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7" r:id="rId4"/>
    <p:sldId id="264" r:id="rId5"/>
    <p:sldId id="259" r:id="rId6"/>
    <p:sldId id="260" r:id="rId7"/>
    <p:sldId id="261" r:id="rId8"/>
    <p:sldId id="268" r:id="rId9"/>
    <p:sldId id="269" r:id="rId10"/>
    <p:sldId id="270" r:id="rId11"/>
    <p:sldId id="274" r:id="rId12"/>
    <p:sldId id="265" r:id="rId13"/>
    <p:sldId id="262" r:id="rId14"/>
    <p:sldId id="263" r:id="rId15"/>
    <p:sldId id="267"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E7B9A7-D7C0-4AD1-8F07-A4F109B922E6}" type="datetimeFigureOut">
              <a:rPr lang="ar-SA" smtClean="0"/>
              <a:t>09/03/1444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23693E3-93D1-4056-BEE4-023BB7A16C99}"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7B9A7-D7C0-4AD1-8F07-A4F109B922E6}" type="datetimeFigureOut">
              <a:rPr lang="ar-SA" smtClean="0"/>
              <a:t>09/03/1444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153536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7B9A7-D7C0-4AD1-8F07-A4F109B922E6}" type="datetimeFigureOut">
              <a:rPr lang="ar-SA" smtClean="0"/>
              <a:t>09/03/1444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416211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7B9A7-D7C0-4AD1-8F07-A4F109B922E6}" type="datetimeFigureOut">
              <a:rPr lang="ar-SA" smtClean="0"/>
              <a:t>09/03/1444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222301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7B9A7-D7C0-4AD1-8F07-A4F109B922E6}" type="datetimeFigureOut">
              <a:rPr lang="ar-SA" smtClean="0"/>
              <a:t>09/03/1444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23693E3-93D1-4056-BEE4-023BB7A16C99}"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35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7B9A7-D7C0-4AD1-8F07-A4F109B922E6}" type="datetimeFigureOut">
              <a:rPr lang="ar-SA" smtClean="0"/>
              <a:t>09/03/1444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324854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7B9A7-D7C0-4AD1-8F07-A4F109B922E6}" type="datetimeFigureOut">
              <a:rPr lang="ar-SA" smtClean="0"/>
              <a:t>09/03/1444</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356555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7B9A7-D7C0-4AD1-8F07-A4F109B922E6}" type="datetimeFigureOut">
              <a:rPr lang="ar-SA" smtClean="0"/>
              <a:t>09/03/1444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102621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E7B9A7-D7C0-4AD1-8F07-A4F109B922E6}" type="datetimeFigureOut">
              <a:rPr lang="ar-SA" smtClean="0"/>
              <a:t>09/03/1444</a:t>
            </a:fld>
            <a:endParaRPr lang="ar-S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SA"/>
          </a:p>
        </p:txBody>
      </p:sp>
      <p:sp>
        <p:nvSpPr>
          <p:cNvPr id="9" name="Slide Number Placeholder 8"/>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324549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E7B9A7-D7C0-4AD1-8F07-A4F109B922E6}" type="datetimeFigureOut">
              <a:rPr lang="ar-SA" smtClean="0"/>
              <a:t>09/03/1444</a:t>
            </a:fld>
            <a:endParaRPr lang="ar-S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S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3693E3-93D1-4056-BEE4-023BB7A16C99}" type="slidenum">
              <a:rPr lang="ar-SA" smtClean="0"/>
              <a:t>‹#›</a:t>
            </a:fld>
            <a:endParaRPr lang="ar-SA"/>
          </a:p>
        </p:txBody>
      </p:sp>
    </p:spTree>
    <p:extLst>
      <p:ext uri="{BB962C8B-B14F-4D97-AF65-F5344CB8AC3E}">
        <p14:creationId xmlns:p14="http://schemas.microsoft.com/office/powerpoint/2010/main" val="73486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7B9A7-D7C0-4AD1-8F07-A4F109B922E6}" type="datetimeFigureOut">
              <a:rPr lang="ar-SA" smtClean="0"/>
              <a:t>09/03/1444</a:t>
            </a:fld>
            <a:endParaRPr lang="ar-S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3693E3-93D1-4056-BEE4-023BB7A16C99}" type="slidenum">
              <a:rPr lang="ar-SA" smtClean="0"/>
              <a:t>‹#›</a:t>
            </a:fld>
            <a:endParaRPr lang="ar-SA"/>
          </a:p>
        </p:txBody>
      </p:sp>
    </p:spTree>
    <p:extLst>
      <p:ext uri="{BB962C8B-B14F-4D97-AF65-F5344CB8AC3E}">
        <p14:creationId xmlns:p14="http://schemas.microsoft.com/office/powerpoint/2010/main" val="419589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E7B9A7-D7C0-4AD1-8F07-A4F109B922E6}" type="datetimeFigureOut">
              <a:rPr lang="ar-SA" smtClean="0"/>
              <a:t>09/03/1444</a:t>
            </a:fld>
            <a:endParaRPr lang="ar-S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S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3693E3-93D1-4056-BEE4-023BB7A16C99}" type="slidenum">
              <a:rPr lang="ar-SA" smtClean="0"/>
              <a:t>‹#›</a:t>
            </a:fld>
            <a:endParaRPr lang="ar-S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793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8A1370-598A-48E3-966E-E217C94F4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17" y="1573963"/>
            <a:ext cx="7195932" cy="3740159"/>
          </a:xfrm>
          <a:prstGeom prst="rect">
            <a:avLst/>
          </a:prstGeom>
        </p:spPr>
      </p:pic>
      <p:sp>
        <p:nvSpPr>
          <p:cNvPr id="6" name="Rectangle 5">
            <a:extLst>
              <a:ext uri="{FF2B5EF4-FFF2-40B4-BE49-F238E27FC236}">
                <a16:creationId xmlns:a16="http://schemas.microsoft.com/office/drawing/2014/main" id="{0D5BDEE2-BF64-4115-93B4-605D4B3F1FC8}"/>
              </a:ext>
            </a:extLst>
          </p:cNvPr>
          <p:cNvSpPr/>
          <p:nvPr/>
        </p:nvSpPr>
        <p:spPr>
          <a:xfrm>
            <a:off x="3220278" y="844066"/>
            <a:ext cx="6149008" cy="584775"/>
          </a:xfrm>
          <a:prstGeom prst="rect">
            <a:avLst/>
          </a:prstGeom>
        </p:spPr>
        <p:txBody>
          <a:bodyPr wrap="square">
            <a:spAutoFit/>
          </a:bodyPr>
          <a:lstStyle/>
          <a:p>
            <a:r>
              <a:rPr lang="en-US" sz="3200" b="1" i="0" dirty="0">
                <a:solidFill>
                  <a:srgbClr val="212121"/>
                </a:solidFill>
                <a:effectLst/>
                <a:latin typeface="Roboto"/>
              </a:rPr>
              <a:t>Heart Disease Prediction</a:t>
            </a:r>
            <a:endParaRPr lang="ar-SA" sz="3200" dirty="0"/>
          </a:p>
        </p:txBody>
      </p:sp>
    </p:spTree>
    <p:extLst>
      <p:ext uri="{BB962C8B-B14F-4D97-AF65-F5344CB8AC3E}">
        <p14:creationId xmlns:p14="http://schemas.microsoft.com/office/powerpoint/2010/main" val="61483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370D89-41B4-478F-9B39-71060524FF7C}"/>
              </a:ext>
            </a:extLst>
          </p:cNvPr>
          <p:cNvSpPr/>
          <p:nvPr/>
        </p:nvSpPr>
        <p:spPr>
          <a:xfrm>
            <a:off x="670571" y="1480498"/>
            <a:ext cx="5160387" cy="369332"/>
          </a:xfrm>
          <a:prstGeom prst="rect">
            <a:avLst/>
          </a:prstGeom>
        </p:spPr>
        <p:txBody>
          <a:bodyPr wrap="none">
            <a:spAutoFit/>
          </a:bodyPr>
          <a:lstStyle/>
          <a:p>
            <a:r>
              <a:rPr lang="en-US" dirty="0">
                <a:solidFill>
                  <a:schemeClr val="accent2">
                    <a:lumMod val="50000"/>
                  </a:schemeClr>
                </a:solidFill>
                <a:latin typeface="Roboto"/>
              </a:rPr>
              <a:t>8-The count of heart disease that have Diabetic?</a:t>
            </a:r>
            <a:endParaRPr lang="en-US" b="0" i="0" dirty="0">
              <a:solidFill>
                <a:schemeClr val="accent2">
                  <a:lumMod val="50000"/>
                </a:schemeClr>
              </a:solidFill>
              <a:effectLst/>
              <a:latin typeface="Roboto"/>
            </a:endParaRPr>
          </a:p>
        </p:txBody>
      </p:sp>
      <p:pic>
        <p:nvPicPr>
          <p:cNvPr id="3" name="Picture 2">
            <a:extLst>
              <a:ext uri="{FF2B5EF4-FFF2-40B4-BE49-F238E27FC236}">
                <a16:creationId xmlns:a16="http://schemas.microsoft.com/office/drawing/2014/main" id="{D5ADDDD0-34C3-4DD7-9615-2B472DFBB0D6}"/>
              </a:ext>
            </a:extLst>
          </p:cNvPr>
          <p:cNvPicPr>
            <a:picLocks noChangeAspect="1"/>
          </p:cNvPicPr>
          <p:nvPr/>
        </p:nvPicPr>
        <p:blipFill rotWithShape="1">
          <a:blip r:embed="rId2"/>
          <a:srcRect l="29891" t="45602" r="51196" b="28105"/>
          <a:stretch/>
        </p:blipFill>
        <p:spPr>
          <a:xfrm>
            <a:off x="1577008" y="2661957"/>
            <a:ext cx="3723861" cy="2715545"/>
          </a:xfrm>
          <a:prstGeom prst="rect">
            <a:avLst/>
          </a:prstGeom>
        </p:spPr>
      </p:pic>
      <p:pic>
        <p:nvPicPr>
          <p:cNvPr id="4" name="Picture 3">
            <a:extLst>
              <a:ext uri="{FF2B5EF4-FFF2-40B4-BE49-F238E27FC236}">
                <a16:creationId xmlns:a16="http://schemas.microsoft.com/office/drawing/2014/main" id="{A60845C8-CD47-4F8B-9009-E4734A693778}"/>
              </a:ext>
            </a:extLst>
          </p:cNvPr>
          <p:cNvPicPr>
            <a:picLocks noChangeAspect="1"/>
          </p:cNvPicPr>
          <p:nvPr/>
        </p:nvPicPr>
        <p:blipFill rotWithShape="1">
          <a:blip r:embed="rId3"/>
          <a:srcRect l="29022" t="51788" r="49130" b="22112"/>
          <a:stretch/>
        </p:blipFill>
        <p:spPr>
          <a:xfrm>
            <a:off x="7328454" y="2305878"/>
            <a:ext cx="4094922" cy="2846337"/>
          </a:xfrm>
          <a:prstGeom prst="rect">
            <a:avLst/>
          </a:prstGeom>
        </p:spPr>
      </p:pic>
      <p:sp>
        <p:nvSpPr>
          <p:cNvPr id="5" name="Rectangle 4">
            <a:extLst>
              <a:ext uri="{FF2B5EF4-FFF2-40B4-BE49-F238E27FC236}">
                <a16:creationId xmlns:a16="http://schemas.microsoft.com/office/drawing/2014/main" id="{2B7094C4-7F32-45DB-84A7-3449DB0F3ECC}"/>
              </a:ext>
            </a:extLst>
          </p:cNvPr>
          <p:cNvSpPr/>
          <p:nvPr/>
        </p:nvSpPr>
        <p:spPr>
          <a:xfrm>
            <a:off x="6361044" y="1480498"/>
            <a:ext cx="5473147" cy="923330"/>
          </a:xfrm>
          <a:prstGeom prst="rect">
            <a:avLst/>
          </a:prstGeom>
        </p:spPr>
        <p:txBody>
          <a:bodyPr wrap="square">
            <a:spAutoFit/>
          </a:bodyPr>
          <a:lstStyle/>
          <a:p>
            <a:r>
              <a:rPr lang="en-US" dirty="0">
                <a:solidFill>
                  <a:schemeClr val="accent2">
                    <a:lumMod val="50000"/>
                  </a:schemeClr>
                </a:solidFill>
                <a:latin typeface="Roboto"/>
              </a:rPr>
              <a:t>9-The count of heart disease that have Asthma?</a:t>
            </a:r>
          </a:p>
          <a:p>
            <a:br>
              <a:rPr lang="en-US" dirty="0"/>
            </a:br>
            <a:endParaRPr lang="ar-SA" dirty="0"/>
          </a:p>
        </p:txBody>
      </p:sp>
    </p:spTree>
    <p:extLst>
      <p:ext uri="{BB962C8B-B14F-4D97-AF65-F5344CB8AC3E}">
        <p14:creationId xmlns:p14="http://schemas.microsoft.com/office/powerpoint/2010/main" val="1682771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5D83EF-7F20-49B7-A3D2-1DA517CF583C}"/>
              </a:ext>
            </a:extLst>
          </p:cNvPr>
          <p:cNvSpPr/>
          <p:nvPr/>
        </p:nvSpPr>
        <p:spPr>
          <a:xfrm>
            <a:off x="1318591" y="2062801"/>
            <a:ext cx="9554817" cy="1631216"/>
          </a:xfrm>
          <a:prstGeom prst="rect">
            <a:avLst/>
          </a:prstGeom>
        </p:spPr>
        <p:txBody>
          <a:bodyPr wrap="square">
            <a:spAutoFit/>
          </a:bodyPr>
          <a:lstStyle/>
          <a:p>
            <a:r>
              <a:rPr lang="ar-SA" sz="2000" dirty="0">
                <a:cs typeface="+mj-cs"/>
              </a:rPr>
              <a:t>Through  the </a:t>
            </a:r>
            <a:r>
              <a:rPr lang="ar-SA" sz="2000" dirty="0" err="1">
                <a:cs typeface="+mj-cs"/>
              </a:rPr>
              <a:t>analysis</a:t>
            </a:r>
            <a:r>
              <a:rPr lang="ar-SA" sz="2000" dirty="0">
                <a:cs typeface="+mj-cs"/>
              </a:rPr>
              <a:t> of </a:t>
            </a:r>
            <a:r>
              <a:rPr lang="ar-SA" sz="2000" dirty="0" err="1">
                <a:cs typeface="+mj-cs"/>
              </a:rPr>
              <a:t>data</a:t>
            </a:r>
            <a:r>
              <a:rPr lang="ar-SA" sz="2000" dirty="0">
                <a:cs typeface="+mj-cs"/>
              </a:rPr>
              <a:t>, </a:t>
            </a:r>
            <a:r>
              <a:rPr lang="ar-SA" sz="2000" dirty="0" err="1">
                <a:cs typeface="+mj-cs"/>
              </a:rPr>
              <a:t>we</a:t>
            </a:r>
            <a:r>
              <a:rPr lang="ar-SA" sz="2000" dirty="0">
                <a:cs typeface="+mj-cs"/>
              </a:rPr>
              <a:t> found </a:t>
            </a:r>
            <a:r>
              <a:rPr lang="ar-SA" sz="2000" dirty="0" err="1">
                <a:cs typeface="+mj-cs"/>
              </a:rPr>
              <a:t>that</a:t>
            </a:r>
            <a:r>
              <a:rPr lang="ar-SA" sz="2000" dirty="0">
                <a:cs typeface="+mj-cs"/>
              </a:rPr>
              <a:t> the </a:t>
            </a:r>
            <a:r>
              <a:rPr lang="ar-SA" sz="2000" dirty="0" err="1">
                <a:cs typeface="+mj-cs"/>
              </a:rPr>
              <a:t>smoking</a:t>
            </a:r>
            <a:r>
              <a:rPr lang="ar-SA" sz="2000" dirty="0">
                <a:cs typeface="+mj-cs"/>
              </a:rPr>
              <a:t> </a:t>
            </a:r>
            <a:r>
              <a:rPr lang="ar-SA" sz="2000" dirty="0" err="1">
                <a:cs typeface="+mj-cs"/>
              </a:rPr>
              <a:t>people</a:t>
            </a:r>
            <a:r>
              <a:rPr lang="ar-SA" sz="2000" dirty="0">
                <a:cs typeface="+mj-cs"/>
              </a:rPr>
              <a:t> of </a:t>
            </a:r>
            <a:r>
              <a:rPr lang="ar-SA" sz="2000" dirty="0" err="1">
                <a:cs typeface="+mj-cs"/>
              </a:rPr>
              <a:t>age</a:t>
            </a:r>
            <a:r>
              <a:rPr lang="ar-SA" sz="2000" dirty="0">
                <a:cs typeface="+mj-cs"/>
              </a:rPr>
              <a:t> </a:t>
            </a:r>
            <a:r>
              <a:rPr lang="ar-SA" sz="2000" dirty="0" err="1">
                <a:cs typeface="+mj-cs"/>
              </a:rPr>
              <a:t>older</a:t>
            </a:r>
            <a:r>
              <a:rPr lang="ar-SA" sz="2000" dirty="0">
                <a:cs typeface="+mj-cs"/>
              </a:rPr>
              <a:t> </a:t>
            </a:r>
            <a:r>
              <a:rPr lang="ar-SA" sz="2000" dirty="0" err="1">
                <a:cs typeface="+mj-cs"/>
              </a:rPr>
              <a:t>than</a:t>
            </a:r>
            <a:r>
              <a:rPr lang="ar-SA" sz="2000" dirty="0">
                <a:cs typeface="+mj-cs"/>
              </a:rPr>
              <a:t> 80 and </a:t>
            </a:r>
            <a:r>
              <a:rPr lang="ar-SA" sz="2000" dirty="0" err="1">
                <a:cs typeface="+mj-cs"/>
              </a:rPr>
              <a:t>have</a:t>
            </a:r>
            <a:r>
              <a:rPr lang="ar-SA" sz="2000" dirty="0">
                <a:cs typeface="+mj-cs"/>
              </a:rPr>
              <a:t> </a:t>
            </a:r>
            <a:r>
              <a:rPr lang="ar-SA" sz="2000" dirty="0" err="1">
                <a:cs typeface="+mj-cs"/>
              </a:rPr>
              <a:t>diseses</a:t>
            </a:r>
            <a:r>
              <a:rPr lang="ar-SA" sz="2000" dirty="0">
                <a:cs typeface="+mj-cs"/>
              </a:rPr>
              <a:t> </a:t>
            </a:r>
            <a:r>
              <a:rPr lang="ar-SA" sz="2000" dirty="0" err="1">
                <a:cs typeface="+mj-cs"/>
              </a:rPr>
              <a:t>like</a:t>
            </a:r>
            <a:r>
              <a:rPr lang="ar-SA" sz="2000" dirty="0">
                <a:cs typeface="+mj-cs"/>
              </a:rPr>
              <a:t> </a:t>
            </a:r>
            <a:r>
              <a:rPr lang="ar-SA" sz="2000" dirty="0" err="1">
                <a:cs typeface="+mj-cs"/>
              </a:rPr>
              <a:t>kidney</a:t>
            </a:r>
            <a:r>
              <a:rPr lang="ar-SA" sz="2000" dirty="0">
                <a:cs typeface="+mj-cs"/>
              </a:rPr>
              <a:t> , </a:t>
            </a:r>
            <a:r>
              <a:rPr lang="ar-SA" sz="2000" dirty="0" err="1">
                <a:cs typeface="+mj-cs"/>
              </a:rPr>
              <a:t>canser</a:t>
            </a:r>
            <a:r>
              <a:rPr lang="ar-SA" sz="2000" dirty="0">
                <a:cs typeface="+mj-cs"/>
              </a:rPr>
              <a:t> and </a:t>
            </a:r>
            <a:r>
              <a:rPr lang="ar-SA" sz="2000" dirty="0" err="1">
                <a:cs typeface="+mj-cs"/>
              </a:rPr>
              <a:t>stoke</a:t>
            </a:r>
            <a:r>
              <a:rPr lang="ar-SA" sz="2000" dirty="0">
                <a:cs typeface="+mj-cs"/>
              </a:rPr>
              <a:t> and the </a:t>
            </a:r>
            <a:r>
              <a:rPr lang="ar-SA" sz="2000" dirty="0" err="1">
                <a:cs typeface="+mj-cs"/>
              </a:rPr>
              <a:t>general</a:t>
            </a:r>
            <a:r>
              <a:rPr lang="ar-SA" sz="2000" dirty="0">
                <a:cs typeface="+mj-cs"/>
              </a:rPr>
              <a:t> </a:t>
            </a:r>
            <a:r>
              <a:rPr lang="ar-SA" sz="2000" dirty="0" err="1">
                <a:cs typeface="+mj-cs"/>
              </a:rPr>
              <a:t>health</a:t>
            </a:r>
            <a:r>
              <a:rPr lang="ar-SA" sz="2000" dirty="0">
                <a:cs typeface="+mj-cs"/>
              </a:rPr>
              <a:t> </a:t>
            </a:r>
            <a:r>
              <a:rPr lang="ar-SA" sz="2000" dirty="0" err="1">
                <a:cs typeface="+mj-cs"/>
              </a:rPr>
              <a:t>is</a:t>
            </a:r>
            <a:r>
              <a:rPr lang="ar-SA" sz="2000" dirty="0">
                <a:cs typeface="+mj-cs"/>
              </a:rPr>
              <a:t> </a:t>
            </a:r>
            <a:r>
              <a:rPr lang="ar-SA" sz="2000" dirty="0" err="1">
                <a:cs typeface="+mj-cs"/>
              </a:rPr>
              <a:t>poor</a:t>
            </a:r>
            <a:r>
              <a:rPr lang="ar-SA" sz="2000" dirty="0">
                <a:cs typeface="+mj-cs"/>
              </a:rPr>
              <a:t> and </a:t>
            </a:r>
            <a:r>
              <a:rPr lang="ar-SA" sz="2000" dirty="0" err="1">
                <a:cs typeface="+mj-cs"/>
              </a:rPr>
              <a:t>they</a:t>
            </a:r>
            <a:r>
              <a:rPr lang="ar-SA" sz="2000" dirty="0">
                <a:cs typeface="+mj-cs"/>
              </a:rPr>
              <a:t> </a:t>
            </a:r>
            <a:r>
              <a:rPr lang="ar-SA" sz="2000" dirty="0" err="1">
                <a:cs typeface="+mj-cs"/>
              </a:rPr>
              <a:t>do</a:t>
            </a:r>
            <a:r>
              <a:rPr lang="ar-SA" sz="2000" dirty="0">
                <a:cs typeface="+mj-cs"/>
              </a:rPr>
              <a:t> </a:t>
            </a:r>
            <a:r>
              <a:rPr lang="ar-SA" sz="2000" dirty="0" err="1">
                <a:cs typeface="+mj-cs"/>
              </a:rPr>
              <a:t>not</a:t>
            </a:r>
            <a:r>
              <a:rPr lang="ar-SA" sz="2000" dirty="0">
                <a:cs typeface="+mj-cs"/>
              </a:rPr>
              <a:t> </a:t>
            </a:r>
            <a:r>
              <a:rPr lang="ar-SA" sz="2000" dirty="0" err="1">
                <a:cs typeface="+mj-cs"/>
              </a:rPr>
              <a:t>make</a:t>
            </a:r>
            <a:r>
              <a:rPr lang="ar-SA" sz="2000" dirty="0">
                <a:cs typeface="+mj-cs"/>
              </a:rPr>
              <a:t> </a:t>
            </a:r>
            <a:r>
              <a:rPr lang="ar-SA" sz="2000" dirty="0" err="1">
                <a:cs typeface="+mj-cs"/>
              </a:rPr>
              <a:t>any</a:t>
            </a:r>
            <a:r>
              <a:rPr lang="ar-SA" sz="2000" dirty="0">
                <a:cs typeface="+mj-cs"/>
              </a:rPr>
              <a:t> </a:t>
            </a:r>
            <a:r>
              <a:rPr lang="ar-SA" sz="2000" dirty="0" err="1">
                <a:cs typeface="+mj-cs"/>
              </a:rPr>
              <a:t>physical</a:t>
            </a:r>
            <a:r>
              <a:rPr lang="ar-SA" sz="2000" dirty="0">
                <a:cs typeface="+mj-cs"/>
              </a:rPr>
              <a:t> </a:t>
            </a:r>
            <a:r>
              <a:rPr lang="ar-SA" sz="2000" dirty="0" err="1">
                <a:cs typeface="+mj-cs"/>
              </a:rPr>
              <a:t>health</a:t>
            </a:r>
            <a:r>
              <a:rPr lang="ar-SA" sz="2000" dirty="0">
                <a:cs typeface="+mj-cs"/>
              </a:rPr>
              <a:t> </a:t>
            </a:r>
            <a:r>
              <a:rPr lang="ar-SA" sz="2000" dirty="0" err="1">
                <a:cs typeface="+mj-cs"/>
              </a:rPr>
              <a:t>or</a:t>
            </a:r>
            <a:r>
              <a:rPr lang="ar-SA" sz="2000" dirty="0">
                <a:cs typeface="+mj-cs"/>
              </a:rPr>
              <a:t> </a:t>
            </a:r>
            <a:r>
              <a:rPr lang="ar-SA" sz="2000" dirty="0" err="1">
                <a:cs typeface="+mj-cs"/>
              </a:rPr>
              <a:t>walking</a:t>
            </a:r>
            <a:r>
              <a:rPr lang="ar-SA" sz="2000" dirty="0">
                <a:cs typeface="+mj-cs"/>
              </a:rPr>
              <a:t>  </a:t>
            </a:r>
            <a:r>
              <a:rPr lang="ar-SA" sz="2000" dirty="0" err="1">
                <a:cs typeface="+mj-cs"/>
              </a:rPr>
              <a:t>are</a:t>
            </a:r>
            <a:r>
              <a:rPr lang="ar-SA" sz="2000" dirty="0">
                <a:cs typeface="+mj-cs"/>
              </a:rPr>
              <a:t> the </a:t>
            </a:r>
            <a:r>
              <a:rPr lang="ar-SA" sz="2000" dirty="0" err="1">
                <a:cs typeface="+mj-cs"/>
              </a:rPr>
              <a:t>most</a:t>
            </a:r>
            <a:r>
              <a:rPr lang="ar-SA" sz="2000" dirty="0">
                <a:cs typeface="+mj-cs"/>
              </a:rPr>
              <a:t> </a:t>
            </a:r>
            <a:r>
              <a:rPr lang="ar-SA" sz="2000" dirty="0" err="1">
                <a:cs typeface="+mj-cs"/>
              </a:rPr>
              <a:t>people</a:t>
            </a:r>
            <a:r>
              <a:rPr lang="ar-SA" sz="2000" dirty="0">
                <a:cs typeface="+mj-cs"/>
              </a:rPr>
              <a:t> </a:t>
            </a:r>
            <a:r>
              <a:rPr lang="ar-SA" sz="2000" dirty="0" err="1">
                <a:cs typeface="+mj-cs"/>
              </a:rPr>
              <a:t>that</a:t>
            </a:r>
            <a:r>
              <a:rPr lang="ar-SA" sz="2000" dirty="0">
                <a:cs typeface="+mj-cs"/>
              </a:rPr>
              <a:t> </a:t>
            </a:r>
            <a:r>
              <a:rPr lang="ar-SA" sz="2000" dirty="0" err="1">
                <a:cs typeface="+mj-cs"/>
              </a:rPr>
              <a:t>have</a:t>
            </a:r>
            <a:r>
              <a:rPr lang="ar-SA" sz="2000" dirty="0">
                <a:cs typeface="+mj-cs"/>
              </a:rPr>
              <a:t> </a:t>
            </a:r>
            <a:r>
              <a:rPr lang="ar-SA" sz="2000" dirty="0" err="1">
                <a:cs typeface="+mj-cs"/>
              </a:rPr>
              <a:t>heart</a:t>
            </a:r>
            <a:r>
              <a:rPr lang="ar-SA" sz="2000" dirty="0">
                <a:cs typeface="+mj-cs"/>
              </a:rPr>
              <a:t> </a:t>
            </a:r>
            <a:r>
              <a:rPr lang="ar-SA" sz="2000" dirty="0" err="1">
                <a:cs typeface="+mj-cs"/>
              </a:rPr>
              <a:t>disese</a:t>
            </a:r>
            <a:r>
              <a:rPr lang="ar-SA" sz="2000" dirty="0">
                <a:cs typeface="+mj-cs"/>
              </a:rPr>
              <a:t>. </a:t>
            </a:r>
            <a:r>
              <a:rPr lang="ar-SA" sz="2000" dirty="0" err="1">
                <a:cs typeface="+mj-cs"/>
              </a:rPr>
              <a:t>so</a:t>
            </a:r>
            <a:r>
              <a:rPr lang="ar-SA" sz="2000" dirty="0">
                <a:cs typeface="+mj-cs"/>
              </a:rPr>
              <a:t> </a:t>
            </a:r>
            <a:r>
              <a:rPr lang="ar-SA" sz="2000" dirty="0" err="1">
                <a:cs typeface="+mj-cs"/>
              </a:rPr>
              <a:t>we</a:t>
            </a:r>
            <a:r>
              <a:rPr lang="ar-SA" sz="2000" dirty="0">
                <a:cs typeface="+mj-cs"/>
              </a:rPr>
              <a:t> </a:t>
            </a:r>
            <a:r>
              <a:rPr lang="ar-SA" sz="2000" dirty="0" err="1">
                <a:cs typeface="+mj-cs"/>
              </a:rPr>
              <a:t>make</a:t>
            </a:r>
            <a:r>
              <a:rPr lang="ar-SA" sz="2000" dirty="0">
                <a:cs typeface="+mj-cs"/>
              </a:rPr>
              <a:t> a </a:t>
            </a:r>
            <a:r>
              <a:rPr lang="ar-SA" sz="2000" dirty="0" err="1">
                <a:cs typeface="+mj-cs"/>
              </a:rPr>
              <a:t>Awareness</a:t>
            </a:r>
            <a:r>
              <a:rPr lang="ar-SA" sz="2000" dirty="0">
                <a:cs typeface="+mj-cs"/>
              </a:rPr>
              <a:t> </a:t>
            </a:r>
            <a:r>
              <a:rPr lang="ar-SA" sz="2000" dirty="0" err="1">
                <a:cs typeface="+mj-cs"/>
              </a:rPr>
              <a:t>for</a:t>
            </a:r>
            <a:r>
              <a:rPr lang="ar-SA" sz="2000" dirty="0">
                <a:cs typeface="+mj-cs"/>
              </a:rPr>
              <a:t> </a:t>
            </a:r>
            <a:r>
              <a:rPr lang="ar-SA" sz="2000" dirty="0" err="1">
                <a:cs typeface="+mj-cs"/>
              </a:rPr>
              <a:t>those</a:t>
            </a:r>
            <a:r>
              <a:rPr lang="ar-SA" sz="2000" dirty="0">
                <a:cs typeface="+mj-cs"/>
              </a:rPr>
              <a:t> </a:t>
            </a:r>
            <a:r>
              <a:rPr lang="ar-SA" sz="2000" dirty="0" err="1">
                <a:cs typeface="+mj-cs"/>
              </a:rPr>
              <a:t>people</a:t>
            </a:r>
            <a:r>
              <a:rPr lang="ar-SA" sz="2000" dirty="0">
                <a:cs typeface="+mj-cs"/>
              </a:rPr>
              <a:t> and </a:t>
            </a:r>
            <a:r>
              <a:rPr lang="ar-SA" sz="2000" dirty="0" err="1">
                <a:cs typeface="+mj-cs"/>
              </a:rPr>
              <a:t>another</a:t>
            </a:r>
            <a:r>
              <a:rPr lang="ar-SA" sz="2000" dirty="0">
                <a:cs typeface="+mj-cs"/>
              </a:rPr>
              <a:t> </a:t>
            </a:r>
            <a:r>
              <a:rPr lang="ar-SA" sz="2000" dirty="0" err="1">
                <a:cs typeface="+mj-cs"/>
              </a:rPr>
              <a:t>that</a:t>
            </a:r>
            <a:r>
              <a:rPr lang="ar-SA" sz="2000" dirty="0">
                <a:cs typeface="+mj-cs"/>
              </a:rPr>
              <a:t> </a:t>
            </a:r>
            <a:r>
              <a:rPr lang="ar-SA" sz="2000" dirty="0" err="1">
                <a:cs typeface="+mj-cs"/>
              </a:rPr>
              <a:t>not</a:t>
            </a:r>
            <a:r>
              <a:rPr lang="ar-SA" sz="2000" dirty="0">
                <a:cs typeface="+mj-cs"/>
              </a:rPr>
              <a:t> </a:t>
            </a:r>
            <a:r>
              <a:rPr lang="ar-SA" sz="2000" dirty="0" err="1">
                <a:cs typeface="+mj-cs"/>
              </a:rPr>
              <a:t>have</a:t>
            </a:r>
            <a:r>
              <a:rPr lang="ar-SA" sz="2000" dirty="0">
                <a:cs typeface="+mj-cs"/>
              </a:rPr>
              <a:t> </a:t>
            </a:r>
            <a:r>
              <a:rPr lang="ar-SA" sz="2000" dirty="0" err="1">
                <a:cs typeface="+mj-cs"/>
              </a:rPr>
              <a:t>any</a:t>
            </a:r>
            <a:r>
              <a:rPr lang="ar-SA" sz="2000" dirty="0">
                <a:cs typeface="+mj-cs"/>
              </a:rPr>
              <a:t> </a:t>
            </a:r>
            <a:r>
              <a:rPr lang="ar-SA" sz="2000" dirty="0" err="1">
                <a:cs typeface="+mj-cs"/>
              </a:rPr>
              <a:t>diseses</a:t>
            </a:r>
            <a:r>
              <a:rPr lang="ar-SA" sz="2000" dirty="0">
                <a:cs typeface="+mj-cs"/>
              </a:rPr>
              <a:t> </a:t>
            </a:r>
            <a:r>
              <a:rPr lang="ar-SA" sz="2000" dirty="0" err="1">
                <a:cs typeface="+mj-cs"/>
              </a:rPr>
              <a:t>to</a:t>
            </a:r>
            <a:r>
              <a:rPr lang="ar-SA" sz="2000" dirty="0">
                <a:cs typeface="+mj-cs"/>
              </a:rPr>
              <a:t> </a:t>
            </a:r>
            <a:r>
              <a:rPr lang="ar-SA" sz="2000" dirty="0" err="1">
                <a:cs typeface="+mj-cs"/>
              </a:rPr>
              <a:t>take</a:t>
            </a:r>
            <a:r>
              <a:rPr lang="ar-SA" sz="2000" dirty="0">
                <a:cs typeface="+mj-cs"/>
              </a:rPr>
              <a:t> </a:t>
            </a:r>
            <a:r>
              <a:rPr lang="ar-SA" sz="2000" dirty="0" err="1">
                <a:cs typeface="+mj-cs"/>
              </a:rPr>
              <a:t>off</a:t>
            </a:r>
            <a:r>
              <a:rPr lang="ar-SA" sz="2000" dirty="0">
                <a:cs typeface="+mj-cs"/>
              </a:rPr>
              <a:t> </a:t>
            </a:r>
            <a:r>
              <a:rPr lang="ar-SA" sz="2000" dirty="0" err="1">
                <a:cs typeface="+mj-cs"/>
              </a:rPr>
              <a:t>smoking</a:t>
            </a:r>
            <a:r>
              <a:rPr lang="ar-SA" sz="2000" dirty="0">
                <a:cs typeface="+mj-cs"/>
              </a:rPr>
              <a:t> and </a:t>
            </a:r>
            <a:r>
              <a:rPr lang="ar-SA" sz="2000" dirty="0" err="1">
                <a:cs typeface="+mj-cs"/>
              </a:rPr>
              <a:t>make</a:t>
            </a:r>
            <a:r>
              <a:rPr lang="ar-SA" sz="2000" dirty="0">
                <a:cs typeface="+mj-cs"/>
              </a:rPr>
              <a:t> </a:t>
            </a:r>
            <a:r>
              <a:rPr lang="ar-SA" sz="2000" dirty="0" err="1">
                <a:cs typeface="+mj-cs"/>
              </a:rPr>
              <a:t>physical</a:t>
            </a:r>
            <a:r>
              <a:rPr lang="ar-SA" sz="2000" dirty="0">
                <a:cs typeface="+mj-cs"/>
              </a:rPr>
              <a:t> </a:t>
            </a:r>
            <a:r>
              <a:rPr lang="ar-SA" sz="2000" dirty="0" err="1">
                <a:cs typeface="+mj-cs"/>
              </a:rPr>
              <a:t>activity</a:t>
            </a:r>
            <a:r>
              <a:rPr lang="ar-SA" sz="2000" dirty="0">
                <a:cs typeface="+mj-cs"/>
              </a:rPr>
              <a:t> and </a:t>
            </a:r>
            <a:r>
              <a:rPr lang="ar-SA" sz="2000" dirty="0" err="1">
                <a:cs typeface="+mj-cs"/>
              </a:rPr>
              <a:t>walking</a:t>
            </a:r>
            <a:r>
              <a:rPr lang="ar-SA" sz="2000" dirty="0">
                <a:cs typeface="+mj-cs"/>
              </a:rPr>
              <a:t>  </a:t>
            </a:r>
            <a:r>
              <a:rPr lang="ar-SA" sz="2000" dirty="0" err="1">
                <a:cs typeface="+mj-cs"/>
              </a:rPr>
              <a:t>to</a:t>
            </a:r>
            <a:r>
              <a:rPr lang="ar-SA" sz="2000" dirty="0">
                <a:cs typeface="+mj-cs"/>
              </a:rPr>
              <a:t> </a:t>
            </a:r>
            <a:r>
              <a:rPr lang="ar-SA" sz="2000" dirty="0" err="1">
                <a:cs typeface="+mj-cs"/>
              </a:rPr>
              <a:t>preserve</a:t>
            </a:r>
            <a:r>
              <a:rPr lang="ar-SA" sz="2000" dirty="0">
                <a:cs typeface="+mj-cs"/>
              </a:rPr>
              <a:t> of a </a:t>
            </a:r>
            <a:r>
              <a:rPr lang="ar-SA" sz="2000" dirty="0" err="1">
                <a:cs typeface="+mj-cs"/>
              </a:rPr>
              <a:t>good</a:t>
            </a:r>
            <a:r>
              <a:rPr lang="ar-SA" sz="2000" dirty="0">
                <a:cs typeface="+mj-cs"/>
              </a:rPr>
              <a:t> </a:t>
            </a:r>
            <a:r>
              <a:rPr lang="ar-SA" sz="2000" dirty="0" err="1">
                <a:cs typeface="+mj-cs"/>
              </a:rPr>
              <a:t>health</a:t>
            </a:r>
            <a:r>
              <a:rPr lang="ar-SA" sz="2000" dirty="0">
                <a:cs typeface="+mj-cs"/>
              </a:rPr>
              <a:t>. </a:t>
            </a:r>
          </a:p>
        </p:txBody>
      </p:sp>
      <p:sp>
        <p:nvSpPr>
          <p:cNvPr id="4" name="Rectangle 3">
            <a:extLst>
              <a:ext uri="{FF2B5EF4-FFF2-40B4-BE49-F238E27FC236}">
                <a16:creationId xmlns:a16="http://schemas.microsoft.com/office/drawing/2014/main" id="{A4C06CDB-0C50-4190-A154-43C225038FA0}"/>
              </a:ext>
            </a:extLst>
          </p:cNvPr>
          <p:cNvSpPr/>
          <p:nvPr/>
        </p:nvSpPr>
        <p:spPr>
          <a:xfrm>
            <a:off x="1318591" y="1150490"/>
            <a:ext cx="1438214" cy="523220"/>
          </a:xfrm>
          <a:prstGeom prst="rect">
            <a:avLst/>
          </a:prstGeom>
        </p:spPr>
        <p:txBody>
          <a:bodyPr wrap="none">
            <a:spAutoFit/>
          </a:bodyPr>
          <a:lstStyle/>
          <a:p>
            <a:r>
              <a:rPr lang="en-US" sz="2800" b="1" dirty="0">
                <a:solidFill>
                  <a:srgbClr val="7030A0"/>
                </a:solidFill>
              </a:rPr>
              <a:t>Decision</a:t>
            </a:r>
            <a:endParaRPr lang="ar-SA" sz="2800" b="1" dirty="0">
              <a:solidFill>
                <a:srgbClr val="7030A0"/>
              </a:solidFill>
            </a:endParaRPr>
          </a:p>
        </p:txBody>
      </p:sp>
    </p:spTree>
    <p:extLst>
      <p:ext uri="{BB962C8B-B14F-4D97-AF65-F5344CB8AC3E}">
        <p14:creationId xmlns:p14="http://schemas.microsoft.com/office/powerpoint/2010/main" val="308041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61F4C-AD74-45C2-A43D-5F8DDF9E0DAF}"/>
              </a:ext>
            </a:extLst>
          </p:cNvPr>
          <p:cNvSpPr txBox="1"/>
          <p:nvPr/>
        </p:nvSpPr>
        <p:spPr>
          <a:xfrm>
            <a:off x="861391" y="772834"/>
            <a:ext cx="3511826" cy="584775"/>
          </a:xfrm>
          <a:prstGeom prst="rect">
            <a:avLst/>
          </a:prstGeom>
          <a:noFill/>
        </p:spPr>
        <p:txBody>
          <a:bodyPr wrap="square" rtlCol="1">
            <a:spAutoFit/>
          </a:bodyPr>
          <a:lstStyle/>
          <a:p>
            <a:r>
              <a:rPr lang="en-US" sz="3200" b="1" dirty="0">
                <a:solidFill>
                  <a:srgbClr val="7030A0"/>
                </a:solidFill>
              </a:rPr>
              <a:t>Processing</a:t>
            </a:r>
            <a:endParaRPr lang="ar-SA" sz="3200" b="1" dirty="0">
              <a:solidFill>
                <a:srgbClr val="7030A0"/>
              </a:solidFill>
            </a:endParaRPr>
          </a:p>
        </p:txBody>
      </p:sp>
      <p:sp>
        <p:nvSpPr>
          <p:cNvPr id="3" name="TextBox 2">
            <a:extLst>
              <a:ext uri="{FF2B5EF4-FFF2-40B4-BE49-F238E27FC236}">
                <a16:creationId xmlns:a16="http://schemas.microsoft.com/office/drawing/2014/main" id="{EE7C5E53-4312-49E6-B515-57BBEFD2F896}"/>
              </a:ext>
            </a:extLst>
          </p:cNvPr>
          <p:cNvSpPr txBox="1"/>
          <p:nvPr/>
        </p:nvSpPr>
        <p:spPr>
          <a:xfrm>
            <a:off x="861391" y="1656522"/>
            <a:ext cx="3843131" cy="369332"/>
          </a:xfrm>
          <a:prstGeom prst="rect">
            <a:avLst/>
          </a:prstGeom>
          <a:noFill/>
        </p:spPr>
        <p:txBody>
          <a:bodyPr wrap="square" rtlCol="1">
            <a:spAutoFit/>
          </a:bodyPr>
          <a:lstStyle/>
          <a:p>
            <a:r>
              <a:rPr lang="en-US" dirty="0">
                <a:solidFill>
                  <a:srgbClr val="7030A0"/>
                </a:solidFill>
              </a:rPr>
              <a:t>1-Missing values and Duplicated rows</a:t>
            </a:r>
            <a:endParaRPr lang="ar-SA" dirty="0">
              <a:solidFill>
                <a:srgbClr val="7030A0"/>
              </a:solidFill>
            </a:endParaRPr>
          </a:p>
        </p:txBody>
      </p:sp>
      <p:pic>
        <p:nvPicPr>
          <p:cNvPr id="4" name="Picture 3">
            <a:extLst>
              <a:ext uri="{FF2B5EF4-FFF2-40B4-BE49-F238E27FC236}">
                <a16:creationId xmlns:a16="http://schemas.microsoft.com/office/drawing/2014/main" id="{F89ACB56-9352-4E5B-B893-8FC23948B43D}"/>
              </a:ext>
            </a:extLst>
          </p:cNvPr>
          <p:cNvPicPr>
            <a:picLocks noChangeAspect="1"/>
          </p:cNvPicPr>
          <p:nvPr/>
        </p:nvPicPr>
        <p:blipFill rotWithShape="1">
          <a:blip r:embed="rId2"/>
          <a:srcRect l="28587" t="26269" r="43152" b="25592"/>
          <a:stretch/>
        </p:blipFill>
        <p:spPr>
          <a:xfrm>
            <a:off x="861391" y="2146852"/>
            <a:ext cx="4002157" cy="3938314"/>
          </a:xfrm>
          <a:prstGeom prst="rect">
            <a:avLst/>
          </a:prstGeom>
        </p:spPr>
      </p:pic>
      <p:pic>
        <p:nvPicPr>
          <p:cNvPr id="7" name="Picture 6">
            <a:extLst>
              <a:ext uri="{FF2B5EF4-FFF2-40B4-BE49-F238E27FC236}">
                <a16:creationId xmlns:a16="http://schemas.microsoft.com/office/drawing/2014/main" id="{C145FE8E-2AF7-462F-AADF-A032099D78CA}"/>
              </a:ext>
            </a:extLst>
          </p:cNvPr>
          <p:cNvPicPr>
            <a:picLocks noChangeAspect="1"/>
          </p:cNvPicPr>
          <p:nvPr/>
        </p:nvPicPr>
        <p:blipFill rotWithShape="1">
          <a:blip r:embed="rId3"/>
          <a:srcRect l="28913" t="26462" r="38261" b="68150"/>
          <a:stretch/>
        </p:blipFill>
        <p:spPr>
          <a:xfrm>
            <a:off x="5512905" y="3588026"/>
            <a:ext cx="5486399" cy="687009"/>
          </a:xfrm>
          <a:prstGeom prst="rect">
            <a:avLst/>
          </a:prstGeom>
        </p:spPr>
      </p:pic>
      <p:sp>
        <p:nvSpPr>
          <p:cNvPr id="8" name="Rectangle 7">
            <a:extLst>
              <a:ext uri="{FF2B5EF4-FFF2-40B4-BE49-F238E27FC236}">
                <a16:creationId xmlns:a16="http://schemas.microsoft.com/office/drawing/2014/main" id="{D864E628-C95D-4111-BE10-77E253F3C325}"/>
              </a:ext>
            </a:extLst>
          </p:cNvPr>
          <p:cNvSpPr/>
          <p:nvPr/>
        </p:nvSpPr>
        <p:spPr>
          <a:xfrm>
            <a:off x="5632541" y="3085308"/>
            <a:ext cx="1695913" cy="369332"/>
          </a:xfrm>
          <a:prstGeom prst="rect">
            <a:avLst/>
          </a:prstGeom>
        </p:spPr>
        <p:txBody>
          <a:bodyPr wrap="none">
            <a:spAutoFit/>
          </a:bodyPr>
          <a:lstStyle/>
          <a:p>
            <a:r>
              <a:rPr lang="en-US" dirty="0">
                <a:solidFill>
                  <a:srgbClr val="7030A0"/>
                </a:solidFill>
              </a:rPr>
              <a:t>Duplicated rows</a:t>
            </a:r>
            <a:endParaRPr lang="ar-SA" dirty="0"/>
          </a:p>
        </p:txBody>
      </p:sp>
    </p:spTree>
    <p:extLst>
      <p:ext uri="{BB962C8B-B14F-4D97-AF65-F5344CB8AC3E}">
        <p14:creationId xmlns:p14="http://schemas.microsoft.com/office/powerpoint/2010/main" val="297749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F154E8-49B4-48E3-8247-E94044E94D5D}"/>
              </a:ext>
            </a:extLst>
          </p:cNvPr>
          <p:cNvSpPr/>
          <p:nvPr/>
        </p:nvSpPr>
        <p:spPr>
          <a:xfrm>
            <a:off x="755020" y="885449"/>
            <a:ext cx="2945230" cy="369332"/>
          </a:xfrm>
          <a:prstGeom prst="rect">
            <a:avLst/>
          </a:prstGeom>
        </p:spPr>
        <p:txBody>
          <a:bodyPr wrap="none">
            <a:spAutoFit/>
          </a:bodyPr>
          <a:lstStyle/>
          <a:p>
            <a:r>
              <a:rPr lang="en-US" dirty="0">
                <a:solidFill>
                  <a:srgbClr val="7030A0"/>
                </a:solidFill>
              </a:rPr>
              <a:t>2-Numerical data distribution</a:t>
            </a:r>
          </a:p>
        </p:txBody>
      </p:sp>
      <p:sp>
        <p:nvSpPr>
          <p:cNvPr id="3" name="Rectangle 2">
            <a:extLst>
              <a:ext uri="{FF2B5EF4-FFF2-40B4-BE49-F238E27FC236}">
                <a16:creationId xmlns:a16="http://schemas.microsoft.com/office/drawing/2014/main" id="{98B11AFE-656E-49EB-B120-BC5A1B5B393D}"/>
              </a:ext>
            </a:extLst>
          </p:cNvPr>
          <p:cNvSpPr/>
          <p:nvPr/>
        </p:nvSpPr>
        <p:spPr>
          <a:xfrm>
            <a:off x="724339" y="1254781"/>
            <a:ext cx="5951822" cy="369332"/>
          </a:xfrm>
          <a:prstGeom prst="rect">
            <a:avLst/>
          </a:prstGeom>
        </p:spPr>
        <p:txBody>
          <a:bodyPr wrap="none">
            <a:spAutoFit/>
          </a:bodyPr>
          <a:lstStyle/>
          <a:p>
            <a:r>
              <a:rPr lang="en-US" dirty="0" err="1">
                <a:solidFill>
                  <a:srgbClr val="212121"/>
                </a:solidFill>
                <a:latin typeface="Courier New" panose="02070309020205020404" pitchFamily="49" charset="0"/>
              </a:rPr>
              <a:t>Num_col</a:t>
            </a:r>
            <a:r>
              <a:rPr lang="en-US" dirty="0">
                <a:solidFill>
                  <a:srgbClr val="212121"/>
                </a:solidFill>
                <a:latin typeface="Courier New" panose="02070309020205020404" pitchFamily="49" charset="0"/>
              </a:rPr>
              <a:t>=[BMI,</a:t>
            </a:r>
            <a:r>
              <a:rPr lang="en-US" dirty="0"/>
              <a:t> </a:t>
            </a:r>
            <a:r>
              <a:rPr lang="en-US" dirty="0" err="1"/>
              <a:t>PhysicalHealth</a:t>
            </a:r>
            <a:r>
              <a:rPr lang="en-US" dirty="0"/>
              <a:t>, </a:t>
            </a:r>
            <a:r>
              <a:rPr lang="en-US" dirty="0" err="1"/>
              <a:t>MentalHealth</a:t>
            </a:r>
            <a:r>
              <a:rPr lang="en-US" dirty="0"/>
              <a:t>, </a:t>
            </a:r>
            <a:r>
              <a:rPr lang="en-US" dirty="0" err="1"/>
              <a:t>SleepTime</a:t>
            </a:r>
            <a:r>
              <a:rPr lang="en-US" dirty="0"/>
              <a:t>]</a:t>
            </a:r>
            <a:endParaRPr lang="ar-SA" dirty="0"/>
          </a:p>
        </p:txBody>
      </p:sp>
      <p:pic>
        <p:nvPicPr>
          <p:cNvPr id="4" name="Picture 3">
            <a:extLst>
              <a:ext uri="{FF2B5EF4-FFF2-40B4-BE49-F238E27FC236}">
                <a16:creationId xmlns:a16="http://schemas.microsoft.com/office/drawing/2014/main" id="{F01D4123-A809-411B-A7D4-2F4A47FD16AD}"/>
              </a:ext>
            </a:extLst>
          </p:cNvPr>
          <p:cNvPicPr>
            <a:picLocks noChangeAspect="1"/>
          </p:cNvPicPr>
          <p:nvPr/>
        </p:nvPicPr>
        <p:blipFill rotWithShape="1">
          <a:blip r:embed="rId2"/>
          <a:srcRect l="29456" t="22585" r="24348" b="15732"/>
          <a:stretch/>
        </p:blipFill>
        <p:spPr>
          <a:xfrm>
            <a:off x="940552" y="1802295"/>
            <a:ext cx="9608179" cy="4346713"/>
          </a:xfrm>
          <a:prstGeom prst="rect">
            <a:avLst/>
          </a:prstGeom>
        </p:spPr>
      </p:pic>
    </p:spTree>
    <p:extLst>
      <p:ext uri="{BB962C8B-B14F-4D97-AF65-F5344CB8AC3E}">
        <p14:creationId xmlns:p14="http://schemas.microsoft.com/office/powerpoint/2010/main" val="341179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90F844-FD9C-4627-B36D-686DC1366971}"/>
              </a:ext>
            </a:extLst>
          </p:cNvPr>
          <p:cNvSpPr/>
          <p:nvPr/>
        </p:nvSpPr>
        <p:spPr>
          <a:xfrm>
            <a:off x="927696" y="752925"/>
            <a:ext cx="1882247" cy="369332"/>
          </a:xfrm>
          <a:prstGeom prst="rect">
            <a:avLst/>
          </a:prstGeom>
        </p:spPr>
        <p:txBody>
          <a:bodyPr wrap="none">
            <a:spAutoFit/>
          </a:bodyPr>
          <a:lstStyle/>
          <a:p>
            <a:r>
              <a:rPr lang="en-US" dirty="0">
                <a:solidFill>
                  <a:srgbClr val="7030A0"/>
                </a:solidFill>
              </a:rPr>
              <a:t>3-Handling outlier</a:t>
            </a:r>
          </a:p>
        </p:txBody>
      </p:sp>
      <p:sp>
        <p:nvSpPr>
          <p:cNvPr id="3" name="Rectangle 2">
            <a:extLst>
              <a:ext uri="{FF2B5EF4-FFF2-40B4-BE49-F238E27FC236}">
                <a16:creationId xmlns:a16="http://schemas.microsoft.com/office/drawing/2014/main" id="{D894DC92-8984-49C3-B060-0560499CC2B7}"/>
              </a:ext>
            </a:extLst>
          </p:cNvPr>
          <p:cNvSpPr/>
          <p:nvPr/>
        </p:nvSpPr>
        <p:spPr>
          <a:xfrm>
            <a:off x="927696" y="1228706"/>
            <a:ext cx="4182555" cy="369332"/>
          </a:xfrm>
          <a:prstGeom prst="rect">
            <a:avLst/>
          </a:prstGeom>
        </p:spPr>
        <p:txBody>
          <a:bodyPr wrap="none">
            <a:spAutoFit/>
          </a:bodyPr>
          <a:lstStyle/>
          <a:p>
            <a:r>
              <a:rPr lang="en-US" dirty="0">
                <a:solidFill>
                  <a:srgbClr val="212121"/>
                </a:solidFill>
                <a:latin typeface="Courier New" panose="02070309020205020404" pitchFamily="49" charset="0"/>
              </a:rPr>
              <a:t>the number of outliers: 79186</a:t>
            </a:r>
            <a:endParaRPr lang="ar-SA" dirty="0"/>
          </a:p>
        </p:txBody>
      </p:sp>
      <p:pic>
        <p:nvPicPr>
          <p:cNvPr id="6" name="Picture 5">
            <a:extLst>
              <a:ext uri="{FF2B5EF4-FFF2-40B4-BE49-F238E27FC236}">
                <a16:creationId xmlns:a16="http://schemas.microsoft.com/office/drawing/2014/main" id="{153063F5-6BC7-4111-B770-B4E17829E4C9}"/>
              </a:ext>
            </a:extLst>
          </p:cNvPr>
          <p:cNvPicPr>
            <a:picLocks noChangeAspect="1"/>
          </p:cNvPicPr>
          <p:nvPr/>
        </p:nvPicPr>
        <p:blipFill rotWithShape="1">
          <a:blip r:embed="rId2"/>
          <a:srcRect l="29565" t="23175" r="6522" b="13605"/>
          <a:stretch/>
        </p:blipFill>
        <p:spPr>
          <a:xfrm>
            <a:off x="927696" y="1598038"/>
            <a:ext cx="9992140" cy="4630484"/>
          </a:xfrm>
          <a:prstGeom prst="rect">
            <a:avLst/>
          </a:prstGeom>
        </p:spPr>
      </p:pic>
    </p:spTree>
    <p:extLst>
      <p:ext uri="{BB962C8B-B14F-4D97-AF65-F5344CB8AC3E}">
        <p14:creationId xmlns:p14="http://schemas.microsoft.com/office/powerpoint/2010/main" val="323489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DDE357-6122-4544-8CB5-7D5C247FE614}"/>
              </a:ext>
            </a:extLst>
          </p:cNvPr>
          <p:cNvPicPr>
            <a:picLocks noChangeAspect="1"/>
          </p:cNvPicPr>
          <p:nvPr/>
        </p:nvPicPr>
        <p:blipFill rotWithShape="1">
          <a:blip r:embed="rId2"/>
          <a:srcRect l="28696" t="23949" r="37935" b="21919"/>
          <a:stretch/>
        </p:blipFill>
        <p:spPr>
          <a:xfrm>
            <a:off x="967410" y="1868558"/>
            <a:ext cx="7301946" cy="4174434"/>
          </a:xfrm>
          <a:prstGeom prst="rect">
            <a:avLst/>
          </a:prstGeom>
        </p:spPr>
      </p:pic>
      <p:sp>
        <p:nvSpPr>
          <p:cNvPr id="3" name="Rectangle 2">
            <a:extLst>
              <a:ext uri="{FF2B5EF4-FFF2-40B4-BE49-F238E27FC236}">
                <a16:creationId xmlns:a16="http://schemas.microsoft.com/office/drawing/2014/main" id="{AE1F4DE6-7A24-4C49-9F5B-1FB2C1349963}"/>
              </a:ext>
            </a:extLst>
          </p:cNvPr>
          <p:cNvSpPr/>
          <p:nvPr/>
        </p:nvSpPr>
        <p:spPr>
          <a:xfrm>
            <a:off x="1060176" y="1341783"/>
            <a:ext cx="5951822" cy="369332"/>
          </a:xfrm>
          <a:prstGeom prst="rect">
            <a:avLst/>
          </a:prstGeom>
        </p:spPr>
        <p:txBody>
          <a:bodyPr wrap="none">
            <a:spAutoFit/>
          </a:bodyPr>
          <a:lstStyle/>
          <a:p>
            <a:r>
              <a:rPr lang="en-US" dirty="0" err="1">
                <a:solidFill>
                  <a:srgbClr val="212121"/>
                </a:solidFill>
                <a:latin typeface="Courier New" panose="02070309020205020404" pitchFamily="49" charset="0"/>
              </a:rPr>
              <a:t>Num_col</a:t>
            </a:r>
            <a:r>
              <a:rPr lang="en-US" dirty="0">
                <a:solidFill>
                  <a:srgbClr val="212121"/>
                </a:solidFill>
                <a:latin typeface="Courier New" panose="02070309020205020404" pitchFamily="49" charset="0"/>
              </a:rPr>
              <a:t>=[BMI,</a:t>
            </a:r>
            <a:r>
              <a:rPr lang="en-US" dirty="0"/>
              <a:t> </a:t>
            </a:r>
            <a:r>
              <a:rPr lang="en-US" dirty="0" err="1"/>
              <a:t>PhysicalHealth</a:t>
            </a:r>
            <a:r>
              <a:rPr lang="en-US" dirty="0"/>
              <a:t>, </a:t>
            </a:r>
            <a:r>
              <a:rPr lang="en-US" dirty="0" err="1"/>
              <a:t>MentalHealth</a:t>
            </a:r>
            <a:r>
              <a:rPr lang="en-US" dirty="0"/>
              <a:t>, </a:t>
            </a:r>
            <a:r>
              <a:rPr lang="en-US" dirty="0" err="1"/>
              <a:t>SleepTime</a:t>
            </a:r>
            <a:r>
              <a:rPr lang="en-US" dirty="0"/>
              <a:t>]</a:t>
            </a:r>
            <a:endParaRPr lang="ar-SA" dirty="0"/>
          </a:p>
        </p:txBody>
      </p:sp>
      <p:sp>
        <p:nvSpPr>
          <p:cNvPr id="4" name="Rectangle 3">
            <a:extLst>
              <a:ext uri="{FF2B5EF4-FFF2-40B4-BE49-F238E27FC236}">
                <a16:creationId xmlns:a16="http://schemas.microsoft.com/office/drawing/2014/main" id="{2890A86F-0092-48C8-A49C-D477806337B1}"/>
              </a:ext>
            </a:extLst>
          </p:cNvPr>
          <p:cNvSpPr/>
          <p:nvPr/>
        </p:nvSpPr>
        <p:spPr>
          <a:xfrm>
            <a:off x="967410" y="815008"/>
            <a:ext cx="1882247" cy="369332"/>
          </a:xfrm>
          <a:prstGeom prst="rect">
            <a:avLst/>
          </a:prstGeom>
        </p:spPr>
        <p:txBody>
          <a:bodyPr wrap="none">
            <a:spAutoFit/>
          </a:bodyPr>
          <a:lstStyle/>
          <a:p>
            <a:r>
              <a:rPr lang="en-US" dirty="0">
                <a:solidFill>
                  <a:srgbClr val="7030A0"/>
                </a:solidFill>
              </a:rPr>
              <a:t>3-Handling outlier</a:t>
            </a:r>
          </a:p>
        </p:txBody>
      </p:sp>
    </p:spTree>
    <p:extLst>
      <p:ext uri="{BB962C8B-B14F-4D97-AF65-F5344CB8AC3E}">
        <p14:creationId xmlns:p14="http://schemas.microsoft.com/office/powerpoint/2010/main" val="341126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5AB19-55D4-4EDD-8600-D779792EFA93}"/>
              </a:ext>
            </a:extLst>
          </p:cNvPr>
          <p:cNvSpPr/>
          <p:nvPr/>
        </p:nvSpPr>
        <p:spPr>
          <a:xfrm>
            <a:off x="927432" y="1674674"/>
            <a:ext cx="11542644" cy="1754326"/>
          </a:xfrm>
          <a:prstGeom prst="rect">
            <a:avLst/>
          </a:prstGeom>
        </p:spPr>
        <p:txBody>
          <a:bodyPr wrap="square">
            <a:spAutoFit/>
          </a:bodyPr>
          <a:lstStyle/>
          <a:p>
            <a:r>
              <a:rPr lang="en-US" dirty="0">
                <a:solidFill>
                  <a:srgbClr val="000000"/>
                </a:solidFill>
                <a:latin typeface="Courier New" panose="02070309020205020404" pitchFamily="49" charset="0"/>
              </a:rPr>
              <a:t>df[</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GenHealth</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r>
              <a:rPr lang="en-US" dirty="0">
                <a:solidFill>
                  <a:srgbClr val="795E26"/>
                </a:solidFill>
                <a:latin typeface="Courier New" panose="02070309020205020404" pitchFamily="49" charset="0"/>
              </a:rPr>
              <a:t>map</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'Excellent'</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5</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'Very good'</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4</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'Good'</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3</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'Fair'</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2</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'Poor'</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1</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df[</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HeartDisease</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r>
              <a:rPr lang="en-US" dirty="0">
                <a:solidFill>
                  <a:srgbClr val="795E26"/>
                </a:solidFill>
                <a:latin typeface="Courier New" panose="02070309020205020404" pitchFamily="49" charset="0"/>
              </a:rPr>
              <a:t>map</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'Yes'</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1</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'No'</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0</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df[</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AgeCategory</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]=df[</a:t>
            </a:r>
            <a:r>
              <a:rPr lang="en-US" dirty="0">
                <a:solidFill>
                  <a:srgbClr val="A31515"/>
                </a:solidFill>
                <a:latin typeface="Courier New" panose="02070309020205020404" pitchFamily="49" charset="0"/>
              </a:rPr>
              <a:t>'</a:t>
            </a:r>
            <a:r>
              <a:rPr lang="en-US" dirty="0" err="1">
                <a:solidFill>
                  <a:srgbClr val="A31515"/>
                </a:solidFill>
                <a:latin typeface="Courier New" panose="02070309020205020404" pitchFamily="49" charset="0"/>
              </a:rPr>
              <a:t>AgeCategory</a:t>
            </a:r>
            <a:r>
              <a:rPr lang="en-US" dirty="0">
                <a:solidFill>
                  <a:srgbClr val="A31515"/>
                </a:solidFill>
                <a:latin typeface="Courier New" panose="02070309020205020404" pitchFamily="49" charset="0"/>
              </a:rPr>
              <a:t>'</a:t>
            </a:r>
            <a:r>
              <a:rPr lang="en-US" dirty="0">
                <a:solidFill>
                  <a:srgbClr val="000000"/>
                </a:solidFill>
                <a:latin typeface="Courier New" panose="02070309020205020404" pitchFamily="49" charset="0"/>
              </a:rPr>
              <a:t>].</a:t>
            </a:r>
            <a:r>
              <a:rPr lang="en-US" dirty="0">
                <a:solidFill>
                  <a:srgbClr val="795E26"/>
                </a:solidFill>
                <a:latin typeface="Courier New" panose="02070309020205020404" pitchFamily="49" charset="0"/>
              </a:rPr>
              <a:t>map</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'18-24'</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18</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'25-29'</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25</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'30-34'</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30</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'35-39'</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35</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'40-44'</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40</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'45-49'</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45</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'50-54'</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50</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'55-59'</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55</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'60-64'</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60</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'65-69'</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65</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'70-74'</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70</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'75-79'</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75</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'80 or older'</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80</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df = </a:t>
            </a:r>
            <a:r>
              <a:rPr lang="en-US" dirty="0" err="1">
                <a:solidFill>
                  <a:srgbClr val="000000"/>
                </a:solidFill>
                <a:latin typeface="Courier New" panose="02070309020205020404" pitchFamily="49" charset="0"/>
              </a:rPr>
              <a:t>pd.get_dummies</a:t>
            </a:r>
            <a:r>
              <a:rPr lang="en-US" dirty="0">
                <a:solidFill>
                  <a:srgbClr val="000000"/>
                </a:solidFill>
                <a:latin typeface="Courier New" panose="02070309020205020404" pitchFamily="49" charset="0"/>
              </a:rPr>
              <a:t>(data=</a:t>
            </a:r>
            <a:r>
              <a:rPr lang="en-US" dirty="0" err="1">
                <a:solidFill>
                  <a:srgbClr val="000000"/>
                </a:solidFill>
                <a:latin typeface="Courier New" panose="02070309020205020404" pitchFamily="49" charset="0"/>
              </a:rPr>
              <a:t>df,drop_first</a:t>
            </a:r>
            <a:r>
              <a:rPr lang="en-US" dirty="0">
                <a:solidFill>
                  <a:srgbClr val="000000"/>
                </a:solidFill>
                <a:latin typeface="Courier New" panose="02070309020205020404" pitchFamily="49" charset="0"/>
              </a:rPr>
              <a:t>=</a:t>
            </a:r>
            <a:r>
              <a:rPr lang="en-US" dirty="0">
                <a:solidFill>
                  <a:srgbClr val="0000FF"/>
                </a:solidFill>
                <a:latin typeface="Courier New" panose="02070309020205020404" pitchFamily="49" charset="0"/>
              </a:rPr>
              <a:t>True</a:t>
            </a:r>
            <a:r>
              <a:rPr lang="en-US" dirty="0">
                <a:solidFill>
                  <a:srgbClr val="000000"/>
                </a:solidFill>
                <a:latin typeface="Courier New" panose="02070309020205020404" pitchFamily="49" charset="0"/>
              </a:rPr>
              <a:t>)</a:t>
            </a:r>
          </a:p>
        </p:txBody>
      </p:sp>
      <p:sp>
        <p:nvSpPr>
          <p:cNvPr id="3" name="Rectangle 2">
            <a:extLst>
              <a:ext uri="{FF2B5EF4-FFF2-40B4-BE49-F238E27FC236}">
                <a16:creationId xmlns:a16="http://schemas.microsoft.com/office/drawing/2014/main" id="{286FF3E8-F04F-4BA6-A13C-FE8203D80751}"/>
              </a:ext>
            </a:extLst>
          </p:cNvPr>
          <p:cNvSpPr/>
          <p:nvPr/>
        </p:nvSpPr>
        <p:spPr>
          <a:xfrm>
            <a:off x="927432" y="885447"/>
            <a:ext cx="2299027" cy="646331"/>
          </a:xfrm>
          <a:prstGeom prst="rect">
            <a:avLst/>
          </a:prstGeom>
        </p:spPr>
        <p:txBody>
          <a:bodyPr wrap="none">
            <a:spAutoFit/>
          </a:bodyPr>
          <a:lstStyle/>
          <a:p>
            <a:r>
              <a:rPr lang="en-US" dirty="0">
                <a:solidFill>
                  <a:srgbClr val="7030A0"/>
                </a:solidFill>
              </a:rPr>
              <a:t>4-Handling categorical</a:t>
            </a:r>
          </a:p>
          <a:p>
            <a:endParaRPr lang="en-US" dirty="0">
              <a:solidFill>
                <a:srgbClr val="7030A0"/>
              </a:solidFill>
            </a:endParaRPr>
          </a:p>
        </p:txBody>
      </p:sp>
    </p:spTree>
    <p:extLst>
      <p:ext uri="{BB962C8B-B14F-4D97-AF65-F5344CB8AC3E}">
        <p14:creationId xmlns:p14="http://schemas.microsoft.com/office/powerpoint/2010/main" val="426144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95D3B-F784-4226-8C35-993A8EF429F8}"/>
              </a:ext>
            </a:extLst>
          </p:cNvPr>
          <p:cNvSpPr/>
          <p:nvPr/>
        </p:nvSpPr>
        <p:spPr>
          <a:xfrm>
            <a:off x="1073206" y="892072"/>
            <a:ext cx="3708003" cy="707886"/>
          </a:xfrm>
          <a:prstGeom prst="rect">
            <a:avLst/>
          </a:prstGeom>
        </p:spPr>
        <p:txBody>
          <a:bodyPr wrap="none">
            <a:spAutoFit/>
          </a:bodyPr>
          <a:lstStyle/>
          <a:p>
            <a:r>
              <a:rPr lang="en-US" sz="2000" b="1" dirty="0">
                <a:solidFill>
                  <a:srgbClr val="7030A0"/>
                </a:solidFill>
              </a:rPr>
              <a:t>Split data and handle imbalanced</a:t>
            </a:r>
          </a:p>
          <a:p>
            <a:endParaRPr lang="en-US" sz="2000" b="1" dirty="0">
              <a:solidFill>
                <a:srgbClr val="7030A0"/>
              </a:solidFill>
            </a:endParaRPr>
          </a:p>
        </p:txBody>
      </p:sp>
      <p:pic>
        <p:nvPicPr>
          <p:cNvPr id="3" name="Picture 2">
            <a:extLst>
              <a:ext uri="{FF2B5EF4-FFF2-40B4-BE49-F238E27FC236}">
                <a16:creationId xmlns:a16="http://schemas.microsoft.com/office/drawing/2014/main" id="{B638B8D0-D8F8-4ECC-A6C3-EC07C1C9FCB0}"/>
              </a:ext>
            </a:extLst>
          </p:cNvPr>
          <p:cNvPicPr>
            <a:picLocks noChangeAspect="1"/>
          </p:cNvPicPr>
          <p:nvPr/>
        </p:nvPicPr>
        <p:blipFill rotWithShape="1">
          <a:blip r:embed="rId2"/>
          <a:srcRect l="28913" t="23317" r="37935" b="34678"/>
          <a:stretch/>
        </p:blipFill>
        <p:spPr>
          <a:xfrm>
            <a:off x="1073206" y="1989361"/>
            <a:ext cx="5208324" cy="2879277"/>
          </a:xfrm>
          <a:prstGeom prst="rect">
            <a:avLst/>
          </a:prstGeom>
        </p:spPr>
      </p:pic>
      <p:pic>
        <p:nvPicPr>
          <p:cNvPr id="4" name="Picture 3">
            <a:extLst>
              <a:ext uri="{FF2B5EF4-FFF2-40B4-BE49-F238E27FC236}">
                <a16:creationId xmlns:a16="http://schemas.microsoft.com/office/drawing/2014/main" id="{0E644897-22A3-4008-BA37-E1680AB59794}"/>
              </a:ext>
            </a:extLst>
          </p:cNvPr>
          <p:cNvPicPr>
            <a:picLocks noChangeAspect="1"/>
          </p:cNvPicPr>
          <p:nvPr/>
        </p:nvPicPr>
        <p:blipFill rotWithShape="1">
          <a:blip r:embed="rId3"/>
          <a:srcRect l="29022" t="23317" r="48370" b="58458"/>
          <a:stretch/>
        </p:blipFill>
        <p:spPr>
          <a:xfrm>
            <a:off x="7010402" y="2812773"/>
            <a:ext cx="4823789" cy="1683026"/>
          </a:xfrm>
          <a:prstGeom prst="rect">
            <a:avLst/>
          </a:prstGeom>
        </p:spPr>
      </p:pic>
    </p:spTree>
    <p:extLst>
      <p:ext uri="{BB962C8B-B14F-4D97-AF65-F5344CB8AC3E}">
        <p14:creationId xmlns:p14="http://schemas.microsoft.com/office/powerpoint/2010/main" val="412621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8CD958-43BC-45EE-8A1D-2B33F8209938}"/>
              </a:ext>
            </a:extLst>
          </p:cNvPr>
          <p:cNvPicPr>
            <a:picLocks noChangeAspect="1"/>
          </p:cNvPicPr>
          <p:nvPr/>
        </p:nvPicPr>
        <p:blipFill rotWithShape="1">
          <a:blip r:embed="rId2"/>
          <a:srcRect l="29673" t="22788" r="22500" b="35259"/>
          <a:stretch/>
        </p:blipFill>
        <p:spPr>
          <a:xfrm>
            <a:off x="265042" y="2451653"/>
            <a:ext cx="5830958" cy="3445564"/>
          </a:xfrm>
          <a:prstGeom prst="rect">
            <a:avLst/>
          </a:prstGeom>
        </p:spPr>
      </p:pic>
      <p:sp>
        <p:nvSpPr>
          <p:cNvPr id="3" name="Rectangle 2">
            <a:extLst>
              <a:ext uri="{FF2B5EF4-FFF2-40B4-BE49-F238E27FC236}">
                <a16:creationId xmlns:a16="http://schemas.microsoft.com/office/drawing/2014/main" id="{1B645031-2F53-4A13-909A-5A634787150B}"/>
              </a:ext>
            </a:extLst>
          </p:cNvPr>
          <p:cNvSpPr/>
          <p:nvPr/>
        </p:nvSpPr>
        <p:spPr>
          <a:xfrm>
            <a:off x="795296" y="2082321"/>
            <a:ext cx="2114681" cy="369332"/>
          </a:xfrm>
          <a:prstGeom prst="rect">
            <a:avLst/>
          </a:prstGeom>
        </p:spPr>
        <p:txBody>
          <a:bodyPr wrap="none">
            <a:spAutoFit/>
          </a:bodyPr>
          <a:lstStyle/>
          <a:p>
            <a:r>
              <a:rPr lang="en-US" dirty="0" err="1">
                <a:solidFill>
                  <a:srgbClr val="A31515"/>
                </a:solidFill>
                <a:latin typeface="Courier New" panose="02070309020205020404" pitchFamily="49" charset="0"/>
              </a:rPr>
              <a:t>PhysicalHealth</a:t>
            </a:r>
            <a:endParaRPr lang="en-US" dirty="0">
              <a:solidFill>
                <a:srgbClr val="000000"/>
              </a:solidFill>
              <a:latin typeface="Courier New" panose="02070309020205020404" pitchFamily="49" charset="0"/>
            </a:endParaRPr>
          </a:p>
        </p:txBody>
      </p:sp>
      <p:pic>
        <p:nvPicPr>
          <p:cNvPr id="4" name="Picture 3">
            <a:extLst>
              <a:ext uri="{FF2B5EF4-FFF2-40B4-BE49-F238E27FC236}">
                <a16:creationId xmlns:a16="http://schemas.microsoft.com/office/drawing/2014/main" id="{C0014EE6-33CC-46ED-AC9D-BE8A83DC67D1}"/>
              </a:ext>
            </a:extLst>
          </p:cNvPr>
          <p:cNvPicPr>
            <a:picLocks noChangeAspect="1"/>
          </p:cNvPicPr>
          <p:nvPr/>
        </p:nvPicPr>
        <p:blipFill rotWithShape="1">
          <a:blip r:embed="rId3"/>
          <a:srcRect l="29021" t="25495" r="23153" b="32552"/>
          <a:stretch/>
        </p:blipFill>
        <p:spPr>
          <a:xfrm>
            <a:off x="6096000" y="2451653"/>
            <a:ext cx="5592253" cy="3339547"/>
          </a:xfrm>
          <a:prstGeom prst="rect">
            <a:avLst/>
          </a:prstGeom>
        </p:spPr>
      </p:pic>
      <p:sp>
        <p:nvSpPr>
          <p:cNvPr id="5" name="Rectangle 4">
            <a:extLst>
              <a:ext uri="{FF2B5EF4-FFF2-40B4-BE49-F238E27FC236}">
                <a16:creationId xmlns:a16="http://schemas.microsoft.com/office/drawing/2014/main" id="{654EC7E9-E0C6-4D06-87B2-8B05E5CC7613}"/>
              </a:ext>
            </a:extLst>
          </p:cNvPr>
          <p:cNvSpPr/>
          <p:nvPr/>
        </p:nvSpPr>
        <p:spPr>
          <a:xfrm>
            <a:off x="778624" y="1133061"/>
            <a:ext cx="4262705" cy="369332"/>
          </a:xfrm>
          <a:prstGeom prst="rect">
            <a:avLst/>
          </a:prstGeom>
        </p:spPr>
        <p:txBody>
          <a:bodyPr wrap="none">
            <a:spAutoFit/>
          </a:bodyPr>
          <a:lstStyle/>
          <a:p>
            <a:r>
              <a:rPr lang="en-US" b="1" dirty="0">
                <a:solidFill>
                  <a:srgbClr val="7030A0"/>
                </a:solidFill>
                <a:latin typeface="Roboto"/>
              </a:rPr>
              <a:t>Feature scaling using </a:t>
            </a:r>
            <a:r>
              <a:rPr lang="en-US" b="1" dirty="0" err="1">
                <a:solidFill>
                  <a:srgbClr val="7030A0"/>
                </a:solidFill>
                <a:latin typeface="Roboto"/>
              </a:rPr>
              <a:t>standerdscaler</a:t>
            </a:r>
            <a:endParaRPr lang="en-US" b="1" i="0" dirty="0">
              <a:solidFill>
                <a:srgbClr val="7030A0"/>
              </a:solidFill>
              <a:effectLst/>
              <a:latin typeface="Roboto"/>
            </a:endParaRPr>
          </a:p>
        </p:txBody>
      </p:sp>
      <p:sp>
        <p:nvSpPr>
          <p:cNvPr id="6" name="TextBox 5">
            <a:extLst>
              <a:ext uri="{FF2B5EF4-FFF2-40B4-BE49-F238E27FC236}">
                <a16:creationId xmlns:a16="http://schemas.microsoft.com/office/drawing/2014/main" id="{BF18FE65-E838-41E9-9317-2919AAA43C2D}"/>
              </a:ext>
            </a:extLst>
          </p:cNvPr>
          <p:cNvSpPr txBox="1"/>
          <p:nvPr/>
        </p:nvSpPr>
        <p:spPr>
          <a:xfrm>
            <a:off x="778624" y="5897217"/>
            <a:ext cx="1987826" cy="369332"/>
          </a:xfrm>
          <a:prstGeom prst="rect">
            <a:avLst/>
          </a:prstGeom>
          <a:noFill/>
        </p:spPr>
        <p:txBody>
          <a:bodyPr wrap="square" rtlCol="1">
            <a:spAutoFit/>
          </a:bodyPr>
          <a:lstStyle/>
          <a:p>
            <a:r>
              <a:rPr lang="en-US" dirty="0"/>
              <a:t>before</a:t>
            </a:r>
            <a:endParaRPr lang="ar-SA" dirty="0"/>
          </a:p>
        </p:txBody>
      </p:sp>
      <p:sp>
        <p:nvSpPr>
          <p:cNvPr id="7" name="TextBox 6">
            <a:extLst>
              <a:ext uri="{FF2B5EF4-FFF2-40B4-BE49-F238E27FC236}">
                <a16:creationId xmlns:a16="http://schemas.microsoft.com/office/drawing/2014/main" id="{9913AC13-F1C4-4D38-844D-59037C8BA383}"/>
              </a:ext>
            </a:extLst>
          </p:cNvPr>
          <p:cNvSpPr txBox="1"/>
          <p:nvPr/>
        </p:nvSpPr>
        <p:spPr>
          <a:xfrm>
            <a:off x="6904300" y="5791200"/>
            <a:ext cx="1987826" cy="369332"/>
          </a:xfrm>
          <a:prstGeom prst="rect">
            <a:avLst/>
          </a:prstGeom>
          <a:noFill/>
        </p:spPr>
        <p:txBody>
          <a:bodyPr wrap="square" rtlCol="1">
            <a:spAutoFit/>
          </a:bodyPr>
          <a:lstStyle/>
          <a:p>
            <a:r>
              <a:rPr lang="en-US" dirty="0"/>
              <a:t>after</a:t>
            </a:r>
            <a:endParaRPr lang="ar-SA" dirty="0"/>
          </a:p>
        </p:txBody>
      </p:sp>
    </p:spTree>
    <p:extLst>
      <p:ext uri="{BB962C8B-B14F-4D97-AF65-F5344CB8AC3E}">
        <p14:creationId xmlns:p14="http://schemas.microsoft.com/office/powerpoint/2010/main" val="299726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84E0B8-5323-4468-B007-BA504EE91859}"/>
              </a:ext>
            </a:extLst>
          </p:cNvPr>
          <p:cNvSpPr/>
          <p:nvPr/>
        </p:nvSpPr>
        <p:spPr>
          <a:xfrm>
            <a:off x="582191" y="4497675"/>
            <a:ext cx="10800521" cy="1200329"/>
          </a:xfrm>
          <a:prstGeom prst="rect">
            <a:avLst/>
          </a:prstGeom>
        </p:spPr>
        <p:txBody>
          <a:bodyPr wrap="square">
            <a:spAutoFit/>
          </a:bodyPr>
          <a:lstStyle/>
          <a:p>
            <a:r>
              <a:rPr lang="en-US" dirty="0">
                <a:solidFill>
                  <a:srgbClr val="000000"/>
                </a:solidFill>
                <a:latin typeface="Arial" panose="020B0604020202020204" pitchFamily="34" charset="0"/>
                <a:ea typeface="Calibri" panose="020F0502020204030204" pitchFamily="34" charset="0"/>
              </a:rPr>
              <a:t>The dataset come from the Centers for Disease control and prevention (CDC),</a:t>
            </a:r>
            <a:r>
              <a:rPr lang="en-US" dirty="0"/>
              <a:t> which conducts annual telephone surveys to gather data on the health status of U.S. residents.</a:t>
            </a:r>
          </a:p>
          <a:p>
            <a:r>
              <a:rPr lang="en-US" dirty="0"/>
              <a:t>The dataset contains 18 variables and 319795 entries.</a:t>
            </a:r>
          </a:p>
          <a:p>
            <a:endParaRPr lang="ar-SA" dirty="0"/>
          </a:p>
        </p:txBody>
      </p:sp>
      <p:sp>
        <p:nvSpPr>
          <p:cNvPr id="3" name="Rectangle 2">
            <a:extLst>
              <a:ext uri="{FF2B5EF4-FFF2-40B4-BE49-F238E27FC236}">
                <a16:creationId xmlns:a16="http://schemas.microsoft.com/office/drawing/2014/main" id="{39195234-E078-46EE-B8E0-7BDE4767900F}"/>
              </a:ext>
            </a:extLst>
          </p:cNvPr>
          <p:cNvSpPr/>
          <p:nvPr/>
        </p:nvSpPr>
        <p:spPr>
          <a:xfrm>
            <a:off x="530088" y="1531420"/>
            <a:ext cx="10800521" cy="1477328"/>
          </a:xfrm>
          <a:prstGeom prst="rect">
            <a:avLst/>
          </a:prstGeom>
        </p:spPr>
        <p:txBody>
          <a:bodyPr wrap="square">
            <a:spAutoFit/>
          </a:bodyPr>
          <a:lstStyle/>
          <a:p>
            <a:r>
              <a:rPr lang="en-US" b="0" i="0" dirty="0">
                <a:solidFill>
                  <a:srgbClr val="212121"/>
                </a:solidFill>
                <a:effectLst/>
                <a:latin typeface="Roboto"/>
              </a:rPr>
              <a:t>Several health conditions, your lifestyle, and your age and family history can increase your risk for heart disease. These are called risk factors. About half of all Americans (47%) have at least 1 of 3 key risk factors for heart disease: high blood pressure, high cholesterol, and smoking. Other key indicator like diabetic status, drinking too much alcohol. Detecting and preventing the factors that have the greatest impact on heart disease is very important in healthcare.</a:t>
            </a:r>
            <a:endParaRPr lang="ar-SA" dirty="0"/>
          </a:p>
        </p:txBody>
      </p:sp>
      <p:sp>
        <p:nvSpPr>
          <p:cNvPr id="4" name="Rectangle 3">
            <a:extLst>
              <a:ext uri="{FF2B5EF4-FFF2-40B4-BE49-F238E27FC236}">
                <a16:creationId xmlns:a16="http://schemas.microsoft.com/office/drawing/2014/main" id="{B4BB559B-6ED6-49EF-B009-EFECF0D6CE20}"/>
              </a:ext>
            </a:extLst>
          </p:cNvPr>
          <p:cNvSpPr/>
          <p:nvPr/>
        </p:nvSpPr>
        <p:spPr>
          <a:xfrm>
            <a:off x="583096" y="779429"/>
            <a:ext cx="1908313" cy="400110"/>
          </a:xfrm>
          <a:prstGeom prst="rect">
            <a:avLst/>
          </a:prstGeom>
        </p:spPr>
        <p:txBody>
          <a:bodyPr wrap="square">
            <a:spAutoFit/>
          </a:bodyPr>
          <a:lstStyle/>
          <a:p>
            <a:r>
              <a:rPr lang="en-US" sz="2000" b="1" i="0" dirty="0">
                <a:solidFill>
                  <a:srgbClr val="7030A0"/>
                </a:solidFill>
                <a:effectLst/>
                <a:latin typeface="Roboto"/>
              </a:rPr>
              <a:t>Introduction</a:t>
            </a:r>
            <a:endParaRPr lang="en-US" b="1" i="0" dirty="0">
              <a:solidFill>
                <a:srgbClr val="7030A0"/>
              </a:solidFill>
              <a:effectLst/>
              <a:latin typeface="Roboto"/>
            </a:endParaRPr>
          </a:p>
        </p:txBody>
      </p:sp>
      <p:sp>
        <p:nvSpPr>
          <p:cNvPr id="5" name="Rectangle 4">
            <a:extLst>
              <a:ext uri="{FF2B5EF4-FFF2-40B4-BE49-F238E27FC236}">
                <a16:creationId xmlns:a16="http://schemas.microsoft.com/office/drawing/2014/main" id="{ACB8AF39-7832-4C0C-B902-5580E5DF2A86}"/>
              </a:ext>
            </a:extLst>
          </p:cNvPr>
          <p:cNvSpPr/>
          <p:nvPr/>
        </p:nvSpPr>
        <p:spPr>
          <a:xfrm>
            <a:off x="583096" y="3868628"/>
            <a:ext cx="1018227" cy="369332"/>
          </a:xfrm>
          <a:prstGeom prst="rect">
            <a:avLst/>
          </a:prstGeom>
        </p:spPr>
        <p:txBody>
          <a:bodyPr wrap="none">
            <a:spAutoFit/>
          </a:bodyPr>
          <a:lstStyle/>
          <a:p>
            <a:r>
              <a:rPr lang="en-US" b="1" dirty="0">
                <a:solidFill>
                  <a:srgbClr val="7030A0"/>
                </a:solidFill>
                <a:latin typeface="Arial" panose="020B0604020202020204" pitchFamily="34" charset="0"/>
                <a:ea typeface="Calibri" panose="020F0502020204030204" pitchFamily="34" charset="0"/>
              </a:rPr>
              <a:t>Dataset</a:t>
            </a:r>
            <a:endParaRPr lang="ar-SA" b="1" dirty="0">
              <a:solidFill>
                <a:srgbClr val="7030A0"/>
              </a:solidFill>
            </a:endParaRPr>
          </a:p>
        </p:txBody>
      </p:sp>
    </p:spTree>
    <p:extLst>
      <p:ext uri="{BB962C8B-B14F-4D97-AF65-F5344CB8AC3E}">
        <p14:creationId xmlns:p14="http://schemas.microsoft.com/office/powerpoint/2010/main" val="40803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9069D3-F501-4E6B-8CDF-187E67F4BD29}"/>
              </a:ext>
            </a:extLst>
          </p:cNvPr>
          <p:cNvSpPr/>
          <p:nvPr/>
        </p:nvSpPr>
        <p:spPr>
          <a:xfrm>
            <a:off x="490330" y="1069248"/>
            <a:ext cx="11423374" cy="5293757"/>
          </a:xfrm>
          <a:prstGeom prst="rect">
            <a:avLst/>
          </a:prstGeom>
        </p:spPr>
        <p:txBody>
          <a:bodyPr wrap="square">
            <a:spAutoFit/>
          </a:bodyPr>
          <a:lstStyle/>
          <a:p>
            <a:pPr marL="342900" lvl="0" indent="-342900">
              <a:buFont typeface="+mj-lt"/>
              <a:buAutoNum type="arabicPeriod"/>
            </a:pPr>
            <a:r>
              <a:rPr lang="en-US" sz="1600" dirty="0" err="1">
                <a:cs typeface="+mj-cs"/>
              </a:rPr>
              <a:t>HeartDisease</a:t>
            </a:r>
            <a:r>
              <a:rPr lang="en-US" sz="1600" dirty="0">
                <a:cs typeface="+mj-cs"/>
              </a:rPr>
              <a:t> (target) : take value yes or no.</a:t>
            </a:r>
          </a:p>
          <a:p>
            <a:pPr marL="342900" lvl="0" indent="-342900">
              <a:buFont typeface="+mj-lt"/>
              <a:buAutoNum type="arabicPeriod"/>
            </a:pPr>
            <a:r>
              <a:rPr lang="en-US" sz="1600" dirty="0">
                <a:cs typeface="+mj-cs"/>
              </a:rPr>
              <a:t>Smoking : Have you smoked at least 100 cigarettes in your entire life? ( The answer Yes or No ).</a:t>
            </a:r>
          </a:p>
          <a:p>
            <a:pPr marL="342900" lvl="0" indent="-342900">
              <a:buFont typeface="+mj-lt"/>
              <a:buAutoNum type="arabicPeriod"/>
            </a:pPr>
            <a:r>
              <a:rPr lang="en-US" sz="1600" dirty="0" err="1">
                <a:cs typeface="+mj-cs"/>
              </a:rPr>
              <a:t>AlcoholDrinking</a:t>
            </a:r>
            <a:r>
              <a:rPr lang="en-US" sz="1600" dirty="0">
                <a:cs typeface="+mj-cs"/>
              </a:rPr>
              <a:t> : Heavy drinkers (adult men having more than 14 drinks per week and adult women having more than 7 drinks per week</a:t>
            </a:r>
          </a:p>
          <a:p>
            <a:pPr marL="342900" lvl="0" indent="-342900">
              <a:buFont typeface="+mj-lt"/>
              <a:buAutoNum type="arabicPeriod"/>
            </a:pPr>
            <a:r>
              <a:rPr lang="en-US" sz="1600" dirty="0">
                <a:cs typeface="+mj-cs"/>
              </a:rPr>
              <a:t>Stroke : (Ever told) (you had) a stroke?</a:t>
            </a:r>
          </a:p>
          <a:p>
            <a:pPr marL="342900" lvl="0" indent="-342900">
              <a:buFont typeface="+mj-lt"/>
              <a:buAutoNum type="arabicPeriod"/>
            </a:pPr>
            <a:r>
              <a:rPr lang="en-US" sz="1600" dirty="0" err="1">
                <a:cs typeface="+mj-cs"/>
              </a:rPr>
              <a:t>PhysicalHealth</a:t>
            </a:r>
            <a:r>
              <a:rPr lang="en-US" sz="1600" dirty="0">
                <a:cs typeface="+mj-cs"/>
              </a:rPr>
              <a:t> : Now thinking about your physical health, which includes physical illness and injury, for how many days during the past 30 days was your physical health not good? (0-30 days).</a:t>
            </a:r>
          </a:p>
          <a:p>
            <a:pPr marL="342900" lvl="0" indent="-342900">
              <a:buFont typeface="+mj-lt"/>
              <a:buAutoNum type="arabicPeriod"/>
            </a:pPr>
            <a:r>
              <a:rPr lang="en-US" sz="1600" dirty="0" err="1">
                <a:cs typeface="+mj-cs"/>
              </a:rPr>
              <a:t>MentalHealth</a:t>
            </a:r>
            <a:r>
              <a:rPr lang="en-US" sz="1600" dirty="0">
                <a:cs typeface="+mj-cs"/>
              </a:rPr>
              <a:t> : Thinking about your mental health, for how many days during the past 30 days was your mental health not good? (0-30 days).</a:t>
            </a:r>
          </a:p>
          <a:p>
            <a:pPr marL="342900" lvl="0" indent="-342900">
              <a:buFont typeface="+mj-lt"/>
              <a:buAutoNum type="arabicPeriod"/>
            </a:pPr>
            <a:r>
              <a:rPr lang="en-US" sz="1600" dirty="0" err="1">
                <a:cs typeface="+mj-cs"/>
              </a:rPr>
              <a:t>DiffWalking</a:t>
            </a:r>
            <a:r>
              <a:rPr lang="en-US" sz="1600" dirty="0">
                <a:cs typeface="+mj-cs"/>
              </a:rPr>
              <a:t> : Do you have serious difficulty walking or climbing stairs?</a:t>
            </a:r>
          </a:p>
          <a:p>
            <a:pPr marL="342900" lvl="0" indent="-342900">
              <a:buFont typeface="+mj-lt"/>
              <a:buAutoNum type="arabicPeriod"/>
            </a:pPr>
            <a:r>
              <a:rPr lang="en-US" sz="1600" dirty="0">
                <a:cs typeface="+mj-cs"/>
              </a:rPr>
              <a:t>Sex : Are you male or female?</a:t>
            </a:r>
          </a:p>
          <a:p>
            <a:pPr marL="342900" lvl="0" indent="-342900">
              <a:buFont typeface="+mj-lt"/>
              <a:buAutoNum type="arabicPeriod"/>
            </a:pPr>
            <a:r>
              <a:rPr lang="en-US" sz="1600" dirty="0" err="1">
                <a:cs typeface="+mj-cs"/>
              </a:rPr>
              <a:t>AgeCategory</a:t>
            </a:r>
            <a:r>
              <a:rPr lang="en-US" sz="1600" dirty="0">
                <a:cs typeface="+mj-cs"/>
              </a:rPr>
              <a:t>: Fourteen-level age category.</a:t>
            </a:r>
          </a:p>
          <a:p>
            <a:pPr marL="342900" lvl="0" indent="-342900">
              <a:buFont typeface="+mj-lt"/>
              <a:buAutoNum type="arabicPeriod"/>
            </a:pPr>
            <a:r>
              <a:rPr lang="en-US" sz="1600" dirty="0">
                <a:cs typeface="+mj-cs"/>
              </a:rPr>
              <a:t>Race : Imputed race/ethnicity value.</a:t>
            </a:r>
          </a:p>
          <a:p>
            <a:pPr marL="342900" lvl="0" indent="-342900">
              <a:buFont typeface="+mj-lt"/>
              <a:buAutoNum type="arabicPeriod"/>
            </a:pPr>
            <a:r>
              <a:rPr lang="en-US" sz="1600" dirty="0">
                <a:cs typeface="+mj-cs"/>
              </a:rPr>
              <a:t>Diabetic : (Ever told) (you had) diabetes?</a:t>
            </a:r>
          </a:p>
          <a:p>
            <a:pPr marL="342900" lvl="0" indent="-342900">
              <a:buFont typeface="+mj-lt"/>
              <a:buAutoNum type="arabicPeriod"/>
            </a:pPr>
            <a:r>
              <a:rPr lang="en-US" sz="1600" dirty="0" err="1">
                <a:cs typeface="+mj-cs"/>
              </a:rPr>
              <a:t>PhysicalActivity</a:t>
            </a:r>
            <a:r>
              <a:rPr lang="en-US" sz="1600" dirty="0">
                <a:cs typeface="+mj-cs"/>
              </a:rPr>
              <a:t> : Adults who reported doing physical activity or exercise during the past 30 days other than their regular job.</a:t>
            </a:r>
          </a:p>
          <a:p>
            <a:pPr marL="342900" lvl="0" indent="-342900">
              <a:buFont typeface="+mj-lt"/>
              <a:buAutoNum type="arabicPeriod"/>
            </a:pPr>
            <a:r>
              <a:rPr lang="en-US" sz="1600" dirty="0" err="1">
                <a:cs typeface="+mj-cs"/>
              </a:rPr>
              <a:t>GenHealth</a:t>
            </a:r>
            <a:r>
              <a:rPr lang="en-US" sz="1600" dirty="0">
                <a:cs typeface="+mj-cs"/>
              </a:rPr>
              <a:t> : Would you say that in general your health is...</a:t>
            </a:r>
          </a:p>
          <a:p>
            <a:pPr marL="342900" lvl="0" indent="-342900">
              <a:buFont typeface="+mj-lt"/>
              <a:buAutoNum type="arabicPeriod"/>
            </a:pPr>
            <a:r>
              <a:rPr lang="en-US" sz="1600" dirty="0" err="1">
                <a:cs typeface="+mj-cs"/>
              </a:rPr>
              <a:t>SleepTime</a:t>
            </a:r>
            <a:r>
              <a:rPr lang="en-US" sz="1600" dirty="0">
                <a:cs typeface="+mj-cs"/>
              </a:rPr>
              <a:t> : On average, how many hours of sleep do you get in a 24-hour period?</a:t>
            </a:r>
          </a:p>
          <a:p>
            <a:pPr marL="342900" lvl="0" indent="-342900">
              <a:buFont typeface="+mj-lt"/>
              <a:buAutoNum type="arabicPeriod"/>
            </a:pPr>
            <a:r>
              <a:rPr lang="en-US" sz="1600" dirty="0">
                <a:cs typeface="+mj-cs"/>
              </a:rPr>
              <a:t>Asthma : (Ever told) (you had) asthma?</a:t>
            </a:r>
          </a:p>
          <a:p>
            <a:pPr marL="342900" lvl="0" indent="-342900">
              <a:buFont typeface="+mj-lt"/>
              <a:buAutoNum type="arabicPeriod"/>
            </a:pPr>
            <a:r>
              <a:rPr lang="en-US" sz="1600" dirty="0" err="1">
                <a:cs typeface="+mj-cs"/>
              </a:rPr>
              <a:t>KidneyDisease</a:t>
            </a:r>
            <a:r>
              <a:rPr lang="en-US" sz="1600" dirty="0">
                <a:cs typeface="+mj-cs"/>
              </a:rPr>
              <a:t> : Not including kidney stones, bladder infection or incontinence, were you ever told you had kidney disease?</a:t>
            </a:r>
          </a:p>
          <a:p>
            <a:pPr marL="342900" lvl="0" indent="-342900">
              <a:buFont typeface="+mj-lt"/>
              <a:buAutoNum type="arabicPeriod"/>
            </a:pPr>
            <a:r>
              <a:rPr lang="en-US" sz="1600" dirty="0" err="1">
                <a:cs typeface="+mj-cs"/>
              </a:rPr>
              <a:t>SkinCancer</a:t>
            </a:r>
            <a:r>
              <a:rPr lang="en-US" sz="1600" dirty="0">
                <a:cs typeface="+mj-cs"/>
              </a:rPr>
              <a:t> : (Ever told) (you had) skin cancer?</a:t>
            </a:r>
          </a:p>
          <a:p>
            <a:endParaRPr lang="en-US" dirty="0"/>
          </a:p>
        </p:txBody>
      </p:sp>
      <p:sp>
        <p:nvSpPr>
          <p:cNvPr id="3" name="Rectangle 2">
            <a:extLst>
              <a:ext uri="{FF2B5EF4-FFF2-40B4-BE49-F238E27FC236}">
                <a16:creationId xmlns:a16="http://schemas.microsoft.com/office/drawing/2014/main" id="{523A9E0D-0535-4296-A7FF-84CA0AF6E00F}"/>
              </a:ext>
            </a:extLst>
          </p:cNvPr>
          <p:cNvSpPr/>
          <p:nvPr/>
        </p:nvSpPr>
        <p:spPr>
          <a:xfrm>
            <a:off x="675177" y="607583"/>
            <a:ext cx="4612673" cy="400110"/>
          </a:xfrm>
          <a:prstGeom prst="rect">
            <a:avLst/>
          </a:prstGeom>
        </p:spPr>
        <p:txBody>
          <a:bodyPr wrap="none">
            <a:spAutoFit/>
          </a:bodyPr>
          <a:lstStyle/>
          <a:p>
            <a:r>
              <a:rPr lang="en-US" sz="2000" b="1" dirty="0">
                <a:solidFill>
                  <a:srgbClr val="7030A0"/>
                </a:solidFill>
              </a:rPr>
              <a:t>Explanation of the features of the dataset</a:t>
            </a:r>
          </a:p>
        </p:txBody>
      </p:sp>
    </p:spTree>
    <p:extLst>
      <p:ext uri="{BB962C8B-B14F-4D97-AF65-F5344CB8AC3E}">
        <p14:creationId xmlns:p14="http://schemas.microsoft.com/office/powerpoint/2010/main" val="415663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510B6-D00B-4825-959E-8AAE311ECF9A}"/>
              </a:ext>
            </a:extLst>
          </p:cNvPr>
          <p:cNvPicPr>
            <a:picLocks noChangeAspect="1"/>
          </p:cNvPicPr>
          <p:nvPr/>
        </p:nvPicPr>
        <p:blipFill rotWithShape="1">
          <a:blip r:embed="rId2"/>
          <a:srcRect l="28804" t="26077" r="38913" b="19017"/>
          <a:stretch/>
        </p:blipFill>
        <p:spPr>
          <a:xfrm>
            <a:off x="702365" y="1590261"/>
            <a:ext cx="5208106" cy="4678017"/>
          </a:xfrm>
          <a:prstGeom prst="rect">
            <a:avLst/>
          </a:prstGeom>
        </p:spPr>
      </p:pic>
      <p:pic>
        <p:nvPicPr>
          <p:cNvPr id="4" name="Picture 3">
            <a:extLst>
              <a:ext uri="{FF2B5EF4-FFF2-40B4-BE49-F238E27FC236}">
                <a16:creationId xmlns:a16="http://schemas.microsoft.com/office/drawing/2014/main" id="{A1546B02-276E-46B5-89EF-8C8263C7AA31}"/>
              </a:ext>
            </a:extLst>
          </p:cNvPr>
          <p:cNvPicPr>
            <a:picLocks noChangeAspect="1"/>
          </p:cNvPicPr>
          <p:nvPr/>
        </p:nvPicPr>
        <p:blipFill rotWithShape="1">
          <a:blip r:embed="rId3"/>
          <a:srcRect l="29348" t="27815" r="31087" b="51692"/>
          <a:stretch/>
        </p:blipFill>
        <p:spPr>
          <a:xfrm>
            <a:off x="5751445" y="3657599"/>
            <a:ext cx="5950224" cy="1895062"/>
          </a:xfrm>
          <a:prstGeom prst="rect">
            <a:avLst/>
          </a:prstGeom>
        </p:spPr>
      </p:pic>
      <p:sp>
        <p:nvSpPr>
          <p:cNvPr id="5" name="Rectangle 4">
            <a:extLst>
              <a:ext uri="{FF2B5EF4-FFF2-40B4-BE49-F238E27FC236}">
                <a16:creationId xmlns:a16="http://schemas.microsoft.com/office/drawing/2014/main" id="{362C4A65-DC5B-46BE-B089-69ACEBFCC5B0}"/>
              </a:ext>
            </a:extLst>
          </p:cNvPr>
          <p:cNvSpPr/>
          <p:nvPr/>
        </p:nvSpPr>
        <p:spPr>
          <a:xfrm>
            <a:off x="795130" y="901149"/>
            <a:ext cx="2364750" cy="369332"/>
          </a:xfrm>
          <a:prstGeom prst="rect">
            <a:avLst/>
          </a:prstGeom>
        </p:spPr>
        <p:txBody>
          <a:bodyPr wrap="none">
            <a:spAutoFit/>
          </a:bodyPr>
          <a:lstStyle/>
          <a:p>
            <a:r>
              <a:rPr lang="en-US" b="1" dirty="0">
                <a:solidFill>
                  <a:srgbClr val="7030A0"/>
                </a:solidFill>
                <a:latin typeface="Roboto"/>
              </a:rPr>
              <a:t>Information for data</a:t>
            </a:r>
          </a:p>
        </p:txBody>
      </p:sp>
    </p:spTree>
    <p:extLst>
      <p:ext uri="{BB962C8B-B14F-4D97-AF65-F5344CB8AC3E}">
        <p14:creationId xmlns:p14="http://schemas.microsoft.com/office/powerpoint/2010/main" val="51812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CD95E1-0969-41B2-9A76-E0FFC5DE5F00}"/>
              </a:ext>
            </a:extLst>
          </p:cNvPr>
          <p:cNvSpPr/>
          <p:nvPr/>
        </p:nvSpPr>
        <p:spPr>
          <a:xfrm>
            <a:off x="6096000" y="1707918"/>
            <a:ext cx="5751444" cy="584775"/>
          </a:xfrm>
          <a:prstGeom prst="rect">
            <a:avLst/>
          </a:prstGeom>
        </p:spPr>
        <p:txBody>
          <a:bodyPr wrap="square">
            <a:spAutoFit/>
          </a:bodyPr>
          <a:lstStyle/>
          <a:p>
            <a:r>
              <a:rPr lang="en-US" sz="1600" b="0" i="0" dirty="0">
                <a:solidFill>
                  <a:schemeClr val="accent2">
                    <a:lumMod val="50000"/>
                  </a:schemeClr>
                </a:solidFill>
                <a:effectLst/>
                <a:latin typeface="Roboto"/>
                <a:cs typeface="+mj-cs"/>
              </a:rPr>
              <a:t>2-The count of heart disease for Smoking people for each sex?</a:t>
            </a:r>
          </a:p>
        </p:txBody>
      </p:sp>
      <p:pic>
        <p:nvPicPr>
          <p:cNvPr id="3" name="Picture 2">
            <a:extLst>
              <a:ext uri="{FF2B5EF4-FFF2-40B4-BE49-F238E27FC236}">
                <a16:creationId xmlns:a16="http://schemas.microsoft.com/office/drawing/2014/main" id="{87BA1DA3-5E72-4BF1-9264-730076B2A8F7}"/>
              </a:ext>
            </a:extLst>
          </p:cNvPr>
          <p:cNvPicPr>
            <a:picLocks noChangeAspect="1"/>
          </p:cNvPicPr>
          <p:nvPr/>
        </p:nvPicPr>
        <p:blipFill rotWithShape="1">
          <a:blip r:embed="rId2"/>
          <a:srcRect l="7826" t="44726" r="47500" b="20566"/>
          <a:stretch/>
        </p:blipFill>
        <p:spPr>
          <a:xfrm>
            <a:off x="6246183" y="2637683"/>
            <a:ext cx="5751445" cy="3238284"/>
          </a:xfrm>
          <a:prstGeom prst="rect">
            <a:avLst/>
          </a:prstGeom>
        </p:spPr>
      </p:pic>
      <p:sp>
        <p:nvSpPr>
          <p:cNvPr id="4" name="Rectangle 3">
            <a:extLst>
              <a:ext uri="{FF2B5EF4-FFF2-40B4-BE49-F238E27FC236}">
                <a16:creationId xmlns:a16="http://schemas.microsoft.com/office/drawing/2014/main" id="{324CA378-19A4-4326-9BEC-23CD1EFA30B8}"/>
              </a:ext>
            </a:extLst>
          </p:cNvPr>
          <p:cNvSpPr/>
          <p:nvPr/>
        </p:nvSpPr>
        <p:spPr>
          <a:xfrm>
            <a:off x="503582" y="1721654"/>
            <a:ext cx="6051815" cy="338554"/>
          </a:xfrm>
          <a:prstGeom prst="rect">
            <a:avLst/>
          </a:prstGeom>
        </p:spPr>
        <p:txBody>
          <a:bodyPr wrap="square">
            <a:spAutoFit/>
          </a:bodyPr>
          <a:lstStyle/>
          <a:p>
            <a:r>
              <a:rPr lang="en-US" sz="1600" i="0" dirty="0">
                <a:solidFill>
                  <a:schemeClr val="accent2">
                    <a:lumMod val="50000"/>
                  </a:schemeClr>
                </a:solidFill>
                <a:effectLst/>
                <a:latin typeface="Roboto"/>
              </a:rPr>
              <a:t>1-The count of heart disease for </a:t>
            </a:r>
            <a:r>
              <a:rPr lang="en-US" sz="1600" i="0" dirty="0" err="1">
                <a:solidFill>
                  <a:schemeClr val="accent2">
                    <a:lumMod val="50000"/>
                  </a:schemeClr>
                </a:solidFill>
                <a:effectLst/>
                <a:latin typeface="Roboto"/>
              </a:rPr>
              <a:t>AlcoholDrinking</a:t>
            </a:r>
            <a:r>
              <a:rPr lang="en-US" sz="1600" i="0" dirty="0">
                <a:solidFill>
                  <a:schemeClr val="accent2">
                    <a:lumMod val="50000"/>
                  </a:schemeClr>
                </a:solidFill>
                <a:effectLst/>
                <a:latin typeface="Roboto"/>
              </a:rPr>
              <a:t> people?</a:t>
            </a:r>
          </a:p>
        </p:txBody>
      </p:sp>
      <p:pic>
        <p:nvPicPr>
          <p:cNvPr id="5" name="Picture 4">
            <a:extLst>
              <a:ext uri="{FF2B5EF4-FFF2-40B4-BE49-F238E27FC236}">
                <a16:creationId xmlns:a16="http://schemas.microsoft.com/office/drawing/2014/main" id="{5C49708A-C532-4F28-BF0A-55E18EE8924F}"/>
              </a:ext>
            </a:extLst>
          </p:cNvPr>
          <p:cNvPicPr>
            <a:picLocks noChangeAspect="1"/>
          </p:cNvPicPr>
          <p:nvPr/>
        </p:nvPicPr>
        <p:blipFill rotWithShape="1">
          <a:blip r:embed="rId3"/>
          <a:srcRect l="30000" t="39608" r="33695" b="14959"/>
          <a:stretch/>
        </p:blipFill>
        <p:spPr>
          <a:xfrm>
            <a:off x="503582" y="2401980"/>
            <a:ext cx="5168347" cy="3709690"/>
          </a:xfrm>
          <a:prstGeom prst="rect">
            <a:avLst/>
          </a:prstGeom>
        </p:spPr>
      </p:pic>
      <p:sp>
        <p:nvSpPr>
          <p:cNvPr id="6" name="TextBox 5">
            <a:extLst>
              <a:ext uri="{FF2B5EF4-FFF2-40B4-BE49-F238E27FC236}">
                <a16:creationId xmlns:a16="http://schemas.microsoft.com/office/drawing/2014/main" id="{E995E711-BDDC-4C0A-A360-F2447F80F0BD}"/>
              </a:ext>
            </a:extLst>
          </p:cNvPr>
          <p:cNvSpPr txBox="1"/>
          <p:nvPr/>
        </p:nvSpPr>
        <p:spPr>
          <a:xfrm>
            <a:off x="503582" y="763790"/>
            <a:ext cx="3425288" cy="400110"/>
          </a:xfrm>
          <a:prstGeom prst="rect">
            <a:avLst/>
          </a:prstGeom>
          <a:noFill/>
        </p:spPr>
        <p:txBody>
          <a:bodyPr wrap="square" rtlCol="1">
            <a:spAutoFit/>
          </a:bodyPr>
          <a:lstStyle/>
          <a:p>
            <a:r>
              <a:rPr lang="en-US" b="1" dirty="0">
                <a:solidFill>
                  <a:srgbClr val="7030A0"/>
                </a:solidFill>
              </a:rPr>
              <a:t>Analysis </a:t>
            </a:r>
            <a:r>
              <a:rPr lang="en-US" sz="2000" b="1" dirty="0">
                <a:solidFill>
                  <a:srgbClr val="7030A0"/>
                </a:solidFill>
              </a:rPr>
              <a:t>Questions</a:t>
            </a:r>
            <a:endParaRPr lang="ar-SA" b="1" dirty="0">
              <a:solidFill>
                <a:srgbClr val="7030A0"/>
              </a:solidFill>
            </a:endParaRPr>
          </a:p>
        </p:txBody>
      </p:sp>
    </p:spTree>
    <p:extLst>
      <p:ext uri="{BB962C8B-B14F-4D97-AF65-F5344CB8AC3E}">
        <p14:creationId xmlns:p14="http://schemas.microsoft.com/office/powerpoint/2010/main" val="54343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CFC12-57BA-40B5-BDBE-FC7427E8D603}"/>
              </a:ext>
            </a:extLst>
          </p:cNvPr>
          <p:cNvSpPr/>
          <p:nvPr/>
        </p:nvSpPr>
        <p:spPr>
          <a:xfrm>
            <a:off x="622852" y="1739588"/>
            <a:ext cx="5237716" cy="338554"/>
          </a:xfrm>
          <a:prstGeom prst="rect">
            <a:avLst/>
          </a:prstGeom>
        </p:spPr>
        <p:txBody>
          <a:bodyPr wrap="none">
            <a:spAutoFit/>
          </a:bodyPr>
          <a:lstStyle/>
          <a:p>
            <a:r>
              <a:rPr lang="en-US" sz="1600" b="0" i="0" dirty="0">
                <a:solidFill>
                  <a:schemeClr val="accent2">
                    <a:lumMod val="50000"/>
                  </a:schemeClr>
                </a:solidFill>
                <a:effectLst/>
                <a:latin typeface="Roboto"/>
                <a:cs typeface="+mj-cs"/>
              </a:rPr>
              <a:t>3-The count of heart disease depending on </a:t>
            </a:r>
            <a:r>
              <a:rPr lang="en-US" sz="1600" b="0" i="0" dirty="0" err="1">
                <a:solidFill>
                  <a:schemeClr val="accent2">
                    <a:lumMod val="50000"/>
                  </a:schemeClr>
                </a:solidFill>
                <a:effectLst/>
                <a:latin typeface="Roboto"/>
                <a:cs typeface="+mj-cs"/>
              </a:rPr>
              <a:t>SleepTime</a:t>
            </a:r>
            <a:r>
              <a:rPr lang="en-US" sz="1600" b="0" i="0" dirty="0">
                <a:solidFill>
                  <a:schemeClr val="accent2">
                    <a:lumMod val="50000"/>
                  </a:schemeClr>
                </a:solidFill>
                <a:effectLst/>
                <a:latin typeface="Roboto"/>
                <a:cs typeface="+mj-cs"/>
              </a:rPr>
              <a:t>?</a:t>
            </a:r>
          </a:p>
        </p:txBody>
      </p:sp>
      <p:pic>
        <p:nvPicPr>
          <p:cNvPr id="3" name="Picture 2">
            <a:extLst>
              <a:ext uri="{FF2B5EF4-FFF2-40B4-BE49-F238E27FC236}">
                <a16:creationId xmlns:a16="http://schemas.microsoft.com/office/drawing/2014/main" id="{A50ED2AA-AA98-40FB-B46A-2C00B872458C}"/>
              </a:ext>
            </a:extLst>
          </p:cNvPr>
          <p:cNvPicPr>
            <a:picLocks noChangeAspect="1"/>
          </p:cNvPicPr>
          <p:nvPr/>
        </p:nvPicPr>
        <p:blipFill rotWithShape="1">
          <a:blip r:embed="rId2"/>
          <a:srcRect l="29891" t="49999" r="25448" b="8773"/>
          <a:stretch/>
        </p:blipFill>
        <p:spPr>
          <a:xfrm>
            <a:off x="503583" y="2397465"/>
            <a:ext cx="5800866" cy="3352321"/>
          </a:xfrm>
          <a:prstGeom prst="rect">
            <a:avLst/>
          </a:prstGeom>
        </p:spPr>
      </p:pic>
      <p:sp>
        <p:nvSpPr>
          <p:cNvPr id="4" name="Rectangle 3">
            <a:extLst>
              <a:ext uri="{FF2B5EF4-FFF2-40B4-BE49-F238E27FC236}">
                <a16:creationId xmlns:a16="http://schemas.microsoft.com/office/drawing/2014/main" id="{1C00D592-9604-4E77-8F37-3F594F790A8F}"/>
              </a:ext>
            </a:extLst>
          </p:cNvPr>
          <p:cNvSpPr/>
          <p:nvPr/>
        </p:nvSpPr>
        <p:spPr>
          <a:xfrm>
            <a:off x="6304449" y="1717933"/>
            <a:ext cx="5768282" cy="338554"/>
          </a:xfrm>
          <a:prstGeom prst="rect">
            <a:avLst/>
          </a:prstGeom>
        </p:spPr>
        <p:txBody>
          <a:bodyPr wrap="square">
            <a:spAutoFit/>
          </a:bodyPr>
          <a:lstStyle/>
          <a:p>
            <a:r>
              <a:rPr lang="en-US" sz="1600" b="0" i="0" dirty="0">
                <a:solidFill>
                  <a:schemeClr val="accent2">
                    <a:lumMod val="50000"/>
                  </a:schemeClr>
                </a:solidFill>
                <a:effectLst/>
                <a:latin typeface="Roboto"/>
                <a:cs typeface="+mj-cs"/>
              </a:rPr>
              <a:t>4-The count of </a:t>
            </a:r>
            <a:r>
              <a:rPr lang="en-US" sz="1600" b="0" i="0" dirty="0" err="1">
                <a:solidFill>
                  <a:schemeClr val="accent2">
                    <a:lumMod val="50000"/>
                  </a:schemeClr>
                </a:solidFill>
                <a:effectLst/>
                <a:latin typeface="Roboto"/>
                <a:cs typeface="+mj-cs"/>
              </a:rPr>
              <a:t>heartdisease</a:t>
            </a:r>
            <a:r>
              <a:rPr lang="en-US" sz="1600" b="0" i="0" dirty="0">
                <a:solidFill>
                  <a:schemeClr val="accent2">
                    <a:lumMod val="50000"/>
                  </a:schemeClr>
                </a:solidFill>
                <a:effectLst/>
                <a:latin typeface="Roboto"/>
                <a:cs typeface="+mj-cs"/>
              </a:rPr>
              <a:t> for </a:t>
            </a:r>
            <a:r>
              <a:rPr lang="en-US" sz="1600" b="0" i="0" dirty="0" err="1">
                <a:solidFill>
                  <a:schemeClr val="accent2">
                    <a:lumMod val="50000"/>
                  </a:schemeClr>
                </a:solidFill>
                <a:effectLst/>
                <a:latin typeface="Roboto"/>
                <a:cs typeface="+mj-cs"/>
              </a:rPr>
              <a:t>KidneyDisease</a:t>
            </a:r>
            <a:r>
              <a:rPr lang="en-US" sz="1600" b="0" i="0" dirty="0">
                <a:solidFill>
                  <a:schemeClr val="accent2">
                    <a:lumMod val="50000"/>
                  </a:schemeClr>
                </a:solidFill>
                <a:effectLst/>
                <a:latin typeface="Roboto"/>
                <a:cs typeface="+mj-cs"/>
              </a:rPr>
              <a:t> for each sex?</a:t>
            </a:r>
          </a:p>
        </p:txBody>
      </p:sp>
      <p:pic>
        <p:nvPicPr>
          <p:cNvPr id="5" name="Picture 4">
            <a:extLst>
              <a:ext uri="{FF2B5EF4-FFF2-40B4-BE49-F238E27FC236}">
                <a16:creationId xmlns:a16="http://schemas.microsoft.com/office/drawing/2014/main" id="{D86CD62E-8638-431F-B4C4-2B9E18A3BD02}"/>
              </a:ext>
            </a:extLst>
          </p:cNvPr>
          <p:cNvPicPr>
            <a:picLocks noChangeAspect="1"/>
          </p:cNvPicPr>
          <p:nvPr/>
        </p:nvPicPr>
        <p:blipFill rotWithShape="1">
          <a:blip r:embed="rId3"/>
          <a:srcRect l="30217" t="44696" r="41957" b="11841"/>
          <a:stretch/>
        </p:blipFill>
        <p:spPr>
          <a:xfrm>
            <a:off x="6626086" y="2504660"/>
            <a:ext cx="4943061" cy="3458817"/>
          </a:xfrm>
          <a:prstGeom prst="rect">
            <a:avLst/>
          </a:prstGeom>
        </p:spPr>
      </p:pic>
      <p:sp>
        <p:nvSpPr>
          <p:cNvPr id="6" name="TextBox 5">
            <a:extLst>
              <a:ext uri="{FF2B5EF4-FFF2-40B4-BE49-F238E27FC236}">
                <a16:creationId xmlns:a16="http://schemas.microsoft.com/office/drawing/2014/main" id="{4C36A411-F275-4303-82EC-B684E36953C5}"/>
              </a:ext>
            </a:extLst>
          </p:cNvPr>
          <p:cNvSpPr txBox="1"/>
          <p:nvPr/>
        </p:nvSpPr>
        <p:spPr>
          <a:xfrm>
            <a:off x="622852" y="812590"/>
            <a:ext cx="3425288" cy="400110"/>
          </a:xfrm>
          <a:prstGeom prst="rect">
            <a:avLst/>
          </a:prstGeom>
          <a:noFill/>
        </p:spPr>
        <p:txBody>
          <a:bodyPr wrap="square" rtlCol="1">
            <a:spAutoFit/>
          </a:bodyPr>
          <a:lstStyle/>
          <a:p>
            <a:r>
              <a:rPr lang="en-US" b="1" dirty="0">
                <a:solidFill>
                  <a:srgbClr val="7030A0"/>
                </a:solidFill>
              </a:rPr>
              <a:t>Analysis </a:t>
            </a:r>
            <a:r>
              <a:rPr lang="en-US" sz="2000" b="1" dirty="0">
                <a:solidFill>
                  <a:srgbClr val="7030A0"/>
                </a:solidFill>
              </a:rPr>
              <a:t>Questions</a:t>
            </a:r>
            <a:endParaRPr lang="ar-SA" b="1" dirty="0">
              <a:solidFill>
                <a:srgbClr val="7030A0"/>
              </a:solidFill>
            </a:endParaRPr>
          </a:p>
        </p:txBody>
      </p:sp>
    </p:spTree>
    <p:extLst>
      <p:ext uri="{BB962C8B-B14F-4D97-AF65-F5344CB8AC3E}">
        <p14:creationId xmlns:p14="http://schemas.microsoft.com/office/powerpoint/2010/main" val="3429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5C1467-57E4-4E11-88FB-66E1A18A8231}"/>
              </a:ext>
            </a:extLst>
          </p:cNvPr>
          <p:cNvSpPr/>
          <p:nvPr/>
        </p:nvSpPr>
        <p:spPr>
          <a:xfrm>
            <a:off x="563536" y="1475232"/>
            <a:ext cx="5545172" cy="369332"/>
          </a:xfrm>
          <a:prstGeom prst="rect">
            <a:avLst/>
          </a:prstGeom>
        </p:spPr>
        <p:txBody>
          <a:bodyPr wrap="none">
            <a:spAutoFit/>
          </a:bodyPr>
          <a:lstStyle/>
          <a:p>
            <a:r>
              <a:rPr lang="en-US" b="0" i="0" dirty="0">
                <a:solidFill>
                  <a:schemeClr val="accent2">
                    <a:lumMod val="50000"/>
                  </a:schemeClr>
                </a:solidFill>
                <a:effectLst/>
                <a:latin typeface="Roboto"/>
              </a:rPr>
              <a:t>5-The count of heart disease for each </a:t>
            </a:r>
            <a:r>
              <a:rPr lang="en-US" b="0" i="0" dirty="0" err="1">
                <a:solidFill>
                  <a:schemeClr val="accent2">
                    <a:lumMod val="50000"/>
                  </a:schemeClr>
                </a:solidFill>
                <a:effectLst/>
                <a:latin typeface="Roboto"/>
              </a:rPr>
              <a:t>AgeCategory</a:t>
            </a:r>
            <a:r>
              <a:rPr lang="en-US" b="0" i="0" dirty="0">
                <a:solidFill>
                  <a:schemeClr val="accent2">
                    <a:lumMod val="50000"/>
                  </a:schemeClr>
                </a:solidFill>
                <a:effectLst/>
                <a:latin typeface="Roboto"/>
              </a:rPr>
              <a:t>?</a:t>
            </a:r>
          </a:p>
        </p:txBody>
      </p:sp>
      <p:pic>
        <p:nvPicPr>
          <p:cNvPr id="3" name="Picture 2">
            <a:extLst>
              <a:ext uri="{FF2B5EF4-FFF2-40B4-BE49-F238E27FC236}">
                <a16:creationId xmlns:a16="http://schemas.microsoft.com/office/drawing/2014/main" id="{777B3E4F-3756-4D96-BCC3-5179B854CB54}"/>
              </a:ext>
            </a:extLst>
          </p:cNvPr>
          <p:cNvPicPr>
            <a:picLocks noChangeAspect="1"/>
          </p:cNvPicPr>
          <p:nvPr/>
        </p:nvPicPr>
        <p:blipFill rotWithShape="1">
          <a:blip r:embed="rId2"/>
          <a:srcRect l="29130" t="30522" r="1630" b="23852"/>
          <a:stretch/>
        </p:blipFill>
        <p:spPr>
          <a:xfrm>
            <a:off x="768626" y="2173357"/>
            <a:ext cx="9700591" cy="3388378"/>
          </a:xfrm>
          <a:prstGeom prst="rect">
            <a:avLst/>
          </a:prstGeom>
        </p:spPr>
      </p:pic>
      <p:sp>
        <p:nvSpPr>
          <p:cNvPr id="4" name="TextBox 3">
            <a:extLst>
              <a:ext uri="{FF2B5EF4-FFF2-40B4-BE49-F238E27FC236}">
                <a16:creationId xmlns:a16="http://schemas.microsoft.com/office/drawing/2014/main" id="{EA4F5E4B-1CDE-4C07-AE6E-FCBCC1CEB057}"/>
              </a:ext>
            </a:extLst>
          </p:cNvPr>
          <p:cNvSpPr txBox="1"/>
          <p:nvPr/>
        </p:nvSpPr>
        <p:spPr>
          <a:xfrm>
            <a:off x="563536" y="746329"/>
            <a:ext cx="3425288" cy="400110"/>
          </a:xfrm>
          <a:prstGeom prst="rect">
            <a:avLst/>
          </a:prstGeom>
          <a:noFill/>
        </p:spPr>
        <p:txBody>
          <a:bodyPr wrap="square" rtlCol="1">
            <a:spAutoFit/>
          </a:bodyPr>
          <a:lstStyle/>
          <a:p>
            <a:r>
              <a:rPr lang="en-US" b="1" dirty="0">
                <a:solidFill>
                  <a:srgbClr val="7030A0"/>
                </a:solidFill>
              </a:rPr>
              <a:t>Analysis </a:t>
            </a:r>
            <a:r>
              <a:rPr lang="en-US" sz="2000" b="1" dirty="0">
                <a:solidFill>
                  <a:srgbClr val="7030A0"/>
                </a:solidFill>
              </a:rPr>
              <a:t>Questions</a:t>
            </a:r>
            <a:endParaRPr lang="ar-SA" b="1" dirty="0">
              <a:solidFill>
                <a:srgbClr val="7030A0"/>
              </a:solidFill>
            </a:endParaRPr>
          </a:p>
        </p:txBody>
      </p:sp>
    </p:spTree>
    <p:extLst>
      <p:ext uri="{BB962C8B-B14F-4D97-AF65-F5344CB8AC3E}">
        <p14:creationId xmlns:p14="http://schemas.microsoft.com/office/powerpoint/2010/main" val="76578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892558-805A-4695-8204-A5A05D1F7F70}"/>
              </a:ext>
            </a:extLst>
          </p:cNvPr>
          <p:cNvSpPr/>
          <p:nvPr/>
        </p:nvSpPr>
        <p:spPr>
          <a:xfrm>
            <a:off x="927652" y="929164"/>
            <a:ext cx="10747513" cy="646331"/>
          </a:xfrm>
          <a:prstGeom prst="rect">
            <a:avLst/>
          </a:prstGeom>
        </p:spPr>
        <p:txBody>
          <a:bodyPr wrap="square">
            <a:spAutoFit/>
          </a:bodyPr>
          <a:lstStyle/>
          <a:p>
            <a:r>
              <a:rPr lang="en-US" dirty="0">
                <a:solidFill>
                  <a:schemeClr val="accent2">
                    <a:lumMod val="50000"/>
                  </a:schemeClr>
                </a:solidFill>
                <a:latin typeface="Roboto"/>
              </a:rPr>
              <a:t>6-The count of </a:t>
            </a:r>
            <a:r>
              <a:rPr lang="en-US" dirty="0" err="1">
                <a:solidFill>
                  <a:schemeClr val="accent2">
                    <a:lumMod val="50000"/>
                  </a:schemeClr>
                </a:solidFill>
                <a:latin typeface="Roboto"/>
              </a:rPr>
              <a:t>heartdisease</a:t>
            </a:r>
            <a:r>
              <a:rPr lang="en-US" dirty="0">
                <a:solidFill>
                  <a:schemeClr val="accent2">
                    <a:lumMod val="50000"/>
                  </a:schemeClr>
                </a:solidFill>
                <a:latin typeface="Roboto"/>
              </a:rPr>
              <a:t> of smoking people that have age older than 80 and not walking and </a:t>
            </a:r>
            <a:r>
              <a:rPr lang="en-US" dirty="0" err="1">
                <a:solidFill>
                  <a:schemeClr val="accent2">
                    <a:lumMod val="50000"/>
                  </a:schemeClr>
                </a:solidFill>
                <a:latin typeface="Roboto"/>
              </a:rPr>
              <a:t>genhealth</a:t>
            </a:r>
            <a:r>
              <a:rPr lang="en-US" dirty="0">
                <a:solidFill>
                  <a:schemeClr val="accent2">
                    <a:lumMod val="50000"/>
                  </a:schemeClr>
                </a:solidFill>
                <a:latin typeface="Roboto"/>
              </a:rPr>
              <a:t> poor and have kidney or stroke disease for each sex?</a:t>
            </a:r>
          </a:p>
        </p:txBody>
      </p:sp>
      <p:pic>
        <p:nvPicPr>
          <p:cNvPr id="3" name="Picture 2">
            <a:extLst>
              <a:ext uri="{FF2B5EF4-FFF2-40B4-BE49-F238E27FC236}">
                <a16:creationId xmlns:a16="http://schemas.microsoft.com/office/drawing/2014/main" id="{49FB1418-3336-4B88-B4F8-7EA63719011D}"/>
              </a:ext>
            </a:extLst>
          </p:cNvPr>
          <p:cNvPicPr>
            <a:picLocks noChangeAspect="1"/>
          </p:cNvPicPr>
          <p:nvPr/>
        </p:nvPicPr>
        <p:blipFill rotWithShape="1">
          <a:blip r:embed="rId2"/>
          <a:srcRect l="30000" t="24335" r="3804" b="34678"/>
          <a:stretch/>
        </p:blipFill>
        <p:spPr>
          <a:xfrm>
            <a:off x="424070" y="1948070"/>
            <a:ext cx="8693425" cy="4373217"/>
          </a:xfrm>
          <a:prstGeom prst="rect">
            <a:avLst/>
          </a:prstGeom>
        </p:spPr>
      </p:pic>
      <p:pic>
        <p:nvPicPr>
          <p:cNvPr id="4" name="Picture 3">
            <a:extLst>
              <a:ext uri="{FF2B5EF4-FFF2-40B4-BE49-F238E27FC236}">
                <a16:creationId xmlns:a16="http://schemas.microsoft.com/office/drawing/2014/main" id="{1421B00E-F7E5-4DC8-87EC-AAD137965706}"/>
              </a:ext>
            </a:extLst>
          </p:cNvPr>
          <p:cNvPicPr>
            <a:picLocks noChangeAspect="1"/>
          </p:cNvPicPr>
          <p:nvPr/>
        </p:nvPicPr>
        <p:blipFill rotWithShape="1">
          <a:blip r:embed="rId3"/>
          <a:srcRect l="31196" t="44442" r="54783" b="26365"/>
          <a:stretch/>
        </p:blipFill>
        <p:spPr>
          <a:xfrm>
            <a:off x="9011478" y="1575495"/>
            <a:ext cx="2756452" cy="2690191"/>
          </a:xfrm>
          <a:prstGeom prst="rect">
            <a:avLst/>
          </a:prstGeom>
        </p:spPr>
      </p:pic>
      <p:sp>
        <p:nvSpPr>
          <p:cNvPr id="5" name="TextBox 4">
            <a:extLst>
              <a:ext uri="{FF2B5EF4-FFF2-40B4-BE49-F238E27FC236}">
                <a16:creationId xmlns:a16="http://schemas.microsoft.com/office/drawing/2014/main" id="{5DE2CFB8-A73E-489B-88C9-F201846C1725}"/>
              </a:ext>
            </a:extLst>
          </p:cNvPr>
          <p:cNvSpPr txBox="1"/>
          <p:nvPr/>
        </p:nvSpPr>
        <p:spPr>
          <a:xfrm>
            <a:off x="9289774" y="4265686"/>
            <a:ext cx="2478156" cy="369332"/>
          </a:xfrm>
          <a:prstGeom prst="rect">
            <a:avLst/>
          </a:prstGeom>
          <a:noFill/>
        </p:spPr>
        <p:txBody>
          <a:bodyPr wrap="square" rtlCol="1">
            <a:spAutoFit/>
          </a:bodyPr>
          <a:lstStyle/>
          <a:p>
            <a:r>
              <a:rPr lang="en-US" dirty="0"/>
              <a:t>Percentage for all sex</a:t>
            </a:r>
            <a:endParaRPr lang="ar-SA" dirty="0"/>
          </a:p>
        </p:txBody>
      </p:sp>
    </p:spTree>
    <p:extLst>
      <p:ext uri="{BB962C8B-B14F-4D97-AF65-F5344CB8AC3E}">
        <p14:creationId xmlns:p14="http://schemas.microsoft.com/office/powerpoint/2010/main" val="284000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3EA8F3-01A2-4B8F-8929-9ED5FF169C0F}"/>
              </a:ext>
            </a:extLst>
          </p:cNvPr>
          <p:cNvPicPr>
            <a:picLocks noChangeAspect="1"/>
          </p:cNvPicPr>
          <p:nvPr/>
        </p:nvPicPr>
        <p:blipFill rotWithShape="1">
          <a:blip r:embed="rId2"/>
          <a:srcRect l="29674" t="27815" r="4965" b="31081"/>
          <a:stretch/>
        </p:blipFill>
        <p:spPr>
          <a:xfrm>
            <a:off x="536712" y="1974574"/>
            <a:ext cx="7365342" cy="4357987"/>
          </a:xfrm>
          <a:prstGeom prst="rect">
            <a:avLst/>
          </a:prstGeom>
        </p:spPr>
      </p:pic>
      <p:sp>
        <p:nvSpPr>
          <p:cNvPr id="3" name="Rectangle 2">
            <a:extLst>
              <a:ext uri="{FF2B5EF4-FFF2-40B4-BE49-F238E27FC236}">
                <a16:creationId xmlns:a16="http://schemas.microsoft.com/office/drawing/2014/main" id="{87D5401C-4B0C-44F8-8235-7D81145E8E8C}"/>
              </a:ext>
            </a:extLst>
          </p:cNvPr>
          <p:cNvSpPr/>
          <p:nvPr/>
        </p:nvSpPr>
        <p:spPr>
          <a:xfrm>
            <a:off x="828795" y="1055709"/>
            <a:ext cx="10986052" cy="646331"/>
          </a:xfrm>
          <a:prstGeom prst="rect">
            <a:avLst/>
          </a:prstGeom>
        </p:spPr>
        <p:txBody>
          <a:bodyPr wrap="square">
            <a:spAutoFit/>
          </a:bodyPr>
          <a:lstStyle/>
          <a:p>
            <a:r>
              <a:rPr lang="en-US" dirty="0">
                <a:solidFill>
                  <a:schemeClr val="accent2">
                    <a:lumMod val="50000"/>
                  </a:schemeClr>
                </a:solidFill>
                <a:latin typeface="Roboto"/>
              </a:rPr>
              <a:t>7-The count of heart disease of smoking people that have age older than 80 and not walking and </a:t>
            </a:r>
            <a:r>
              <a:rPr lang="en-US" dirty="0" err="1">
                <a:solidFill>
                  <a:schemeClr val="accent2">
                    <a:lumMod val="50000"/>
                  </a:schemeClr>
                </a:solidFill>
                <a:latin typeface="Roboto"/>
              </a:rPr>
              <a:t>genhealth</a:t>
            </a:r>
            <a:r>
              <a:rPr lang="en-US" dirty="0">
                <a:solidFill>
                  <a:schemeClr val="accent2">
                    <a:lumMod val="50000"/>
                  </a:schemeClr>
                </a:solidFill>
                <a:latin typeface="Roboto"/>
              </a:rPr>
              <a:t> poor and have kidney or censer disease for each sex?</a:t>
            </a:r>
          </a:p>
        </p:txBody>
      </p:sp>
      <p:pic>
        <p:nvPicPr>
          <p:cNvPr id="4" name="Picture 3">
            <a:extLst>
              <a:ext uri="{FF2B5EF4-FFF2-40B4-BE49-F238E27FC236}">
                <a16:creationId xmlns:a16="http://schemas.microsoft.com/office/drawing/2014/main" id="{90EE04CA-C84E-44D9-938F-66B42991A3E7}"/>
              </a:ext>
            </a:extLst>
          </p:cNvPr>
          <p:cNvPicPr>
            <a:picLocks noChangeAspect="1"/>
          </p:cNvPicPr>
          <p:nvPr/>
        </p:nvPicPr>
        <p:blipFill rotWithShape="1">
          <a:blip r:embed="rId3"/>
          <a:srcRect l="31448" t="42895" r="55162" b="29948"/>
          <a:stretch/>
        </p:blipFill>
        <p:spPr>
          <a:xfrm>
            <a:off x="8980228" y="1524650"/>
            <a:ext cx="2018769" cy="2159456"/>
          </a:xfrm>
          <a:prstGeom prst="rect">
            <a:avLst/>
          </a:prstGeom>
        </p:spPr>
      </p:pic>
      <p:sp>
        <p:nvSpPr>
          <p:cNvPr id="5" name="TextBox 4">
            <a:extLst>
              <a:ext uri="{FF2B5EF4-FFF2-40B4-BE49-F238E27FC236}">
                <a16:creationId xmlns:a16="http://schemas.microsoft.com/office/drawing/2014/main" id="{24AADFBF-19F6-44CE-842D-CE6407628014}"/>
              </a:ext>
            </a:extLst>
          </p:cNvPr>
          <p:cNvSpPr txBox="1"/>
          <p:nvPr/>
        </p:nvSpPr>
        <p:spPr>
          <a:xfrm>
            <a:off x="8195198" y="3669669"/>
            <a:ext cx="3588828" cy="369332"/>
          </a:xfrm>
          <a:prstGeom prst="rect">
            <a:avLst/>
          </a:prstGeom>
          <a:noFill/>
        </p:spPr>
        <p:txBody>
          <a:bodyPr wrap="square" rtlCol="1">
            <a:spAutoFit/>
          </a:bodyPr>
          <a:lstStyle/>
          <a:p>
            <a:r>
              <a:rPr lang="en-US" dirty="0"/>
              <a:t>Smoking &amp;general health poor</a:t>
            </a:r>
            <a:endParaRPr lang="ar-SA" dirty="0"/>
          </a:p>
        </p:txBody>
      </p:sp>
      <p:pic>
        <p:nvPicPr>
          <p:cNvPr id="6" name="Picture 5">
            <a:extLst>
              <a:ext uri="{FF2B5EF4-FFF2-40B4-BE49-F238E27FC236}">
                <a16:creationId xmlns:a16="http://schemas.microsoft.com/office/drawing/2014/main" id="{3FEE093B-9C3A-4880-A34B-5D2DFDEA055A}"/>
              </a:ext>
            </a:extLst>
          </p:cNvPr>
          <p:cNvPicPr>
            <a:picLocks noChangeAspect="1"/>
          </p:cNvPicPr>
          <p:nvPr/>
        </p:nvPicPr>
        <p:blipFill rotWithShape="1">
          <a:blip r:embed="rId4"/>
          <a:srcRect l="31413" t="26486" r="53696" b="48187"/>
          <a:stretch/>
        </p:blipFill>
        <p:spPr>
          <a:xfrm>
            <a:off x="9239534" y="4039002"/>
            <a:ext cx="2415754" cy="2161722"/>
          </a:xfrm>
          <a:prstGeom prst="rect">
            <a:avLst/>
          </a:prstGeom>
        </p:spPr>
      </p:pic>
      <p:sp>
        <p:nvSpPr>
          <p:cNvPr id="7" name="Rectangle 6">
            <a:extLst>
              <a:ext uri="{FF2B5EF4-FFF2-40B4-BE49-F238E27FC236}">
                <a16:creationId xmlns:a16="http://schemas.microsoft.com/office/drawing/2014/main" id="{244E3C46-F261-41AE-9444-ECD6066979A5}"/>
              </a:ext>
            </a:extLst>
          </p:cNvPr>
          <p:cNvSpPr/>
          <p:nvPr/>
        </p:nvSpPr>
        <p:spPr>
          <a:xfrm>
            <a:off x="6975242" y="5951574"/>
            <a:ext cx="3472169" cy="369332"/>
          </a:xfrm>
          <a:prstGeom prst="rect">
            <a:avLst/>
          </a:prstGeom>
        </p:spPr>
        <p:txBody>
          <a:bodyPr wrap="none">
            <a:spAutoFit/>
          </a:bodyPr>
          <a:lstStyle/>
          <a:p>
            <a:r>
              <a:rPr lang="en-US" dirty="0"/>
              <a:t>Not Smoking &amp;general health good</a:t>
            </a:r>
            <a:endParaRPr lang="ar-SA" dirty="0"/>
          </a:p>
        </p:txBody>
      </p:sp>
    </p:spTree>
    <p:extLst>
      <p:ext uri="{BB962C8B-B14F-4D97-AF65-F5344CB8AC3E}">
        <p14:creationId xmlns:p14="http://schemas.microsoft.com/office/powerpoint/2010/main" val="208169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162</TotalTime>
  <Words>836</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Roboto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بانا احمد مصطفى الرهوا ن</dc:creator>
  <cp:lastModifiedBy>بانا احمد مصطفى الرهوا ن</cp:lastModifiedBy>
  <cp:revision>22</cp:revision>
  <dcterms:created xsi:type="dcterms:W3CDTF">2022-09-30T18:29:35Z</dcterms:created>
  <dcterms:modified xsi:type="dcterms:W3CDTF">2022-10-04T13:27:52Z</dcterms:modified>
</cp:coreProperties>
</file>