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6" r:id="rId2"/>
    <p:sldMasterId id="2147483714" r:id="rId3"/>
    <p:sldMasterId id="2147483702" r:id="rId4"/>
    <p:sldMasterId id="2147483690" r:id="rId5"/>
    <p:sldMasterId id="2147483678" r:id="rId6"/>
  </p:sldMasterIdLst>
  <p:notesMasterIdLst>
    <p:notesMasterId r:id="rId17"/>
  </p:notesMasterIdLst>
  <p:handoutMasterIdLst>
    <p:handoutMasterId r:id="rId18"/>
  </p:handoutMasterIdLst>
  <p:sldIdLst>
    <p:sldId id="256" r:id="rId7"/>
    <p:sldId id="257" r:id="rId8"/>
    <p:sldId id="343" r:id="rId9"/>
    <p:sldId id="341" r:id="rId10"/>
    <p:sldId id="344" r:id="rId11"/>
    <p:sldId id="342" r:id="rId12"/>
    <p:sldId id="345" r:id="rId13"/>
    <p:sldId id="347" r:id="rId14"/>
    <p:sldId id="346" r:id="rId15"/>
    <p:sldId id="348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707"/>
    <a:srgbClr val="B8B8B8"/>
    <a:srgbClr val="6D5047"/>
    <a:srgbClr val="A8B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84" y="-96"/>
      </p:cViewPr>
      <p:guideLst>
        <p:guide orient="horz" pos="22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3D48AB-2642-3A41-9F33-E55E9D6D908D}" type="datetimeFigureOut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EC32986-2879-1F4C-A366-B501AB8F13C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1770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FF7BBA-B511-4943-BDEC-648B55968AEF}" type="datetimeFigureOut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F6EF08-3503-E14C-B961-F7194C7F47E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2327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fr-F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fr-F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fr-F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14938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5805488"/>
            <a:ext cx="9144000" cy="107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3527425" y="5445125"/>
            <a:ext cx="1874838" cy="287338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402263" y="5445125"/>
            <a:ext cx="1874837" cy="287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277100" y="5445125"/>
            <a:ext cx="1874838" cy="287338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9872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19872" y="3933057"/>
            <a:ext cx="5112568" cy="1296144"/>
          </a:xfrm>
        </p:spPr>
        <p:txBody>
          <a:bodyPr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23AE4-A618-9442-9897-8804F6BD9BB2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fr-FR" dirty="0"/>
              <a:t>Modèle de présentation Télécom Evolution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5BE0-C649-EA4A-B4B1-9251AD424C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6386" name="AutoShape 2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88" name="AutoShape 4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 descr="logo_tecomptech_lis_163061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27784" y="620688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2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F9A43-79D6-EE45-A186-874C329BBA7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1DF47-C0D4-CB4D-8402-3B8E0AC1538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78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486F-1117-F141-8741-94F170653DE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BE4D4-FE58-3F44-A29C-093BE49FBFD3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43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14938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5805488"/>
            <a:ext cx="9144000" cy="107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3527425" y="5445125"/>
            <a:ext cx="1874838" cy="287338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402263" y="5445125"/>
            <a:ext cx="1874837" cy="287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277100" y="5445125"/>
            <a:ext cx="1874838" cy="287338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9872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19872" y="3933057"/>
            <a:ext cx="5112568" cy="1296144"/>
          </a:xfrm>
        </p:spPr>
        <p:txBody>
          <a:bodyPr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23AE4-A618-9442-9897-8804F6BD9BB2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5BE0-C649-EA4A-B4B1-9251AD424C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6386" name="AutoShape 2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88" name="AutoShape 4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 descr="logo_tecomptech_lis_163061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27784" y="620688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4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27425" y="1844675"/>
            <a:ext cx="1874838" cy="288925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5402263" y="1844675"/>
            <a:ext cx="1874837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7277100" y="1844675"/>
            <a:ext cx="1874838" cy="288925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051050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19872" y="2348880"/>
            <a:ext cx="4966320" cy="125157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19872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C5C0-2F1B-4844-AB94-782CFFBE336C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9A151-85CC-3B41-8568-15D0455DBC3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308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interven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243888" y="6092825"/>
            <a:ext cx="792162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E363-B386-0E41-959D-6289E9F3E281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5E84-12AE-E94C-8C76-E9D3663A62A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882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0B5A2-C28F-FF4F-BA01-5316F78E5C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A238-5747-B94F-865A-4A992F791B1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14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1C9C-9DF3-9044-82B2-60681B03955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A07F-EE5B-2341-A54F-E0979CD7D634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116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73B15-ABDF-3748-8B57-06D143F5F70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E4BD-C83D-7646-A79C-679987317267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0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76EB6-7CAE-F248-B581-0EA2570D652D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CF6E-C591-7840-930C-7D42BBDFDD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95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D708E-4E9F-5541-86D9-04F9C481EAAA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75DD3-B4FB-6F45-9632-36B0A4A134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7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27425" y="1844675"/>
            <a:ext cx="1874838" cy="288925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5402263" y="1844675"/>
            <a:ext cx="1874837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7277100" y="1844675"/>
            <a:ext cx="1874838" cy="288925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051050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19872" y="2348880"/>
            <a:ext cx="4966320" cy="125157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19872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C5C0-2F1B-4844-AB94-782CFFBE336C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9A151-85CC-3B41-8568-15D0455DBC3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214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123-5E7A-704C-9AAF-FA360F168A9B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33008-6070-9A46-8CB1-CCCFDA5FCEF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132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F9A43-79D6-EE45-A186-874C329BBA7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1DF47-C0D4-CB4D-8402-3B8E0AC1538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31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486F-1117-F141-8741-94F170653DE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BE4D4-FE58-3F44-A29C-093BE49FBFD3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759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14938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5805488"/>
            <a:ext cx="9144000" cy="107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3527425" y="5445125"/>
            <a:ext cx="1874838" cy="287338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402263" y="5445125"/>
            <a:ext cx="1874837" cy="287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277100" y="5445125"/>
            <a:ext cx="1874838" cy="287338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9872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19872" y="3933057"/>
            <a:ext cx="5112568" cy="1296144"/>
          </a:xfrm>
        </p:spPr>
        <p:txBody>
          <a:bodyPr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23AE4-A618-9442-9897-8804F6BD9BB2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5BE0-C649-EA4A-B4B1-9251AD424C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6386" name="AutoShape 2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88" name="AutoShape 4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 descr="logo_tecomptech_lis_163061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27784" y="620688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4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27425" y="1844675"/>
            <a:ext cx="1874838" cy="288925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5402263" y="1844675"/>
            <a:ext cx="1874837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7277100" y="1844675"/>
            <a:ext cx="1874838" cy="288925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051050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19872" y="2348880"/>
            <a:ext cx="4966320" cy="125157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19872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C5C0-2F1B-4844-AB94-782CFFBE336C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9A151-85CC-3B41-8568-15D0455DBC3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308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interven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243888" y="6092825"/>
            <a:ext cx="792162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E363-B386-0E41-959D-6289E9F3E281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5E84-12AE-E94C-8C76-E9D3663A62A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88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0B5A2-C28F-FF4F-BA01-5316F78E5C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A238-5747-B94F-865A-4A992F791B1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142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1C9C-9DF3-9044-82B2-60681B03955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A07F-EE5B-2341-A54F-E0979CD7D634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116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73B15-ABDF-3748-8B57-06D143F5F70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E4BD-C83D-7646-A79C-679987317267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02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76EB6-7CAE-F248-B581-0EA2570D652D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CF6E-C591-7840-930C-7D42BBDFDD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95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interven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243888" y="6092825"/>
            <a:ext cx="792162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E363-B386-0E41-959D-6289E9F3E281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5E84-12AE-E94C-8C76-E9D3663A62A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511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D708E-4E9F-5541-86D9-04F9C481EAAA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75DD3-B4FB-6F45-9632-36B0A4A134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79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123-5E7A-704C-9AAF-FA360F168A9B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33008-6070-9A46-8CB1-CCCFDA5FCEF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132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F9A43-79D6-EE45-A186-874C329BBA7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1DF47-C0D4-CB4D-8402-3B8E0AC1538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314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486F-1117-F141-8741-94F170653DE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BE4D4-FE58-3F44-A29C-093BE49FBFD3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759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14938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5805488"/>
            <a:ext cx="9144000" cy="107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3527425" y="5445125"/>
            <a:ext cx="1874838" cy="287338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402263" y="5445125"/>
            <a:ext cx="1874837" cy="287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277100" y="5445125"/>
            <a:ext cx="1874838" cy="287338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9872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19872" y="3933057"/>
            <a:ext cx="5112568" cy="1296144"/>
          </a:xfrm>
        </p:spPr>
        <p:txBody>
          <a:bodyPr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23AE4-A618-9442-9897-8804F6BD9BB2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5BE0-C649-EA4A-B4B1-9251AD424C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6386" name="AutoShape 2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88" name="AutoShape 4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 descr="logo_tecomptech_lis_163061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27784" y="620688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46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27425" y="1844675"/>
            <a:ext cx="1874838" cy="288925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5402263" y="1844675"/>
            <a:ext cx="1874837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7277100" y="1844675"/>
            <a:ext cx="1874838" cy="288925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051050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19872" y="2348880"/>
            <a:ext cx="4966320" cy="125157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19872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C5C0-2F1B-4844-AB94-782CFFBE336C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9A151-85CC-3B41-8568-15D0455DBC3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3082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interven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243888" y="6092825"/>
            <a:ext cx="792162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E363-B386-0E41-959D-6289E9F3E281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5E84-12AE-E94C-8C76-E9D3663A62A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882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0B5A2-C28F-FF4F-BA01-5316F78E5C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A238-5747-B94F-865A-4A992F791B1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1425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1C9C-9DF3-9044-82B2-60681B03955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A07F-EE5B-2341-A54F-E0979CD7D634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1160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73B15-ABDF-3748-8B57-06D143F5F70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E4BD-C83D-7646-A79C-679987317267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0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0B5A2-C28F-FF4F-BA01-5316F78E5C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A238-5747-B94F-865A-4A992F791B1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1137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76EB6-7CAE-F248-B581-0EA2570D652D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CF6E-C591-7840-930C-7D42BBDFDD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9562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D708E-4E9F-5541-86D9-04F9C481EAAA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75DD3-B4FB-6F45-9632-36B0A4A134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795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123-5E7A-704C-9AAF-FA360F168A9B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33008-6070-9A46-8CB1-CCCFDA5FCEF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132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F9A43-79D6-EE45-A186-874C329BBA7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1DF47-C0D4-CB4D-8402-3B8E0AC1538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3141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486F-1117-F141-8741-94F170653DE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BE4D4-FE58-3F44-A29C-093BE49FBFD3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7591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14938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5805488"/>
            <a:ext cx="9144000" cy="107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3527425" y="5445125"/>
            <a:ext cx="1874838" cy="287338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402263" y="5445125"/>
            <a:ext cx="1874837" cy="287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277100" y="5445125"/>
            <a:ext cx="1874838" cy="287338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9872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19872" y="3933057"/>
            <a:ext cx="5112568" cy="1296144"/>
          </a:xfrm>
        </p:spPr>
        <p:txBody>
          <a:bodyPr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23AE4-A618-9442-9897-8804F6BD9BB2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5BE0-C649-EA4A-B4B1-9251AD424C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6386" name="AutoShape 2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88" name="AutoShape 4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 descr="logo_tecomptech_lis_163061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27784" y="620688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4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27425" y="1844675"/>
            <a:ext cx="1874838" cy="288925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5402263" y="1844675"/>
            <a:ext cx="1874837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7277100" y="1844675"/>
            <a:ext cx="1874838" cy="288925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051050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19872" y="2348880"/>
            <a:ext cx="4966320" cy="125157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19872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C5C0-2F1B-4844-AB94-782CFFBE336C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9A151-85CC-3B41-8568-15D0455DBC3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308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interven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243888" y="6092825"/>
            <a:ext cx="792162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E363-B386-0E41-959D-6289E9F3E281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5E84-12AE-E94C-8C76-E9D3663A62A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8823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0B5A2-C28F-FF4F-BA01-5316F78E5C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A238-5747-B94F-865A-4A992F791B1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1425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1C9C-9DF3-9044-82B2-60681B03955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A07F-EE5B-2341-A54F-E0979CD7D634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11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1C9C-9DF3-9044-82B2-60681B03955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A07F-EE5B-2341-A54F-E0979CD7D634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3667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73B15-ABDF-3748-8B57-06D143F5F70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E4BD-C83D-7646-A79C-679987317267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022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76EB6-7CAE-F248-B581-0EA2570D652D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CF6E-C591-7840-930C-7D42BBDFDD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956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D708E-4E9F-5541-86D9-04F9C481EAAA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75DD3-B4FB-6F45-9632-36B0A4A134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795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123-5E7A-704C-9AAF-FA360F168A9B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33008-6070-9A46-8CB1-CCCFDA5FCEF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1324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F9A43-79D6-EE45-A186-874C329BBA7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1DF47-C0D4-CB4D-8402-3B8E0AC1538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3141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486F-1117-F141-8741-94F170653DE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BE4D4-FE58-3F44-A29C-093BE49FBFD3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7591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14938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5805488"/>
            <a:ext cx="9144000" cy="107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3527425" y="5445125"/>
            <a:ext cx="1874838" cy="287338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402263" y="5445125"/>
            <a:ext cx="1874837" cy="287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7277100" y="5445125"/>
            <a:ext cx="1874838" cy="287338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9872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19872" y="3933057"/>
            <a:ext cx="5112568" cy="1296144"/>
          </a:xfrm>
        </p:spPr>
        <p:txBody>
          <a:bodyPr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23AE4-A618-9442-9897-8804F6BD9BB2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5BE0-C649-EA4A-B4B1-9251AD424C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6386" name="AutoShape 2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388" name="AutoShape 4" descr="Logo Télécom ParisTech avec liseré 160 x 160 pixels"/>
          <p:cNvSpPr>
            <a:spLocks noChangeAspect="1" noChangeArrowheads="1"/>
          </p:cNvSpPr>
          <p:nvPr userDrawn="1"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 descr="logo_tecomptech_lis_163061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27784" y="620688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46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27425" y="1844675"/>
            <a:ext cx="1874838" cy="288925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5402263" y="1844675"/>
            <a:ext cx="1874837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7277100" y="1844675"/>
            <a:ext cx="1874838" cy="288925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051050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19872" y="2348880"/>
            <a:ext cx="4966320" cy="125157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19872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C5C0-2F1B-4844-AB94-782CFFBE336C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9A151-85CC-3B41-8568-15D0455DBC3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3082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interven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243888" y="6092825"/>
            <a:ext cx="792162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E363-B386-0E41-959D-6289E9F3E281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5E84-12AE-E94C-8C76-E9D3663A62A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8823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0B5A2-C28F-FF4F-BA01-5316F78E5CF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A238-5747-B94F-865A-4A992F791B1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14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73B15-ABDF-3748-8B57-06D143F5F70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E4BD-C83D-7646-A79C-679987317267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Modèle de présentation Télécom Evolution</a:t>
            </a:r>
          </a:p>
        </p:txBody>
      </p:sp>
    </p:spTree>
    <p:extLst>
      <p:ext uri="{BB962C8B-B14F-4D97-AF65-F5344CB8AC3E}">
        <p14:creationId xmlns:p14="http://schemas.microsoft.com/office/powerpoint/2010/main" val="38679594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1C9C-9DF3-9044-82B2-60681B03955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A07F-EE5B-2341-A54F-E0979CD7D634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31160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73B15-ABDF-3748-8B57-06D143F5F70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E4BD-C83D-7646-A79C-679987317267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022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76EB6-7CAE-F248-B581-0EA2570D652D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CF6E-C591-7840-930C-7D42BBDFDD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9562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D708E-4E9F-5541-86D9-04F9C481EAAA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75DD3-B4FB-6F45-9632-36B0A4A134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795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123-5E7A-704C-9AAF-FA360F168A9B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33008-6070-9A46-8CB1-CCCFDA5FCEF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1324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F9A43-79D6-EE45-A186-874C329BBA7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1DF47-C0D4-CB4D-8402-3B8E0AC1538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3141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B486F-1117-F141-8741-94F170653DE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BE4D4-FE58-3F44-A29C-093BE49FBFD3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75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76EB6-7CAE-F248-B581-0EA2570D652D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CF6E-C591-7840-930C-7D42BBDFDD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Modèle de présentation Télécom Evolution</a:t>
            </a:r>
          </a:p>
        </p:txBody>
      </p:sp>
    </p:spTree>
    <p:extLst>
      <p:ext uri="{BB962C8B-B14F-4D97-AF65-F5344CB8AC3E}">
        <p14:creationId xmlns:p14="http://schemas.microsoft.com/office/powerpoint/2010/main" val="376637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D708E-4E9F-5541-86D9-04F9C481EAAA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75DD3-B4FB-6F45-9632-36B0A4A134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49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123-5E7A-704C-9AAF-FA360F168A9B}" type="datetime1">
              <a:rPr lang="fr-FR"/>
              <a:pPr>
                <a:defRPr/>
              </a:pPr>
              <a:t>04/07/14</a:t>
            </a:fld>
            <a:endParaRPr lang="fr-FR"/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33008-6070-9A46-8CB1-CCCFDA5FCEF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83338"/>
            <a:ext cx="1403350" cy="36036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067175" y="6383338"/>
            <a:ext cx="4105275" cy="360362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350" y="6383338"/>
            <a:ext cx="53340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19EE66-C894-5E44-957F-82E16EF4AE4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476375" y="0"/>
            <a:ext cx="662463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443038" y="1557338"/>
            <a:ext cx="72104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750" y="6383338"/>
            <a:ext cx="86995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B569F9-FDB3-C143-B731-1D46BD939DE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92150"/>
            <a:ext cx="468313" cy="360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8313" y="692150"/>
            <a:ext cx="466725" cy="360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38" y="692150"/>
            <a:ext cx="468312" cy="360363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474788" y="6383338"/>
            <a:ext cx="2520950" cy="360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/>
              <a:t>Institut Mines-Télécom</a:t>
            </a:r>
          </a:p>
        </p:txBody>
      </p:sp>
      <p:pic>
        <p:nvPicPr>
          <p:cNvPr id="1037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944" y="6381328"/>
            <a:ext cx="4105275" cy="360362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Modèle de présentation Télécom Evolution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67" r:id="rId4"/>
    <p:sldLayoutId id="2147483668" r:id="rId5"/>
    <p:sldLayoutId id="2147483669" r:id="rId6"/>
    <p:sldLayoutId id="2147483675" r:id="rId7"/>
    <p:sldLayoutId id="2147483676" r:id="rId8"/>
    <p:sldLayoutId id="2147483677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600" b="1" kern="1200">
          <a:solidFill>
            <a:srgbClr val="FB3707"/>
          </a:solidFill>
          <a:latin typeface="+mj-lt"/>
          <a:ea typeface="ヒラギノ角ゴ Pro W3" charset="0"/>
          <a:cs typeface="ヒラギノ角ゴ Pro W3" charset="0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charset="0"/>
        <a:buChar char="§"/>
        <a:defRPr sz="2200" b="1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FB3707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─"/>
        <a:defRPr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Courier New" charset="0"/>
        <a:buChar char="o"/>
        <a:defRPr sz="14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83338"/>
            <a:ext cx="1403350" cy="36036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067175" y="6383338"/>
            <a:ext cx="4105275" cy="360362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350" y="6383338"/>
            <a:ext cx="53340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19EE66-C894-5E44-957F-82E16EF4AE4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476375" y="0"/>
            <a:ext cx="662463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443038" y="1557338"/>
            <a:ext cx="72104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750" y="6383338"/>
            <a:ext cx="86995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B569F9-FDB3-C143-B731-1D46BD939DE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92150"/>
            <a:ext cx="468313" cy="360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8313" y="692150"/>
            <a:ext cx="466725" cy="360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38" y="692150"/>
            <a:ext cx="468312" cy="360363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474788" y="6383338"/>
            <a:ext cx="2520950" cy="360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/>
              <a:t>Institut Mines-Télécom</a:t>
            </a:r>
          </a:p>
        </p:txBody>
      </p:sp>
      <p:pic>
        <p:nvPicPr>
          <p:cNvPr id="1037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8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600" b="1" kern="1200">
          <a:solidFill>
            <a:srgbClr val="FB3707"/>
          </a:solidFill>
          <a:latin typeface="+mj-lt"/>
          <a:ea typeface="ヒラギノ角ゴ Pro W3" charset="0"/>
          <a:cs typeface="ヒラギノ角ゴ Pro W3" charset="0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charset="0"/>
        <a:buChar char="§"/>
        <a:defRPr sz="2200" b="1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FB3707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─"/>
        <a:defRPr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Courier New" charset="0"/>
        <a:buChar char="o"/>
        <a:defRPr sz="14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83338"/>
            <a:ext cx="1403350" cy="36036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067175" y="6383338"/>
            <a:ext cx="4105275" cy="360362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350" y="6383338"/>
            <a:ext cx="53340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19EE66-C894-5E44-957F-82E16EF4AE4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476375" y="0"/>
            <a:ext cx="662463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443038" y="1557338"/>
            <a:ext cx="72104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750" y="6383338"/>
            <a:ext cx="86995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B569F9-FDB3-C143-B731-1D46BD939DE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92150"/>
            <a:ext cx="468313" cy="360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8313" y="692150"/>
            <a:ext cx="466725" cy="360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38" y="692150"/>
            <a:ext cx="468312" cy="360363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474788" y="6383338"/>
            <a:ext cx="2520950" cy="360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/>
              <a:t>Institut Mines-Télécom</a:t>
            </a:r>
          </a:p>
        </p:txBody>
      </p:sp>
      <p:pic>
        <p:nvPicPr>
          <p:cNvPr id="1037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8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600" b="1" kern="1200">
          <a:solidFill>
            <a:srgbClr val="FB3707"/>
          </a:solidFill>
          <a:latin typeface="+mj-lt"/>
          <a:ea typeface="ヒラギノ角ゴ Pro W3" charset="0"/>
          <a:cs typeface="ヒラギノ角ゴ Pro W3" charset="0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charset="0"/>
        <a:buChar char="§"/>
        <a:defRPr sz="2200" b="1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FB3707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─"/>
        <a:defRPr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Courier New" charset="0"/>
        <a:buChar char="o"/>
        <a:defRPr sz="14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83338"/>
            <a:ext cx="1403350" cy="36036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067175" y="6383338"/>
            <a:ext cx="4105275" cy="360362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350" y="6383338"/>
            <a:ext cx="53340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19EE66-C894-5E44-957F-82E16EF4AE4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476375" y="0"/>
            <a:ext cx="662463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443038" y="1557338"/>
            <a:ext cx="72104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750" y="6383338"/>
            <a:ext cx="86995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B569F9-FDB3-C143-B731-1D46BD939DE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Modèle de présentation Télécom Evolution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92150"/>
            <a:ext cx="468313" cy="360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8313" y="692150"/>
            <a:ext cx="466725" cy="360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38" y="692150"/>
            <a:ext cx="468312" cy="360363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474788" y="6383338"/>
            <a:ext cx="2520950" cy="360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/>
              <a:t>Institut Mines-Télécom</a:t>
            </a:r>
          </a:p>
        </p:txBody>
      </p:sp>
      <p:pic>
        <p:nvPicPr>
          <p:cNvPr id="1037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8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600" b="1" kern="1200">
          <a:solidFill>
            <a:srgbClr val="FB3707"/>
          </a:solidFill>
          <a:latin typeface="+mj-lt"/>
          <a:ea typeface="ヒラギノ角ゴ Pro W3" charset="0"/>
          <a:cs typeface="ヒラギノ角ゴ Pro W3" charset="0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charset="0"/>
        <a:buChar char="§"/>
        <a:defRPr sz="2200" b="1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FB3707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─"/>
        <a:defRPr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Courier New" charset="0"/>
        <a:buChar char="o"/>
        <a:defRPr sz="14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83338"/>
            <a:ext cx="1403350" cy="36036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067175" y="6383338"/>
            <a:ext cx="4105275" cy="360362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350" y="6383338"/>
            <a:ext cx="53340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19EE66-C894-5E44-957F-82E16EF4AE4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476375" y="0"/>
            <a:ext cx="662463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443038" y="1557338"/>
            <a:ext cx="72104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750" y="6383338"/>
            <a:ext cx="86995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B569F9-FDB3-C143-B731-1D46BD939DE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92150"/>
            <a:ext cx="468313" cy="360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8313" y="692150"/>
            <a:ext cx="466725" cy="360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38" y="692150"/>
            <a:ext cx="468312" cy="360363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474788" y="6383338"/>
            <a:ext cx="2520950" cy="360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/>
              <a:t>Institut Mines-Télécom</a:t>
            </a:r>
          </a:p>
        </p:txBody>
      </p:sp>
      <p:pic>
        <p:nvPicPr>
          <p:cNvPr id="1037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8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600" b="1" kern="1200">
          <a:solidFill>
            <a:srgbClr val="FB3707"/>
          </a:solidFill>
          <a:latin typeface="+mj-lt"/>
          <a:ea typeface="ヒラギノ角ゴ Pro W3" charset="0"/>
          <a:cs typeface="ヒラギノ角ゴ Pro W3" charset="0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charset="0"/>
        <a:buChar char="§"/>
        <a:defRPr sz="2200" b="1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FB3707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─"/>
        <a:defRPr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Courier New" charset="0"/>
        <a:buChar char="o"/>
        <a:defRPr sz="14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83338"/>
            <a:ext cx="1403350" cy="36036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067175" y="6383338"/>
            <a:ext cx="4105275" cy="360362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350" y="6383338"/>
            <a:ext cx="53340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19EE66-C894-5E44-957F-82E16EF4AE4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10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476375" y="0"/>
            <a:ext cx="662463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10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443038" y="1557338"/>
            <a:ext cx="72104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750" y="6383338"/>
            <a:ext cx="869950" cy="36036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B569F9-FDB3-C143-B731-1D46BD939DEB}" type="datetime1">
              <a:rPr lang="fr-FR"/>
              <a:pPr>
                <a:defRPr/>
              </a:pPr>
              <a:t>04/07/14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175" y="6383338"/>
            <a:ext cx="4105275" cy="360362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Modèle de présentation Télécom Evolution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92150"/>
            <a:ext cx="468313" cy="360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8313" y="692150"/>
            <a:ext cx="466725" cy="360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38" y="692150"/>
            <a:ext cx="468312" cy="360363"/>
          </a:xfrm>
          <a:prstGeom prst="rect">
            <a:avLst/>
          </a:prstGeom>
          <a:solidFill>
            <a:srgbClr val="FB3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474788" y="6383338"/>
            <a:ext cx="2520950" cy="360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/>
              <a:t>Institut Mines-Télécom</a:t>
            </a:r>
          </a:p>
        </p:txBody>
      </p:sp>
      <p:pic>
        <p:nvPicPr>
          <p:cNvPr id="1037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33375"/>
            <a:ext cx="7207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8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600" b="1" kern="1200">
          <a:solidFill>
            <a:srgbClr val="FB3707"/>
          </a:solidFill>
          <a:latin typeface="+mj-lt"/>
          <a:ea typeface="ヒラギノ角ゴ Pro W3" charset="0"/>
          <a:cs typeface="ヒラギノ角ゴ Pro W3" charset="0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FB3707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charset="0"/>
        <a:buChar char="§"/>
        <a:defRPr sz="2200" b="1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Clr>
          <a:srgbClr val="FB3707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─"/>
        <a:defRPr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Courier New" charset="0"/>
        <a:buChar char="o"/>
        <a:defRPr sz="14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re 3"/>
          <p:cNvSpPr>
            <a:spLocks noGrp="1"/>
          </p:cNvSpPr>
          <p:nvPr>
            <p:ph type="title"/>
          </p:nvPr>
        </p:nvSpPr>
        <p:spPr>
          <a:xfrm>
            <a:off x="3419475" y="2492375"/>
            <a:ext cx="5113338" cy="1362075"/>
          </a:xfrm>
        </p:spPr>
        <p:txBody>
          <a:bodyPr/>
          <a:lstStyle/>
          <a:p>
            <a:r>
              <a:rPr lang="fr-FR" dirty="0" smtClean="0">
                <a:latin typeface="Arial" charset="0"/>
              </a:rPr>
              <a:t>Données </a:t>
            </a:r>
            <a:r>
              <a:rPr lang="fr-FR" dirty="0" err="1" smtClean="0">
                <a:latin typeface="Arial" charset="0"/>
              </a:rPr>
              <a:t>multimedia</a:t>
            </a:r>
            <a:r>
              <a:rPr lang="fr-FR" dirty="0" smtClean="0">
                <a:latin typeface="Arial" charset="0"/>
              </a:rPr>
              <a:t/>
            </a:r>
            <a:br>
              <a:rPr lang="fr-FR" dirty="0" smtClean="0">
                <a:latin typeface="Arial" charset="0"/>
              </a:rPr>
            </a:br>
            <a:r>
              <a:rPr lang="fr-FR" i="1" dirty="0" smtClean="0">
                <a:latin typeface="Arial" charset="0"/>
              </a:rPr>
              <a:t>introduction</a:t>
            </a:r>
            <a:endParaRPr lang="fr-FR" i="1" dirty="0">
              <a:latin typeface="Arial" charset="0"/>
            </a:endParaRPr>
          </a:p>
        </p:txBody>
      </p:sp>
      <p:sp>
        <p:nvSpPr>
          <p:cNvPr id="8194" name="Espace réservé du texte 4"/>
          <p:cNvSpPr>
            <a:spLocks noGrp="1"/>
          </p:cNvSpPr>
          <p:nvPr>
            <p:ph type="body" idx="1"/>
          </p:nvPr>
        </p:nvSpPr>
        <p:spPr>
          <a:xfrm>
            <a:off x="3419475" y="3933825"/>
            <a:ext cx="5113338" cy="1295400"/>
          </a:xfrm>
        </p:spPr>
        <p:txBody>
          <a:bodyPr/>
          <a:lstStyle/>
          <a:p>
            <a:r>
              <a:rPr lang="fr-FR" dirty="0" smtClean="0">
                <a:latin typeface="Arial" charset="0"/>
              </a:rPr>
              <a:t>CES Data </a:t>
            </a:r>
            <a:r>
              <a:rPr lang="fr-FR" dirty="0" err="1" smtClean="0">
                <a:latin typeface="Arial" charset="0"/>
              </a:rPr>
              <a:t>Scientist</a:t>
            </a:r>
            <a:r>
              <a:rPr lang="fr-FR" dirty="0" smtClean="0">
                <a:latin typeface="Arial" charset="0"/>
              </a:rPr>
              <a:t> – Juillet 2014</a:t>
            </a:r>
          </a:p>
          <a:p>
            <a:r>
              <a:rPr lang="fr-FR" dirty="0" smtClean="0">
                <a:latin typeface="Arial" charset="0"/>
              </a:rPr>
              <a:t>Marine Campedel</a:t>
            </a:r>
          </a:p>
          <a:p>
            <a:r>
              <a:rPr lang="fr-FR" dirty="0" err="1" smtClean="0">
                <a:latin typeface="Arial" charset="0"/>
              </a:rPr>
              <a:t>Slim</a:t>
            </a:r>
            <a:r>
              <a:rPr lang="fr-FR" dirty="0" smtClean="0">
                <a:latin typeface="Arial" charset="0"/>
              </a:rPr>
              <a:t> </a:t>
            </a:r>
            <a:r>
              <a:rPr lang="fr-FR" dirty="0" err="1" smtClean="0">
                <a:latin typeface="Arial" charset="0"/>
              </a:rPr>
              <a:t>Essid</a:t>
            </a:r>
            <a:endParaRPr lang="fr-FR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1556792"/>
            <a:ext cx="6745759" cy="3662412"/>
          </a:xfrm>
        </p:spPr>
        <p:txBody>
          <a:bodyPr/>
          <a:lstStyle/>
          <a:p>
            <a:pPr marL="0" indent="0" algn="ctr">
              <a:buNone/>
            </a:pPr>
            <a:r>
              <a:rPr lang="fr-FR" sz="3200" dirty="0" smtClean="0"/>
              <a:t>Au travail !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9E363-B386-0E41-959D-6289E9F3E281}" type="datetime1">
              <a:rPr lang="fr-FR" smtClean="0"/>
              <a:pPr>
                <a:defRPr/>
              </a:pPr>
              <a:t>06/07/14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75E84-12AE-E94C-8C76-E9D3663A62A7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1"/>
          </p:nvPr>
        </p:nvSpPr>
        <p:spPr bwMode="auto">
          <a:xfrm>
            <a:off x="4067175" y="6383338"/>
            <a:ext cx="410527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/>
                </a:solidFill>
              </a:rPr>
              <a:t>Données </a:t>
            </a:r>
            <a:r>
              <a:rPr lang="fr-FR" dirty="0" err="1" smtClean="0">
                <a:solidFill>
                  <a:schemeClr val="bg1"/>
                </a:solidFill>
              </a:rPr>
              <a:t>Multimedia</a:t>
            </a:r>
            <a:r>
              <a:rPr lang="fr-FR" dirty="0" smtClean="0">
                <a:solidFill>
                  <a:schemeClr val="bg1"/>
                </a:solidFill>
              </a:rPr>
              <a:t> – CES Data </a:t>
            </a:r>
            <a:r>
              <a:rPr lang="fr-FR" dirty="0" err="1" smtClean="0">
                <a:solidFill>
                  <a:schemeClr val="bg1"/>
                </a:solidFill>
              </a:rPr>
              <a:t>Scientist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9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re 6"/>
          <p:cNvSpPr>
            <a:spLocks noGrp="1"/>
          </p:cNvSpPr>
          <p:nvPr>
            <p:ph type="ctrTitle"/>
          </p:nvPr>
        </p:nvSpPr>
        <p:spPr>
          <a:xfrm>
            <a:off x="3419475" y="2349500"/>
            <a:ext cx="4967288" cy="1250950"/>
          </a:xfrm>
        </p:spPr>
        <p:txBody>
          <a:bodyPr/>
          <a:lstStyle/>
          <a:p>
            <a:r>
              <a:rPr lang="fr-FR" dirty="0" smtClean="0">
                <a:latin typeface="Arial" charset="0"/>
              </a:rPr>
              <a:t>Qui sommes-nous ?</a:t>
            </a:r>
            <a:endParaRPr lang="fr-FR" dirty="0">
              <a:latin typeface="Arial" charset="0"/>
            </a:endParaRPr>
          </a:p>
        </p:txBody>
      </p:sp>
      <p:sp>
        <p:nvSpPr>
          <p:cNvPr id="9219" name="Espace réservé de la date 1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A1A43C-75E8-9A49-9D2D-AE5789AD617A}" type="datetime1">
              <a:rPr lang="fr-FR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04/07/14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9220" name="Espace réservé du pied de page 1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/>
                </a:solidFill>
              </a:rPr>
              <a:t>Données </a:t>
            </a:r>
            <a:r>
              <a:rPr lang="fr-FR" dirty="0" err="1" smtClean="0">
                <a:solidFill>
                  <a:schemeClr val="bg1"/>
                </a:solidFill>
              </a:rPr>
              <a:t>Multimedia</a:t>
            </a:r>
            <a:r>
              <a:rPr lang="fr-FR" dirty="0" smtClean="0">
                <a:solidFill>
                  <a:schemeClr val="bg1"/>
                </a:solidFill>
              </a:rPr>
              <a:t> – CES Data </a:t>
            </a:r>
            <a:r>
              <a:rPr lang="fr-FR" dirty="0" err="1" smtClean="0">
                <a:solidFill>
                  <a:schemeClr val="bg1"/>
                </a:solidFill>
              </a:rPr>
              <a:t>Scientist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221" name="Espace réservé du numéro de diapositive 1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782945-7588-4943-941A-5DCBAD973B6D}" type="slidenum">
              <a:rPr lang="fr-FR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3074" name="AutoShape 2" descr="Logo Télécom ParisTech avec liseré 160 x 160 pixels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 descr="logo_tecomptech_lis_16306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4408" y="6021288"/>
            <a:ext cx="716280" cy="7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76200"/>
            <a:ext cx="7054552" cy="1048544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latin typeface="Arial" charset="0"/>
                <a:cs typeface="HG Mincho Light J;MS Gothic;HG " charset="0"/>
              </a:rPr>
              <a:t>Enseignants-chercheurs</a:t>
            </a:r>
            <a:endParaRPr lang="en-GB" dirty="0">
              <a:latin typeface="Arial" charset="0"/>
              <a:cs typeface="HG Mincho Light J;MS Gothic;HG 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0013" y="1341438"/>
            <a:ext cx="7235825" cy="5186362"/>
          </a:xfrm>
        </p:spPr>
        <p:txBody>
          <a:bodyPr lIns="92160" tIns="46080" rIns="92160" bIns="46080"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cs typeface="HG Mincho Light J;MS Gothic;HG " charset="0"/>
              </a:rPr>
              <a:t>Un </a:t>
            </a:r>
            <a:r>
              <a:rPr lang="en-GB" dirty="0" err="1" smtClean="0">
                <a:latin typeface="Arial" charset="0"/>
                <a:cs typeface="HG Mincho Light J;MS Gothic;HG " charset="0"/>
              </a:rPr>
              <a:t>m</a:t>
            </a:r>
            <a:r>
              <a:rPr lang="en-GB" dirty="0" err="1" smtClean="0">
                <a:latin typeface="Arial" charset="0"/>
                <a:cs typeface="HG Mincho Light J;MS Gothic;HG " charset="0"/>
              </a:rPr>
              <a:t>ême</a:t>
            </a:r>
            <a:r>
              <a:rPr lang="en-GB" dirty="0" smtClean="0">
                <a:latin typeface="Arial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cs typeface="HG Mincho Light J;MS Gothic;HG " charset="0"/>
              </a:rPr>
              <a:t>département</a:t>
            </a:r>
            <a:r>
              <a:rPr lang="en-GB" dirty="0" smtClean="0">
                <a:latin typeface="Arial" charset="0"/>
                <a:cs typeface="HG Mincho Light J;MS Gothic;HG " charset="0"/>
              </a:rPr>
              <a:t> : TSI</a:t>
            </a:r>
          </a:p>
          <a:p>
            <a:pPr lvl="1">
              <a:buFont typeface="Wingdings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cs typeface="HG Mincho Light J;MS Gothic;HG " charset="0"/>
              </a:rPr>
              <a:t>STA, TII, AAO, MMA</a:t>
            </a:r>
            <a:endParaRPr lang="en-GB" dirty="0" smtClean="0">
              <a:latin typeface="Arial" charset="0"/>
              <a:cs typeface="HG Mincho Light J;MS Gothic;HG " charset="0"/>
            </a:endParaRPr>
          </a:p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cs typeface="HG Mincho Light J;MS Gothic;HG " charset="0"/>
              </a:rPr>
              <a:t>Marine Campedel (TII)</a:t>
            </a:r>
          </a:p>
          <a:p>
            <a:pPr lvl="1">
              <a:buFont typeface="Wingdings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Docteur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en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traitement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du signal et des images</a:t>
            </a:r>
          </a:p>
          <a:p>
            <a:pPr lvl="1">
              <a:buFont typeface="Wingdings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Spécialité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: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interprétation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d’images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satellitaires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,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apprentissage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automatique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, ontologies pour le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traitement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des images</a:t>
            </a:r>
          </a:p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Slim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Essid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(AAO)</a:t>
            </a:r>
          </a:p>
          <a:p>
            <a:pPr lvl="1">
              <a:buFont typeface="Wingdings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Arial" charset="0"/>
                <a:ea typeface="HG Mincho Light J;MS Gothic;HG " charset="0"/>
                <a:cs typeface="HG Mincho Light J;MS Gothic;HG " charset="0"/>
              </a:rPr>
              <a:t>Docteur</a:t>
            </a:r>
            <a:r>
              <a:rPr lang="en-GB" dirty="0">
                <a:latin typeface="Arial" charset="0"/>
                <a:ea typeface="HG Mincho Light J;MS Gothic;HG " charset="0"/>
                <a:cs typeface="HG Mincho Light J;MS Gothic;HG " charset="0"/>
              </a:rPr>
              <a:t> en </a:t>
            </a:r>
            <a:r>
              <a:rPr lang="en-GB" dirty="0" err="1">
                <a:latin typeface="Arial" charset="0"/>
                <a:ea typeface="HG Mincho Light J;MS Gothic;HG " charset="0"/>
                <a:cs typeface="HG Mincho Light J;MS Gothic;HG " charset="0"/>
              </a:rPr>
              <a:t>traitement</a:t>
            </a:r>
            <a:r>
              <a:rPr lang="en-GB" dirty="0">
                <a:latin typeface="Arial" charset="0"/>
                <a:ea typeface="HG Mincho Light J;MS Gothic;HG " charset="0"/>
                <a:cs typeface="HG Mincho Light J;MS Gothic;HG " charset="0"/>
              </a:rPr>
              <a:t> du signal et des images</a:t>
            </a:r>
          </a:p>
          <a:p>
            <a:pPr lvl="1">
              <a:buFont typeface="Wingdings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Arial" charset="0"/>
                <a:ea typeface="HG Mincho Light J;MS Gothic;HG " charset="0"/>
                <a:cs typeface="HG Mincho Light J;MS Gothic;HG " charset="0"/>
              </a:rPr>
              <a:t>Spécialité</a:t>
            </a:r>
            <a:r>
              <a:rPr lang="en-GB" dirty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: indexation sons et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vidéos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,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apprentissage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automatique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,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sélection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automatique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, Python</a:t>
            </a:r>
            <a:endParaRPr lang="en-GB" dirty="0">
              <a:latin typeface="Arial" charset="0"/>
              <a:ea typeface="HG Mincho Light J;MS Gothic;HG " charset="0"/>
              <a:cs typeface="HG Mincho Light J;MS Gothic;HG " charset="0"/>
            </a:endParaRPr>
          </a:p>
          <a:p>
            <a:pPr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>
              <a:latin typeface="Arial" charset="0"/>
              <a:cs typeface="HG Mincho Light J;MS Gothic;HG " charset="0"/>
            </a:endParaRPr>
          </a:p>
          <a:p>
            <a:pPr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cs typeface="HG Mincho Light J;MS Gothic;HG " charset="0"/>
            </a:endParaRPr>
          </a:p>
        </p:txBody>
      </p:sp>
      <p:sp>
        <p:nvSpPr>
          <p:cNvPr id="4" name="Espace réservé du pied de page 17"/>
          <p:cNvSpPr>
            <a:spLocks noGrp="1"/>
          </p:cNvSpPr>
          <p:nvPr>
            <p:ph type="ftr" sz="quarter" idx="11"/>
          </p:nvPr>
        </p:nvSpPr>
        <p:spPr bwMode="auto">
          <a:xfrm>
            <a:off x="4067175" y="6383338"/>
            <a:ext cx="410527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/>
                </a:solidFill>
              </a:rPr>
              <a:t>Données </a:t>
            </a:r>
            <a:r>
              <a:rPr lang="fr-FR" dirty="0" err="1" smtClean="0">
                <a:solidFill>
                  <a:schemeClr val="bg1"/>
                </a:solidFill>
              </a:rPr>
              <a:t>Multimedia</a:t>
            </a:r>
            <a:r>
              <a:rPr lang="fr-FR" dirty="0" smtClean="0">
                <a:solidFill>
                  <a:schemeClr val="bg1"/>
                </a:solidFill>
              </a:rPr>
              <a:t> – CES Data </a:t>
            </a:r>
            <a:r>
              <a:rPr lang="fr-FR" dirty="0" err="1" smtClean="0">
                <a:solidFill>
                  <a:schemeClr val="bg1"/>
                </a:solidFill>
              </a:rPr>
              <a:t>Scientist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585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re 6"/>
          <p:cNvSpPr>
            <a:spLocks noGrp="1"/>
          </p:cNvSpPr>
          <p:nvPr>
            <p:ph type="ctrTitle"/>
          </p:nvPr>
        </p:nvSpPr>
        <p:spPr>
          <a:xfrm>
            <a:off x="3419475" y="2349500"/>
            <a:ext cx="4967288" cy="1250950"/>
          </a:xfrm>
        </p:spPr>
        <p:txBody>
          <a:bodyPr/>
          <a:lstStyle/>
          <a:p>
            <a:r>
              <a:rPr lang="fr-FR" dirty="0" smtClean="0">
                <a:latin typeface="Arial" charset="0"/>
              </a:rPr>
              <a:t>Données </a:t>
            </a:r>
            <a:r>
              <a:rPr lang="fr-FR" dirty="0" err="1" smtClean="0">
                <a:latin typeface="Arial" charset="0"/>
              </a:rPr>
              <a:t>multimedia</a:t>
            </a:r>
            <a:r>
              <a:rPr lang="fr-FR" dirty="0" smtClean="0">
                <a:latin typeface="Arial" charset="0"/>
              </a:rPr>
              <a:t> ??</a:t>
            </a:r>
            <a:endParaRPr lang="fr-FR" dirty="0">
              <a:latin typeface="Arial" charset="0"/>
            </a:endParaRPr>
          </a:p>
        </p:txBody>
      </p:sp>
      <p:sp>
        <p:nvSpPr>
          <p:cNvPr id="9219" name="Espace réservé de la date 1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A1A43C-75E8-9A49-9D2D-AE5789AD617A}" type="datetime1">
              <a:rPr lang="fr-FR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06/07/14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9220" name="Espace réservé du pied de page 1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/>
                </a:solidFill>
              </a:rPr>
              <a:t>Données </a:t>
            </a:r>
            <a:r>
              <a:rPr lang="fr-FR" dirty="0" err="1" smtClean="0">
                <a:solidFill>
                  <a:schemeClr val="bg1"/>
                </a:solidFill>
              </a:rPr>
              <a:t>Multimedia</a:t>
            </a:r>
            <a:r>
              <a:rPr lang="fr-FR" dirty="0" smtClean="0">
                <a:solidFill>
                  <a:schemeClr val="bg1"/>
                </a:solidFill>
              </a:rPr>
              <a:t> – CES Data </a:t>
            </a:r>
            <a:r>
              <a:rPr lang="fr-FR" dirty="0" err="1" smtClean="0">
                <a:solidFill>
                  <a:schemeClr val="bg1"/>
                </a:solidFill>
              </a:rPr>
              <a:t>Scientist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221" name="Espace réservé du numéro de diapositive 1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782945-7588-4943-941A-5DCBAD973B6D}" type="slidenum">
              <a:rPr lang="fr-FR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3074" name="AutoShape 2" descr="Logo Télécom ParisTech avec liseré 160 x 160 pixels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 descr="logo_tecomptech_lis_16306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4408" y="6021288"/>
            <a:ext cx="71628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76200"/>
            <a:ext cx="7054552" cy="1048544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latin typeface="Arial" charset="0"/>
                <a:cs typeface="HG Mincho Light J;MS Gothic;HG " charset="0"/>
              </a:rPr>
              <a:t>Contenu</a:t>
            </a:r>
            <a:r>
              <a:rPr lang="en-GB" dirty="0" smtClean="0">
                <a:latin typeface="Arial" charset="0"/>
                <a:cs typeface="HG Mincho Light J;MS Gothic;HG " charset="0"/>
              </a:rPr>
              <a:t> du </a:t>
            </a:r>
            <a:r>
              <a:rPr lang="en-GB" dirty="0" err="1" smtClean="0">
                <a:latin typeface="Arial" charset="0"/>
                <a:cs typeface="HG Mincho Light J;MS Gothic;HG " charset="0"/>
              </a:rPr>
              <a:t>cours</a:t>
            </a:r>
            <a:endParaRPr lang="en-GB" dirty="0">
              <a:latin typeface="Arial" charset="0"/>
              <a:cs typeface="HG Mincho Light J;MS Gothic;HG 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0013" y="1341438"/>
            <a:ext cx="7235825" cy="5186362"/>
          </a:xfrm>
        </p:spPr>
        <p:txBody>
          <a:bodyPr lIns="92160" tIns="46080" rIns="92160" bIns="46080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latin typeface="Arial" charset="0"/>
              <a:cs typeface="HG Mincho Light J;MS Gothic;HG 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Arial" charset="0"/>
              <a:cs typeface="HG Mincho Light J;MS Gothic;HG " charset="0"/>
            </a:endParaRPr>
          </a:p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err="1" smtClean="0">
                <a:latin typeface="Arial" charset="0"/>
                <a:cs typeface="HG Mincho Light J;MS Gothic;HG " charset="0"/>
              </a:rPr>
              <a:t>Que</a:t>
            </a:r>
            <a:r>
              <a:rPr lang="en-GB" sz="3200" dirty="0" smtClean="0">
                <a:latin typeface="Arial" charset="0"/>
                <a:cs typeface="HG Mincho Light J;MS Gothic;HG " charset="0"/>
              </a:rPr>
              <a:t> </a:t>
            </a:r>
            <a:r>
              <a:rPr lang="en-GB" sz="3200" dirty="0" err="1" smtClean="0">
                <a:latin typeface="Arial" charset="0"/>
                <a:cs typeface="HG Mincho Light J;MS Gothic;HG " charset="0"/>
              </a:rPr>
              <a:t>signifie</a:t>
            </a:r>
            <a:r>
              <a:rPr lang="en-GB" sz="3200" dirty="0" smtClean="0">
                <a:latin typeface="Arial" charset="0"/>
                <a:cs typeface="HG Mincho Light J;MS Gothic;HG " charset="0"/>
              </a:rPr>
              <a:t> multimedia pour </a:t>
            </a:r>
            <a:r>
              <a:rPr lang="en-GB" sz="3200" dirty="0" err="1" smtClean="0">
                <a:latin typeface="Arial" charset="0"/>
                <a:cs typeface="HG Mincho Light J;MS Gothic;HG " charset="0"/>
              </a:rPr>
              <a:t>vous</a:t>
            </a:r>
            <a:r>
              <a:rPr lang="en-GB" sz="3200" dirty="0" smtClean="0">
                <a:latin typeface="Arial" charset="0"/>
                <a:cs typeface="HG Mincho Light J;MS Gothic;HG " charset="0"/>
              </a:rPr>
              <a:t> ?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200" i="1" dirty="0">
              <a:latin typeface="Arial" charset="0"/>
              <a:ea typeface="HG Mincho Light J;MS Gothic;HG " charset="0"/>
              <a:cs typeface="HG Mincho Light J;MS Gothic;HG " charset="0"/>
            </a:endParaRPr>
          </a:p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i="1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Pourquoi</a:t>
            </a:r>
            <a:r>
              <a:rPr lang="en-GB" sz="3200" i="1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sz="3200" i="1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données</a:t>
            </a:r>
            <a:r>
              <a:rPr lang="en-GB" sz="3200" i="1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multimedia ?</a:t>
            </a: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i="1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Un </a:t>
            </a:r>
            <a:r>
              <a:rPr lang="en-GB" sz="3200" i="1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abus</a:t>
            </a:r>
            <a:r>
              <a:rPr lang="en-GB" sz="3200" i="1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de </a:t>
            </a:r>
            <a:r>
              <a:rPr lang="en-GB" sz="3200" i="1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langage</a:t>
            </a:r>
            <a:r>
              <a:rPr lang="en-GB" sz="3200" i="1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?</a:t>
            </a:r>
            <a:endParaRPr lang="en-GB" sz="3200" i="1" dirty="0">
              <a:latin typeface="Arial" charset="0"/>
              <a:ea typeface="HG Mincho Light J;MS Gothic;HG " charset="0"/>
              <a:cs typeface="HG Mincho Light J;MS Gothic;HG " charset="0"/>
            </a:endParaRPr>
          </a:p>
          <a:p>
            <a:pPr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i="1" dirty="0">
              <a:latin typeface="Arial" charset="0"/>
              <a:cs typeface="HG Mincho Light J;MS Gothic;HG " charset="0"/>
            </a:endParaRPr>
          </a:p>
          <a:p>
            <a:pPr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cs typeface="HG Mincho Light J;MS Gothic;HG " charset="0"/>
            </a:endParaRPr>
          </a:p>
        </p:txBody>
      </p:sp>
      <p:sp>
        <p:nvSpPr>
          <p:cNvPr id="4" name="Espace réservé du pied de page 17"/>
          <p:cNvSpPr>
            <a:spLocks noGrp="1"/>
          </p:cNvSpPr>
          <p:nvPr>
            <p:ph type="ftr" sz="quarter" idx="11"/>
          </p:nvPr>
        </p:nvSpPr>
        <p:spPr bwMode="auto">
          <a:xfrm>
            <a:off x="4067175" y="6383338"/>
            <a:ext cx="410527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/>
                </a:solidFill>
              </a:rPr>
              <a:t>Données </a:t>
            </a:r>
            <a:r>
              <a:rPr lang="fr-FR" dirty="0" err="1" smtClean="0">
                <a:solidFill>
                  <a:schemeClr val="bg1"/>
                </a:solidFill>
              </a:rPr>
              <a:t>Multimedia</a:t>
            </a:r>
            <a:r>
              <a:rPr lang="fr-FR" dirty="0" smtClean="0">
                <a:solidFill>
                  <a:schemeClr val="bg1"/>
                </a:solidFill>
              </a:rPr>
              <a:t> – CES Data </a:t>
            </a:r>
            <a:r>
              <a:rPr lang="fr-FR" dirty="0" err="1" smtClean="0">
                <a:solidFill>
                  <a:schemeClr val="bg1"/>
                </a:solidFill>
              </a:rPr>
              <a:t>Scientist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585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re 6"/>
          <p:cNvSpPr>
            <a:spLocks noGrp="1"/>
          </p:cNvSpPr>
          <p:nvPr>
            <p:ph type="ctrTitle"/>
          </p:nvPr>
        </p:nvSpPr>
        <p:spPr>
          <a:xfrm>
            <a:off x="3419475" y="2349500"/>
            <a:ext cx="4967288" cy="1250950"/>
          </a:xfrm>
        </p:spPr>
        <p:txBody>
          <a:bodyPr/>
          <a:lstStyle/>
          <a:p>
            <a:r>
              <a:rPr lang="fr-FR" dirty="0" smtClean="0">
                <a:latin typeface="Arial" charset="0"/>
              </a:rPr>
              <a:t>Déroulement des 2 jours</a:t>
            </a:r>
            <a:endParaRPr lang="fr-FR" dirty="0">
              <a:latin typeface="Arial" charset="0"/>
            </a:endParaRPr>
          </a:p>
        </p:txBody>
      </p:sp>
      <p:sp>
        <p:nvSpPr>
          <p:cNvPr id="9219" name="Espace réservé de la date 1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A1A43C-75E8-9A49-9D2D-AE5789AD617A}" type="datetime1">
              <a:rPr lang="fr-FR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06/07/14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9220" name="Espace réservé du pied de page 1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/>
                </a:solidFill>
              </a:rPr>
              <a:t>Données </a:t>
            </a:r>
            <a:r>
              <a:rPr lang="fr-FR" dirty="0" err="1" smtClean="0">
                <a:solidFill>
                  <a:schemeClr val="bg1"/>
                </a:solidFill>
              </a:rPr>
              <a:t>Multimedia</a:t>
            </a:r>
            <a:r>
              <a:rPr lang="fr-FR" dirty="0" smtClean="0">
                <a:solidFill>
                  <a:schemeClr val="bg1"/>
                </a:solidFill>
              </a:rPr>
              <a:t> – CES Data </a:t>
            </a:r>
            <a:r>
              <a:rPr lang="fr-FR" dirty="0" err="1" smtClean="0">
                <a:solidFill>
                  <a:schemeClr val="bg1"/>
                </a:solidFill>
              </a:rPr>
              <a:t>Scientist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221" name="Espace réservé du numéro de diapositive 1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782945-7588-4943-941A-5DCBAD973B6D}" type="slidenum">
              <a:rPr lang="fr-FR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3074" name="AutoShape 2" descr="Logo Télécom ParisTech avec liseré 160 x 160 pixels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 descr="logo_tecomptech_lis_16306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4408" y="6021288"/>
            <a:ext cx="71628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3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76200"/>
            <a:ext cx="7054552" cy="1048544"/>
          </a:xfrm>
        </p:spPr>
        <p:txBody>
          <a:bodyPr lIns="92160" tIns="46080" rIns="92160" bIns="46080"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latin typeface="Arial" charset="0"/>
                <a:cs typeface="HG Mincho Light J;MS Gothic;HG " charset="0"/>
              </a:rPr>
              <a:t>Planning</a:t>
            </a:r>
            <a:endParaRPr lang="en-GB" dirty="0">
              <a:latin typeface="Arial" charset="0"/>
              <a:cs typeface="HG Mincho Light J;MS Gothic;HG 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70013" y="1341438"/>
            <a:ext cx="7235825" cy="5186362"/>
          </a:xfrm>
        </p:spPr>
        <p:txBody>
          <a:bodyPr lIns="92160" tIns="46080" rIns="92160" bIns="46080"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cs typeface="HG Mincho Light J;MS Gothic;HG " charset="0"/>
              </a:rPr>
              <a:t>Jour 1 : 8h30 – 12h45 </a:t>
            </a:r>
            <a:r>
              <a:rPr lang="en-GB" dirty="0" err="1" smtClean="0">
                <a:latin typeface="Arial" charset="0"/>
                <a:cs typeface="HG Mincho Light J;MS Gothic;HG " charset="0"/>
              </a:rPr>
              <a:t>puis</a:t>
            </a:r>
            <a:r>
              <a:rPr lang="en-GB" dirty="0" smtClean="0">
                <a:latin typeface="Arial" charset="0"/>
                <a:cs typeface="HG Mincho Light J;MS Gothic;HG " charset="0"/>
              </a:rPr>
              <a:t> 14h-17h15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Introduction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Initiation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à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l’indexation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des images (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cours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/TP)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Initiation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à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l’indexation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des sons (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cours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/TP)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i="1" dirty="0">
              <a:latin typeface="Arial" charset="0"/>
              <a:ea typeface="HG Mincho Light J;MS Gothic;HG " charset="0"/>
              <a:cs typeface="HG Mincho Light J;MS Gothic;HG " charset="0"/>
            </a:endParaRP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Jour 2 : 8h30 – 11h45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puis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13h30-17h45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Projet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vidéo</a:t>
            </a:r>
            <a:endParaRPr lang="en-GB" dirty="0" smtClean="0">
              <a:latin typeface="Arial" charset="0"/>
              <a:ea typeface="HG Mincho Light J;MS Gothic;HG " charset="0"/>
              <a:cs typeface="HG Mincho Light J;MS Gothic;HG 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13h30 :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Conférence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de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Rémi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Landais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(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Exalead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Finalisation du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projet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, retour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sur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les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expériences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effectuées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et les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résultats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 </a:t>
            </a:r>
            <a:r>
              <a:rPr lang="en-GB" dirty="0" err="1" smtClean="0">
                <a:latin typeface="Arial" charset="0"/>
                <a:ea typeface="HG Mincho Light J;MS Gothic;HG " charset="0"/>
                <a:cs typeface="HG Mincho Light J;MS Gothic;HG " charset="0"/>
              </a:rPr>
              <a:t>obtenus</a:t>
            </a:r>
            <a:r>
              <a:rPr lang="en-GB" dirty="0" smtClean="0">
                <a:latin typeface="Arial" charset="0"/>
                <a:ea typeface="HG Mincho Light J;MS Gothic;HG " charset="0"/>
                <a:cs typeface="HG Mincho Light J;MS Gothic;HG " charset="0"/>
              </a:rPr>
              <a:t>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HG Mincho Light J;MS Gothic;HG " charset="0"/>
              <a:cs typeface="HG Mincho Light J;MS Gothic;HG " charset="0"/>
            </a:endParaRPr>
          </a:p>
          <a:p>
            <a:pPr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i="1" dirty="0">
              <a:latin typeface="Arial" charset="0"/>
              <a:cs typeface="HG Mincho Light J;MS Gothic;HG " charset="0"/>
            </a:endParaRPr>
          </a:p>
          <a:p>
            <a:pPr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cs typeface="HG Mincho Light J;MS Gothic;HG " charset="0"/>
            </a:endParaRPr>
          </a:p>
        </p:txBody>
      </p:sp>
      <p:sp>
        <p:nvSpPr>
          <p:cNvPr id="4" name="Espace réservé du pied de page 17"/>
          <p:cNvSpPr>
            <a:spLocks noGrp="1"/>
          </p:cNvSpPr>
          <p:nvPr>
            <p:ph type="ftr" sz="quarter" idx="11"/>
          </p:nvPr>
        </p:nvSpPr>
        <p:spPr bwMode="auto">
          <a:xfrm>
            <a:off x="4067175" y="6383338"/>
            <a:ext cx="410527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/>
                </a:solidFill>
              </a:rPr>
              <a:t>Données </a:t>
            </a:r>
            <a:r>
              <a:rPr lang="fr-FR" dirty="0" err="1" smtClean="0">
                <a:solidFill>
                  <a:schemeClr val="bg1"/>
                </a:solidFill>
              </a:rPr>
              <a:t>Multimedia</a:t>
            </a:r>
            <a:r>
              <a:rPr lang="fr-FR" dirty="0" smtClean="0">
                <a:solidFill>
                  <a:schemeClr val="bg1"/>
                </a:solidFill>
              </a:rPr>
              <a:t> – CES Data </a:t>
            </a:r>
            <a:r>
              <a:rPr lang="fr-FR" dirty="0" err="1" smtClean="0">
                <a:solidFill>
                  <a:schemeClr val="bg1"/>
                </a:solidFill>
              </a:rPr>
              <a:t>Scientist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235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40% QCM sur des savoirs (sur </a:t>
            </a:r>
            <a:r>
              <a:rPr lang="fr-FR" dirty="0" err="1"/>
              <a:t>Moodle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60% Pour les savoir faire : rapport individuel d'activité </a:t>
            </a:r>
            <a:r>
              <a:rPr lang="fr-FR" dirty="0" smtClean="0"/>
              <a:t>pratique</a:t>
            </a:r>
            <a:endParaRPr lang="fr-FR" dirty="0"/>
          </a:p>
          <a:p>
            <a:pPr lvl="1"/>
            <a:r>
              <a:rPr lang="fr-FR" dirty="0"/>
              <a:t>synthèse des connaissances acquises dans ce module (détaillées)</a:t>
            </a:r>
          </a:p>
          <a:p>
            <a:pPr lvl="1"/>
            <a:r>
              <a:rPr lang="fr-FR" dirty="0"/>
              <a:t>discussion critique de leur mise en </a:t>
            </a:r>
            <a:r>
              <a:rPr lang="fr-FR" dirty="0" err="1"/>
              <a:t>oeuvre</a:t>
            </a:r>
            <a:r>
              <a:rPr lang="fr-FR" dirty="0"/>
              <a:t> sur l’activité vidéo (démonstration d’une réflexion personnelle face à des problèmes concrets)</a:t>
            </a:r>
          </a:p>
          <a:p>
            <a:pPr lvl="1"/>
            <a:r>
              <a:rPr lang="fr-FR" dirty="0"/>
              <a:t>description de la mise en </a:t>
            </a:r>
            <a:r>
              <a:rPr lang="fr-FR" dirty="0" err="1"/>
              <a:t>oeuvre</a:t>
            </a:r>
            <a:r>
              <a:rPr lang="fr-FR" dirty="0"/>
              <a:t> dans le projet personnel (éventuellement)</a:t>
            </a:r>
          </a:p>
          <a:p>
            <a:pPr lvl="1"/>
            <a:r>
              <a:rPr lang="fr-FR" dirty="0"/>
              <a:t>1 question que l’on aurait aimé approfondir (pour prendre du recul)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9E363-B386-0E41-959D-6289E9F3E281}" type="datetime1">
              <a:rPr lang="fr-FR" smtClean="0"/>
              <a:pPr>
                <a:defRPr/>
              </a:pPr>
              <a:t>06/07/14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75E84-12AE-E94C-8C76-E9D3663A62A7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1"/>
          </p:nvPr>
        </p:nvSpPr>
        <p:spPr bwMode="auto">
          <a:xfrm>
            <a:off x="4067175" y="6383338"/>
            <a:ext cx="410527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/>
                </a:solidFill>
              </a:rPr>
              <a:t>Données </a:t>
            </a:r>
            <a:r>
              <a:rPr lang="fr-FR" dirty="0" err="1" smtClean="0">
                <a:solidFill>
                  <a:schemeClr val="bg1"/>
                </a:solidFill>
              </a:rPr>
              <a:t>Multimedia</a:t>
            </a:r>
            <a:r>
              <a:rPr lang="fr-FR" dirty="0" smtClean="0">
                <a:solidFill>
                  <a:schemeClr val="bg1"/>
                </a:solidFill>
              </a:rPr>
              <a:t> – CES Data </a:t>
            </a:r>
            <a:r>
              <a:rPr lang="fr-FR" dirty="0" err="1" smtClean="0">
                <a:solidFill>
                  <a:schemeClr val="bg1"/>
                </a:solidFill>
              </a:rPr>
              <a:t>Scientist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1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-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Environnement Python : Anaconda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b="0" dirty="0" smtClean="0"/>
              <a:t>Usage de l’éditeur </a:t>
            </a:r>
            <a:r>
              <a:rPr lang="fr-FR" b="0" dirty="0" err="1" smtClean="0"/>
              <a:t>spyder</a:t>
            </a:r>
            <a:r>
              <a:rPr lang="fr-FR" b="0" dirty="0" smtClean="0"/>
              <a:t> +</a:t>
            </a:r>
          </a:p>
          <a:p>
            <a:pPr marL="0" indent="0">
              <a:buNone/>
            </a:pPr>
            <a:r>
              <a:rPr lang="fr-FR" b="0" dirty="0"/>
              <a:t>	</a:t>
            </a:r>
            <a:r>
              <a:rPr lang="fr-FR" b="0" dirty="0" err="1" smtClean="0"/>
              <a:t>numpy</a:t>
            </a:r>
            <a:r>
              <a:rPr lang="fr-FR" b="0" dirty="0" smtClean="0"/>
              <a:t>, </a:t>
            </a:r>
            <a:r>
              <a:rPr lang="fr-FR" b="0" dirty="0" err="1" smtClean="0"/>
              <a:t>opencv</a:t>
            </a:r>
            <a:r>
              <a:rPr lang="fr-FR" b="0" dirty="0" smtClean="0"/>
              <a:t>, </a:t>
            </a:r>
            <a:r>
              <a:rPr lang="fr-FR" b="0" dirty="0" err="1" smtClean="0"/>
              <a:t>matplotlib</a:t>
            </a:r>
            <a:endParaRPr lang="fr-FR" b="0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Visualisation de vidéos et annotations :</a:t>
            </a:r>
            <a:r>
              <a:rPr lang="fr-FR" dirty="0"/>
              <a:t> </a:t>
            </a:r>
            <a:r>
              <a:rPr lang="fr-FR" dirty="0" smtClean="0"/>
              <a:t>Elan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Extraction d’attributs audio : </a:t>
            </a:r>
            <a:r>
              <a:rPr lang="fr-FR" dirty="0" err="1" smtClean="0"/>
              <a:t>Yaafe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A Télécom </a:t>
            </a:r>
            <a:r>
              <a:rPr lang="fr-FR" dirty="0" err="1" smtClean="0"/>
              <a:t>ParisTech</a:t>
            </a:r>
            <a:r>
              <a:rPr lang="fr-FR" dirty="0" smtClean="0"/>
              <a:t> : sous Linux</a:t>
            </a:r>
          </a:p>
          <a:p>
            <a:pPr marL="0" indent="0">
              <a:buNone/>
            </a:pPr>
            <a:r>
              <a:rPr lang="fr-FR" b="0" dirty="0" smtClean="0"/>
              <a:t>Mais tout est libre et peut </a:t>
            </a:r>
            <a:r>
              <a:rPr lang="fr-FR" b="0" dirty="0" smtClean="0"/>
              <a:t>être installé sur vos machines… sauf nos vidéos annotées.</a:t>
            </a:r>
            <a:endParaRPr lang="fr-FR" b="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9E363-B386-0E41-959D-6289E9F3E281}" type="datetime1">
              <a:rPr lang="fr-FR" smtClean="0"/>
              <a:pPr>
                <a:defRPr/>
              </a:pPr>
              <a:t>06/07/14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75E84-12AE-E94C-8C76-E9D3663A62A7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1"/>
          </p:nvPr>
        </p:nvSpPr>
        <p:spPr bwMode="auto">
          <a:xfrm>
            <a:off x="4067175" y="6383338"/>
            <a:ext cx="410527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chemeClr val="bg1"/>
                </a:solidFill>
              </a:rPr>
              <a:t>Données </a:t>
            </a:r>
            <a:r>
              <a:rPr lang="fr-FR" dirty="0" err="1" smtClean="0">
                <a:solidFill>
                  <a:schemeClr val="bg1"/>
                </a:solidFill>
              </a:rPr>
              <a:t>Multimedia</a:t>
            </a:r>
            <a:r>
              <a:rPr lang="fr-FR" dirty="0" smtClean="0">
                <a:solidFill>
                  <a:schemeClr val="bg1"/>
                </a:solidFill>
              </a:rPr>
              <a:t> – CES Data </a:t>
            </a:r>
            <a:r>
              <a:rPr lang="fr-FR" dirty="0" err="1" smtClean="0">
                <a:solidFill>
                  <a:schemeClr val="bg1"/>
                </a:solidFill>
              </a:rPr>
              <a:t>Scientist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91943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Télécom Bretagne">
  <a:themeElements>
    <a:clrScheme name="Telecom Evolution">
      <a:dk1>
        <a:srgbClr val="000000"/>
      </a:dk1>
      <a:lt1>
        <a:srgbClr val="FFFFFF"/>
      </a:lt1>
      <a:dk2>
        <a:srgbClr val="593E37"/>
      </a:dk2>
      <a:lt2>
        <a:srgbClr val="B8B8B8"/>
      </a:lt2>
      <a:accent1>
        <a:srgbClr val="FB3707"/>
      </a:accent1>
      <a:accent2>
        <a:srgbClr val="000000"/>
      </a:accent2>
      <a:accent3>
        <a:srgbClr val="593E37"/>
      </a:accent3>
      <a:accent4>
        <a:srgbClr val="001489"/>
      </a:accent4>
      <a:accent5>
        <a:srgbClr val="AAAAAA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Modèle Télécom Bretagne">
  <a:themeElements>
    <a:clrScheme name="Telecom Evolution">
      <a:dk1>
        <a:srgbClr val="000000"/>
      </a:dk1>
      <a:lt1>
        <a:srgbClr val="FFFFFF"/>
      </a:lt1>
      <a:dk2>
        <a:srgbClr val="593E37"/>
      </a:dk2>
      <a:lt2>
        <a:srgbClr val="B8B8B8"/>
      </a:lt2>
      <a:accent1>
        <a:srgbClr val="FB3707"/>
      </a:accent1>
      <a:accent2>
        <a:srgbClr val="000000"/>
      </a:accent2>
      <a:accent3>
        <a:srgbClr val="593E37"/>
      </a:accent3>
      <a:accent4>
        <a:srgbClr val="001489"/>
      </a:accent4>
      <a:accent5>
        <a:srgbClr val="AAAAAA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Modèle Télécom Bretagne">
  <a:themeElements>
    <a:clrScheme name="Telecom Evolution">
      <a:dk1>
        <a:srgbClr val="000000"/>
      </a:dk1>
      <a:lt1>
        <a:srgbClr val="FFFFFF"/>
      </a:lt1>
      <a:dk2>
        <a:srgbClr val="593E37"/>
      </a:dk2>
      <a:lt2>
        <a:srgbClr val="B8B8B8"/>
      </a:lt2>
      <a:accent1>
        <a:srgbClr val="FB3707"/>
      </a:accent1>
      <a:accent2>
        <a:srgbClr val="000000"/>
      </a:accent2>
      <a:accent3>
        <a:srgbClr val="593E37"/>
      </a:accent3>
      <a:accent4>
        <a:srgbClr val="001489"/>
      </a:accent4>
      <a:accent5>
        <a:srgbClr val="AAAAAA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Modèle Télécom Bretagne">
  <a:themeElements>
    <a:clrScheme name="Telecom Evolution">
      <a:dk1>
        <a:srgbClr val="000000"/>
      </a:dk1>
      <a:lt1>
        <a:srgbClr val="FFFFFF"/>
      </a:lt1>
      <a:dk2>
        <a:srgbClr val="593E37"/>
      </a:dk2>
      <a:lt2>
        <a:srgbClr val="B8B8B8"/>
      </a:lt2>
      <a:accent1>
        <a:srgbClr val="FB3707"/>
      </a:accent1>
      <a:accent2>
        <a:srgbClr val="000000"/>
      </a:accent2>
      <a:accent3>
        <a:srgbClr val="593E37"/>
      </a:accent3>
      <a:accent4>
        <a:srgbClr val="001489"/>
      </a:accent4>
      <a:accent5>
        <a:srgbClr val="AAAAAA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Modèle Télécom Bretagne">
  <a:themeElements>
    <a:clrScheme name="Telecom Evolution">
      <a:dk1>
        <a:srgbClr val="000000"/>
      </a:dk1>
      <a:lt1>
        <a:srgbClr val="FFFFFF"/>
      </a:lt1>
      <a:dk2>
        <a:srgbClr val="593E37"/>
      </a:dk2>
      <a:lt2>
        <a:srgbClr val="B8B8B8"/>
      </a:lt2>
      <a:accent1>
        <a:srgbClr val="FB3707"/>
      </a:accent1>
      <a:accent2>
        <a:srgbClr val="000000"/>
      </a:accent2>
      <a:accent3>
        <a:srgbClr val="593E37"/>
      </a:accent3>
      <a:accent4>
        <a:srgbClr val="001489"/>
      </a:accent4>
      <a:accent5>
        <a:srgbClr val="AAAAAA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Modèle Télécom Bretagne">
  <a:themeElements>
    <a:clrScheme name="Telecom Evolution">
      <a:dk1>
        <a:srgbClr val="000000"/>
      </a:dk1>
      <a:lt1>
        <a:srgbClr val="FFFFFF"/>
      </a:lt1>
      <a:dk2>
        <a:srgbClr val="593E37"/>
      </a:dk2>
      <a:lt2>
        <a:srgbClr val="B8B8B8"/>
      </a:lt2>
      <a:accent1>
        <a:srgbClr val="FB3707"/>
      </a:accent1>
      <a:accent2>
        <a:srgbClr val="000000"/>
      </a:accent2>
      <a:accent3>
        <a:srgbClr val="593E37"/>
      </a:accent3>
      <a:accent4>
        <a:srgbClr val="001489"/>
      </a:accent4>
      <a:accent5>
        <a:srgbClr val="AAAAAA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8932</TotalTime>
  <Words>335</Words>
  <Application>Microsoft Macintosh PowerPoint</Application>
  <PresentationFormat>Présentation à l'écran (4:3)</PresentationFormat>
  <Paragraphs>74</Paragraphs>
  <Slides>10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Modèle Télécom Bretagne</vt:lpstr>
      <vt:lpstr>5_Modèle Télécom Bretagne</vt:lpstr>
      <vt:lpstr>4_Modèle Télécom Bretagne</vt:lpstr>
      <vt:lpstr>3_Modèle Télécom Bretagne</vt:lpstr>
      <vt:lpstr>2_Modèle Télécom Bretagne</vt:lpstr>
      <vt:lpstr>1_Modèle Télécom Bretagne</vt:lpstr>
      <vt:lpstr>Données multimedia introduction</vt:lpstr>
      <vt:lpstr>Qui sommes-nous ?</vt:lpstr>
      <vt:lpstr>Enseignants-chercheurs</vt:lpstr>
      <vt:lpstr>Données multimedia ??</vt:lpstr>
      <vt:lpstr>Contenu du cours</vt:lpstr>
      <vt:lpstr>Déroulement des 2 jours</vt:lpstr>
      <vt:lpstr>Planning</vt:lpstr>
      <vt:lpstr>Evaluation</vt:lpstr>
      <vt:lpstr>Environnement - Outils</vt:lpstr>
      <vt:lpstr>Présentation PowerPoint</vt:lpstr>
    </vt:vector>
  </TitlesOfParts>
  <Company>Institut Mines-Télécom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Marine Campedel</cp:lastModifiedBy>
  <cp:revision>244</cp:revision>
  <dcterms:created xsi:type="dcterms:W3CDTF">2013-01-04T16:51:24Z</dcterms:created>
  <dcterms:modified xsi:type="dcterms:W3CDTF">2014-07-06T09:49:11Z</dcterms:modified>
</cp:coreProperties>
</file>