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76" r:id="rId19"/>
    <p:sldId id="26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580" y="614371"/>
            <a:ext cx="7766936" cy="1646302"/>
          </a:xfrm>
        </p:spPr>
        <p:txBody>
          <a:bodyPr/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به نام خدا</a:t>
            </a:r>
            <a:br>
              <a:rPr lang="fa-IR" sz="3600" dirty="0" smtClean="0">
                <a:cs typeface="B Nazanin" panose="00000400000000000000" pitchFamily="2" charset="-78"/>
              </a:rPr>
            </a:b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552" y="2260673"/>
            <a:ext cx="7766936" cy="991673"/>
          </a:xfrm>
        </p:spPr>
        <p:txBody>
          <a:bodyPr>
            <a:noAutofit/>
          </a:bodyPr>
          <a:lstStyle/>
          <a:p>
            <a:pPr algn="ctr"/>
            <a:r>
              <a:rPr lang="fa-IR" sz="2400" b="1" dirty="0">
                <a:cs typeface="B Nazanin" panose="00000400000000000000" pitchFamily="2" charset="-78"/>
              </a:rPr>
              <a:t/>
            </a:r>
            <a:br>
              <a:rPr lang="fa-IR" sz="2400" b="1" dirty="0">
                <a:cs typeface="B Nazanin" panose="00000400000000000000" pitchFamily="2" charset="-78"/>
              </a:rPr>
            </a:br>
            <a:r>
              <a:rPr lang="fa-IR" sz="2400" b="1" dirty="0">
                <a:cs typeface="B Nazanin" panose="00000400000000000000" pitchFamily="2" charset="-78"/>
              </a:rPr>
              <a:t>پیاده سازی مساله فروشنده دوره گرد با استفاده از الگوریتم ژنتیک</a:t>
            </a:r>
            <a:endParaRPr lang="en-US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88273" y="5975797"/>
            <a:ext cx="2345862" cy="777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بنفشه خزعلی</a:t>
            </a:r>
          </a:p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9608964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81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70" y="30562"/>
            <a:ext cx="8596668" cy="1085789"/>
          </a:xfrm>
        </p:spPr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مرحله </a:t>
            </a:r>
            <a:r>
              <a:rPr lang="en-US" b="1" dirty="0" err="1" smtClean="0">
                <a:cs typeface="B Nazanin" panose="00000400000000000000" pitchFamily="2" charset="-78"/>
              </a:rPr>
              <a:t>InserData</a:t>
            </a:r>
            <a:r>
              <a:rPr lang="fa-IR" b="1" dirty="0" smtClean="0">
                <a:cs typeface="B Nazanin" panose="00000400000000000000" pitchFamily="2" charset="-78"/>
              </a:rPr>
              <a:t> :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" y="573456"/>
            <a:ext cx="2829146" cy="10074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2" y="1695390"/>
            <a:ext cx="6353915" cy="524271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89" y="2614410"/>
            <a:ext cx="3463022" cy="22827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13239" y="2918652"/>
            <a:ext cx="2318197" cy="1159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 dirty="0" smtClean="0"/>
              <a:t>ذخیره داده های اولیه در</a:t>
            </a:r>
            <a:r>
              <a:rPr lang="en-US" sz="1600" dirty="0" smtClean="0"/>
              <a:t> data structure</a:t>
            </a:r>
            <a:r>
              <a:rPr lang="fa-IR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2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7" y="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تعریف پارامترهای اولیه :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4" y="1595750"/>
            <a:ext cx="6702464" cy="4006560"/>
          </a:xfrm>
        </p:spPr>
      </p:pic>
    </p:spTree>
    <p:extLst>
      <p:ext uri="{BB962C8B-B14F-4D97-AF65-F5344CB8AC3E}">
        <p14:creationId xmlns:p14="http://schemas.microsoft.com/office/powerpoint/2010/main" val="147787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0"/>
            <a:ext cx="8466666" cy="811369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تولید جمعیت اولیه :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3" y="811369"/>
            <a:ext cx="7022814" cy="12492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3" y="2163924"/>
            <a:ext cx="6805345" cy="41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7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Fitness</a:t>
            </a:r>
            <a:r>
              <a:rPr lang="fa-IR" dirty="0" smtClean="0"/>
              <a:t>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/>
          <a:stretch/>
        </p:blipFill>
        <p:spPr>
          <a:xfrm>
            <a:off x="991673" y="1647063"/>
            <a:ext cx="4584879" cy="4209369"/>
          </a:xfrm>
        </p:spPr>
      </p:pic>
    </p:spTree>
    <p:extLst>
      <p:ext uri="{BB962C8B-B14F-4D97-AF65-F5344CB8AC3E}">
        <p14:creationId xmlns:p14="http://schemas.microsoft.com/office/powerpoint/2010/main" val="1512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حلقه اصلی برنامه :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0" y="1270000"/>
            <a:ext cx="6740898" cy="5034342"/>
          </a:xfrm>
        </p:spPr>
      </p:pic>
    </p:spTree>
    <p:extLst>
      <p:ext uri="{BB962C8B-B14F-4D97-AF65-F5344CB8AC3E}">
        <p14:creationId xmlns:p14="http://schemas.microsoft.com/office/powerpoint/2010/main" val="26941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30"/>
            <a:ext cx="5997856" cy="32945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3180" b="1011"/>
          <a:stretch/>
        </p:blipFill>
        <p:spPr>
          <a:xfrm>
            <a:off x="4136844" y="3255917"/>
            <a:ext cx="4457067" cy="3441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49" y="0"/>
            <a:ext cx="8596668" cy="669701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عملیات </a:t>
            </a:r>
            <a:r>
              <a:rPr lang="en-US" sz="4000" b="1" dirty="0" smtClean="0">
                <a:cs typeface="B Nazanin" panose="00000400000000000000" pitchFamily="2" charset="-78"/>
              </a:rPr>
              <a:t>crossover </a:t>
            </a:r>
            <a:r>
              <a:rPr lang="fa-IR" sz="4000" b="1" dirty="0" smtClean="0">
                <a:cs typeface="B Nazanin" panose="00000400000000000000" pitchFamily="2" charset="-78"/>
              </a:rPr>
              <a:t> :</a:t>
            </a:r>
            <a:endParaRPr lang="en-US" sz="4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94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/>
          </a:bodyPr>
          <a:lstStyle/>
          <a:p>
            <a:pPr algn="r" rtl="1"/>
            <a:r>
              <a:rPr lang="fa-IR" sz="2800" b="1" dirty="0" smtClean="0">
                <a:cs typeface="B Nazanin" panose="00000400000000000000" pitchFamily="2" charset="-78"/>
              </a:rPr>
              <a:t>استفاده از تابع </a:t>
            </a:r>
            <a:r>
              <a:rPr lang="en-US" sz="2800" b="1" dirty="0" smtClean="0">
                <a:cs typeface="B Nazanin" panose="00000400000000000000" pitchFamily="2" charset="-78"/>
              </a:rPr>
              <a:t>Unique</a:t>
            </a:r>
            <a:r>
              <a:rPr lang="fa-IR" sz="2800" b="1" dirty="0" smtClean="0">
                <a:cs typeface="B Nazanin" panose="00000400000000000000" pitchFamily="2" charset="-78"/>
              </a:rPr>
              <a:t> برای رفع مشکل </a:t>
            </a:r>
            <a:r>
              <a:rPr lang="en-US" sz="2800" b="1" dirty="0" smtClean="0">
                <a:cs typeface="B Nazanin" panose="00000400000000000000" pitchFamily="2" charset="-78"/>
              </a:rPr>
              <a:t>1-point crossover</a:t>
            </a:r>
            <a:r>
              <a:rPr lang="fa-IR" sz="2800" b="1" dirty="0" smtClean="0">
                <a:cs typeface="B Nazanin" panose="00000400000000000000" pitchFamily="2" charset="-78"/>
              </a:rPr>
              <a:t> :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13"/>
          <a:stretch/>
        </p:blipFill>
        <p:spPr>
          <a:xfrm>
            <a:off x="677334" y="1650812"/>
            <a:ext cx="3591294" cy="2814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9" y="1650812"/>
            <a:ext cx="312463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71" y="90837"/>
            <a:ext cx="8596668" cy="707653"/>
          </a:xfrm>
        </p:spPr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عملیات </a:t>
            </a:r>
            <a:r>
              <a:rPr lang="en-US" b="1" dirty="0" smtClean="0">
                <a:cs typeface="B Nazanin" panose="00000400000000000000" pitchFamily="2" charset="-78"/>
              </a:rPr>
              <a:t>Mutation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1" y="798490"/>
            <a:ext cx="6604991" cy="3108847"/>
          </a:xfr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1" y="3907337"/>
            <a:ext cx="602064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cs typeface="B Nazanin" panose="00000400000000000000" pitchFamily="2" charset="-78"/>
              </a:rPr>
              <a:t>ادامه حلقه :</a:t>
            </a:r>
            <a:endParaRPr lang="en-US" sz="4000" b="1" dirty="0">
              <a:cs typeface="B Nazanin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2" y="1378040"/>
            <a:ext cx="6914144" cy="4704694"/>
          </a:xfrm>
        </p:spPr>
      </p:pic>
    </p:spTree>
    <p:extLst>
      <p:ext uri="{BB962C8B-B14F-4D97-AF65-F5344CB8AC3E}">
        <p14:creationId xmlns:p14="http://schemas.microsoft.com/office/powerpoint/2010/main" val="171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455" y="236113"/>
            <a:ext cx="8596668" cy="1320800"/>
          </a:xfrm>
        </p:spPr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نمایش نتیجه :</a:t>
            </a:r>
            <a:endParaRPr lang="en-US" b="1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3" y="4245867"/>
            <a:ext cx="4991797" cy="216771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3" y="289776"/>
            <a:ext cx="5363323" cy="4010585"/>
          </a:xfrm>
        </p:spPr>
      </p:pic>
    </p:spTree>
    <p:extLst>
      <p:ext uri="{BB962C8B-B14F-4D97-AF65-F5344CB8AC3E}">
        <p14:creationId xmlns:p14="http://schemas.microsoft.com/office/powerpoint/2010/main" val="24820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تعریف دیتای اولیه :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Npop</a:t>
            </a:r>
            <a:r>
              <a:rPr lang="en-US" dirty="0" smtClean="0"/>
              <a:t> = 40;     %number of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Pc = 0.9 ;        %percent of crossover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Pm </a:t>
            </a:r>
            <a:r>
              <a:rPr lang="en-US" smtClean="0"/>
              <a:t>= 0.1;         </a:t>
            </a:r>
            <a:r>
              <a:rPr lang="en-US" dirty="0" smtClean="0"/>
              <a:t>%present of mutation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Maxiter</a:t>
            </a:r>
            <a:r>
              <a:rPr lang="en-US" dirty="0" smtClean="0"/>
              <a:t> = 120;  %number of iteration</a:t>
            </a: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r>
              <a:rPr lang="en-US" dirty="0" err="1" smtClean="0"/>
              <a:t>Nvar</a:t>
            </a:r>
            <a:r>
              <a:rPr lang="en-US" dirty="0" smtClean="0"/>
              <a:t> = 11;         %number of cities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37312"/>
              </p:ext>
            </p:extLst>
          </p:nvPr>
        </p:nvGraphicFramePr>
        <p:xfrm>
          <a:off x="587711" y="1210994"/>
          <a:ext cx="8596312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permutation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1-point</a:t>
                      </a:r>
                      <a:r>
                        <a:rPr lang="en-US" baseline="0" dirty="0" smtClean="0"/>
                        <a:t> cross over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Recombination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90%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Swap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Mutation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Parent selection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Survival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40 first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Population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 of offspring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Initialization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Termination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End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iter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64455" y="236113"/>
            <a:ext cx="8596668" cy="1320800"/>
          </a:xfrm>
        </p:spPr>
        <p:txBody>
          <a:bodyPr/>
          <a:lstStyle/>
          <a:p>
            <a:pPr rtl="1"/>
            <a:r>
              <a:rPr lang="en-US" b="1" dirty="0" smtClean="0">
                <a:cs typeface="B Nazanin" panose="00000400000000000000" pitchFamily="2" charset="-78"/>
              </a:rPr>
              <a:t>Summery :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41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تولید جمعیت اولیه تصادفی :</a:t>
            </a:r>
            <a:endParaRPr lang="en-US" b="1" dirty="0">
              <a:cs typeface="B Nazanin" panose="00000400000000000000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43823"/>
              </p:ext>
            </p:extLst>
          </p:nvPr>
        </p:nvGraphicFramePr>
        <p:xfrm>
          <a:off x="1102337" y="2933321"/>
          <a:ext cx="8596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483"/>
                <a:gridCol w="781483"/>
                <a:gridCol w="781483"/>
                <a:gridCol w="781483"/>
                <a:gridCol w="781483"/>
                <a:gridCol w="781483"/>
                <a:gridCol w="781483"/>
                <a:gridCol w="781483"/>
                <a:gridCol w="781483"/>
                <a:gridCol w="781483"/>
                <a:gridCol w="781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4520484" y="3451538"/>
            <a:ext cx="257577" cy="412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79549" y="3005686"/>
            <a:ext cx="399245" cy="226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62907" y="3849151"/>
            <a:ext cx="695459" cy="290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1600" dirty="0" smtClean="0"/>
              <a:t>ژن</a:t>
            </a:r>
            <a:endParaRPr lang="en-US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518" y="3344436"/>
            <a:ext cx="994061" cy="214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1600" dirty="0" smtClean="0"/>
              <a:t>کروموزوم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85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عملگر </a:t>
            </a:r>
            <a:r>
              <a:rPr lang="en-US" b="1" dirty="0" smtClean="0">
                <a:cs typeface="B Nazanin" panose="00000400000000000000" pitchFamily="2" charset="-78"/>
              </a:rPr>
              <a:t>crossover</a:t>
            </a:r>
            <a:r>
              <a:rPr lang="fa-IR" b="1" dirty="0" smtClean="0">
                <a:cs typeface="B Nazanin" panose="00000400000000000000" pitchFamily="2" charset="-78"/>
              </a:rPr>
              <a:t> :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 smtClean="0">
                <a:cs typeface="B Nazanin" panose="00000400000000000000" pitchFamily="2" charset="-78"/>
              </a:rPr>
              <a:t>روش ایجاد :</a:t>
            </a:r>
          </a:p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چرخ </a:t>
            </a:r>
            <a:r>
              <a:rPr lang="fa-IR" sz="2000" dirty="0" smtClean="0">
                <a:cs typeface="B Nazanin" panose="00000400000000000000" pitchFamily="2" charset="-78"/>
              </a:rPr>
              <a:t>رولت</a:t>
            </a:r>
          </a:p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به والدی که بهتر است شانس بیشتری برای انتخاب شدن می دهیم :</a:t>
            </a:r>
          </a:p>
          <a:p>
            <a:pPr marL="0" indent="0" algn="r" rtl="1">
              <a:buNone/>
            </a:pPr>
            <a:endParaRPr lang="fa-IR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065979"/>
              </p:ext>
            </p:extLst>
          </p:nvPr>
        </p:nvGraphicFramePr>
        <p:xfrm>
          <a:off x="1146002" y="3547255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تولید فرزندان </a:t>
            </a:r>
            <a:r>
              <a:rPr lang="en-US" b="1" dirty="0" smtClean="0">
                <a:cs typeface="B Nazanin" panose="00000400000000000000" pitchFamily="2" charset="-78"/>
              </a:rPr>
              <a:t>CROSSOVER</a:t>
            </a:r>
            <a:r>
              <a:rPr lang="fa-IR" b="1" dirty="0" smtClean="0">
                <a:cs typeface="B Nazanin" panose="00000400000000000000" pitchFamily="2" charset="-78"/>
              </a:rPr>
              <a:t> :</a:t>
            </a:r>
            <a:br>
              <a:rPr lang="fa-IR" b="1" dirty="0" smtClean="0">
                <a:cs typeface="B Nazanin" panose="00000400000000000000" pitchFamily="2" charset="-78"/>
              </a:rPr>
            </a:b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تقاطع تک نقطه ای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2257"/>
              </p:ext>
            </p:extLst>
          </p:nvPr>
        </p:nvGraphicFramePr>
        <p:xfrm>
          <a:off x="1146000" y="2754528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والد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60649"/>
              </p:ext>
            </p:extLst>
          </p:nvPr>
        </p:nvGraphicFramePr>
        <p:xfrm>
          <a:off x="1146000" y="3348467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والد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3434"/>
              </p:ext>
            </p:extLst>
          </p:nvPr>
        </p:nvGraphicFramePr>
        <p:xfrm>
          <a:off x="1146000" y="4100975"/>
          <a:ext cx="8128002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فرزند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83938"/>
              </p:ext>
            </p:extLst>
          </p:nvPr>
        </p:nvGraphicFramePr>
        <p:xfrm>
          <a:off x="1146000" y="4668063"/>
          <a:ext cx="8128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فرزند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استفاده از تابع </a:t>
            </a:r>
            <a:r>
              <a:rPr lang="en-US" dirty="0" smtClean="0"/>
              <a:t>Unique</a:t>
            </a:r>
            <a:r>
              <a:rPr lang="fa-IR" dirty="0" smtClean="0"/>
              <a:t>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592578"/>
              </p:ext>
            </p:extLst>
          </p:nvPr>
        </p:nvGraphicFramePr>
        <p:xfrm>
          <a:off x="677863" y="2160588"/>
          <a:ext cx="859631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فرزند اول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449633"/>
              </p:ext>
            </p:extLst>
          </p:nvPr>
        </p:nvGraphicFramePr>
        <p:xfrm>
          <a:off x="677688" y="2761616"/>
          <a:ext cx="8596314" cy="37084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432719"/>
                <a:gridCol w="1432719"/>
                <a:gridCol w="1432719"/>
                <a:gridCol w="1432719"/>
                <a:gridCol w="1432719"/>
                <a:gridCol w="1432719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فرزند دوم</a:t>
                      </a:r>
                      <a:r>
                        <a:rPr lang="fa-IR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0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عملگر </a:t>
            </a:r>
            <a:r>
              <a:rPr lang="en-US" b="1" dirty="0" smtClean="0">
                <a:cs typeface="B Nazanin" panose="00000400000000000000" pitchFamily="2" charset="-78"/>
              </a:rPr>
              <a:t>mutation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fa-IR" b="1" dirty="0" smtClean="0">
                <a:cs typeface="B Nazanin" panose="00000400000000000000" pitchFamily="2" charset="-78"/>
              </a:rPr>
              <a:t>: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شیوه انتخاب والد تصادفی است .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شیوه تولید فرزند </a:t>
            </a:r>
            <a:r>
              <a:rPr lang="en-US" sz="2400" dirty="0" smtClean="0">
                <a:cs typeface="B Nazanin" panose="00000400000000000000" pitchFamily="2" charset="-78"/>
              </a:rPr>
              <a:t>mutation 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روش </a:t>
            </a:r>
            <a:r>
              <a:rPr lang="en-US" sz="2400" dirty="0" smtClean="0">
                <a:cs typeface="B Nazanin" panose="00000400000000000000" pitchFamily="2" charset="-78"/>
              </a:rPr>
              <a:t>Swap </a:t>
            </a:r>
            <a:r>
              <a:rPr lang="fa-IR" sz="2400" dirty="0" smtClean="0">
                <a:cs typeface="B Nazanin" panose="00000400000000000000" pitchFamily="2" charset="-78"/>
              </a:rPr>
              <a:t> است.</a:t>
            </a:r>
          </a:p>
          <a:p>
            <a:pPr algn="r" rtl="1"/>
            <a:endParaRPr lang="fa-IR" dirty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ادغام :</a:t>
            </a:r>
            <a:br>
              <a:rPr lang="fa-IR" b="1" dirty="0" smtClean="0">
                <a:cs typeface="B Nazanin" panose="00000400000000000000" pitchFamily="2" charset="-78"/>
              </a:rPr>
            </a:b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population = old population + </a:t>
            </a:r>
            <a:r>
              <a:rPr lang="en-US" dirty="0" err="1" smtClean="0"/>
              <a:t>crosspop</a:t>
            </a:r>
            <a:r>
              <a:rPr lang="en-US" dirty="0" smtClean="0"/>
              <a:t> + </a:t>
            </a:r>
            <a:r>
              <a:rPr lang="en-US" dirty="0" err="1" smtClean="0"/>
              <a:t>mutpop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این مساله جمعیت جدید 80 است.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04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 smtClean="0">
                <a:cs typeface="B Nazanin" panose="00000400000000000000" pitchFamily="2" charset="-78"/>
              </a:rPr>
              <a:t>Selection </a:t>
            </a:r>
            <a:r>
              <a:rPr lang="fa-IR" b="1" dirty="0" smtClean="0">
                <a:cs typeface="B Nazanin" panose="00000400000000000000" pitchFamily="2" charset="-78"/>
              </a:rPr>
              <a:t> یا انتخاب :</a:t>
            </a:r>
            <a:br>
              <a:rPr lang="fa-IR" b="1" dirty="0" smtClean="0">
                <a:cs typeface="B Nazanin" panose="00000400000000000000" pitchFamily="2" charset="-78"/>
              </a:rPr>
            </a:b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 smtClean="0">
                <a:cs typeface="B Nazanin" panose="00000400000000000000" pitchFamily="2" charset="-78"/>
              </a:rPr>
              <a:t>انتخاب 40 جمعیت اول ( در قسمت اول فرزندان را بر اساس بهترین </a:t>
            </a:r>
            <a:r>
              <a:rPr lang="en-US" sz="2000" dirty="0" smtClean="0">
                <a:cs typeface="B Nazanin" panose="00000400000000000000" pitchFamily="2" charset="-78"/>
              </a:rPr>
              <a:t>fitness</a:t>
            </a:r>
            <a:r>
              <a:rPr lang="fa-IR" sz="2000" dirty="0" smtClean="0">
                <a:cs typeface="B Nazanin" panose="00000400000000000000" pitchFamily="2" charset="-78"/>
              </a:rPr>
              <a:t> مرتب کردیم.)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7172" y="3276727"/>
            <a:ext cx="329699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پایان یک دور از حلقه اصلی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790941" y="4262907"/>
            <a:ext cx="412124" cy="528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8507" y="4885956"/>
            <a:ext cx="3296992" cy="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به تعداد تکرار مورد نظر ادامه میدهیم (120 بار)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13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316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 Nazanin</vt:lpstr>
      <vt:lpstr>Tahoma</vt:lpstr>
      <vt:lpstr>Trebuchet MS</vt:lpstr>
      <vt:lpstr>Wingdings 3</vt:lpstr>
      <vt:lpstr>Facet</vt:lpstr>
      <vt:lpstr>به نام خدا </vt:lpstr>
      <vt:lpstr>تعریف دیتای اولیه :</vt:lpstr>
      <vt:lpstr>تولید جمعیت اولیه تصادفی :</vt:lpstr>
      <vt:lpstr>عملگر crossover :</vt:lpstr>
      <vt:lpstr>تولید فرزندان CROSSOVER : </vt:lpstr>
      <vt:lpstr>استفاده از تابع Unique :</vt:lpstr>
      <vt:lpstr>عملگر mutation :</vt:lpstr>
      <vt:lpstr>ادغام : </vt:lpstr>
      <vt:lpstr>Selection  یا انتخاب : </vt:lpstr>
      <vt:lpstr>مرحله InserData :</vt:lpstr>
      <vt:lpstr>تعریف پارامترهای اولیه :</vt:lpstr>
      <vt:lpstr>تولید جمعیت اولیه :</vt:lpstr>
      <vt:lpstr>Fitness :</vt:lpstr>
      <vt:lpstr>حلقه اصلی برنامه :</vt:lpstr>
      <vt:lpstr>عملیات crossover  :</vt:lpstr>
      <vt:lpstr>استفاده از تابع Unique برای رفع مشکل 1-point crossover :</vt:lpstr>
      <vt:lpstr>عملیات Mutation :</vt:lpstr>
      <vt:lpstr>ادامه حلقه :</vt:lpstr>
      <vt:lpstr>نمایش نتیجه :</vt:lpstr>
      <vt:lpstr>Summery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banafsheh khazali</dc:creator>
  <cp:lastModifiedBy>Khazali</cp:lastModifiedBy>
  <cp:revision>20</cp:revision>
  <dcterms:created xsi:type="dcterms:W3CDTF">2017-10-31T16:50:23Z</dcterms:created>
  <dcterms:modified xsi:type="dcterms:W3CDTF">2017-11-01T09:40:33Z</dcterms:modified>
</cp:coreProperties>
</file>