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4" r:id="rId1"/>
  </p:sldMasterIdLst>
  <p:notesMasterIdLst>
    <p:notesMasterId r:id="rId11"/>
  </p:notesMasterIdLst>
  <p:sldIdLst>
    <p:sldId id="256" r:id="rId2"/>
    <p:sldId id="257" r:id="rId3"/>
    <p:sldId id="258" r:id="rId4"/>
    <p:sldId id="260" r:id="rId5"/>
    <p:sldId id="259" r:id="rId6"/>
    <p:sldId id="266" r:id="rId7"/>
    <p:sldId id="263" r:id="rId8"/>
    <p:sldId id="267" r:id="rId9"/>
    <p:sldId id="265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85930" autoAdjust="0"/>
  </p:normalViewPr>
  <p:slideViewPr>
    <p:cSldViewPr>
      <p:cViewPr>
        <p:scale>
          <a:sx n="75" d="100"/>
          <a:sy n="75" d="100"/>
        </p:scale>
        <p:origin x="-1666" y="-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33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BB6913-97A5-491D-83CC-673AF16BE8DA}" type="datetimeFigureOut">
              <a:rPr lang="ru-RU" smtClean="0"/>
              <a:t>25.03.2022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4E5480-D42C-4C34-9538-CB9CC0AB08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0862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4E5480-D42C-4C34-9538-CB9CC0AB087B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16676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4E5480-D42C-4C34-9538-CB9CC0AB087B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85449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4E5480-D42C-4C34-9538-CB9CC0AB087B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85508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4E5480-D42C-4C34-9538-CB9CC0AB087B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9075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Для сравнения объектов.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4E5480-D42C-4C34-9538-CB9CC0AB087B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78959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4E5480-D42C-4C34-9538-CB9CC0AB087B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68068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4E5480-D42C-4C34-9538-CB9CC0AB087B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26828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4E5480-D42C-4C34-9538-CB9CC0AB087B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38411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4E5480-D42C-4C34-9538-CB9CC0AB087B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41727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9CB5C-992A-4114-9AAE-DE1A0B2BF607}" type="datetimeFigureOut">
              <a:rPr lang="ru-RU" smtClean="0"/>
              <a:t>25.03.2022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3FE4A-65BF-4C89-A1F6-4D1DCF43E337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9CB5C-992A-4114-9AAE-DE1A0B2BF607}" type="datetimeFigureOut">
              <a:rPr lang="ru-RU" smtClean="0"/>
              <a:t>25.03.2022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3FE4A-65BF-4C89-A1F6-4D1DCF43E337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9CB5C-992A-4114-9AAE-DE1A0B2BF607}" type="datetimeFigureOut">
              <a:rPr lang="ru-RU" smtClean="0"/>
              <a:t>25.03.2022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3FE4A-65BF-4C89-A1F6-4D1DCF43E337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9CB5C-992A-4114-9AAE-DE1A0B2BF607}" type="datetimeFigureOut">
              <a:rPr lang="ru-RU" smtClean="0"/>
              <a:t>25.03.2022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3FE4A-65BF-4C89-A1F6-4D1DCF43E337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9CB5C-992A-4114-9AAE-DE1A0B2BF607}" type="datetimeFigureOut">
              <a:rPr lang="ru-RU" smtClean="0"/>
              <a:t>25.03.2022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3FE4A-65BF-4C89-A1F6-4D1DCF43E337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9CB5C-992A-4114-9AAE-DE1A0B2BF607}" type="datetimeFigureOut">
              <a:rPr lang="ru-RU" smtClean="0"/>
              <a:t>25.03.2022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3FE4A-65BF-4C89-A1F6-4D1DCF43E337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9CB5C-992A-4114-9AAE-DE1A0B2BF607}" type="datetimeFigureOut">
              <a:rPr lang="ru-RU" smtClean="0"/>
              <a:t>25.03.2022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3FE4A-65BF-4C89-A1F6-4D1DCF43E337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9CB5C-992A-4114-9AAE-DE1A0B2BF607}" type="datetimeFigureOut">
              <a:rPr lang="ru-RU" smtClean="0"/>
              <a:t>25.03.2022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3FE4A-65BF-4C89-A1F6-4D1DCF43E337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9CB5C-992A-4114-9AAE-DE1A0B2BF607}" type="datetimeFigureOut">
              <a:rPr lang="ru-RU" smtClean="0"/>
              <a:t>25.03.2022</a:t>
            </a:fld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3FE4A-65BF-4C89-A1F6-4D1DCF43E337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9CB5C-992A-4114-9AAE-DE1A0B2BF607}" type="datetimeFigureOut">
              <a:rPr lang="ru-RU" smtClean="0"/>
              <a:t>25.03.2022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3FE4A-65BF-4C89-A1F6-4D1DCF43E337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9CB5C-992A-4114-9AAE-DE1A0B2BF607}" type="datetimeFigureOut">
              <a:rPr lang="ru-RU" smtClean="0"/>
              <a:t>25.03.2022</a:t>
            </a:fld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E53FE4A-65BF-4C89-A1F6-4D1DCF43E337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4E53FE4A-65BF-4C89-A1F6-4D1DCF43E337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1BB9CB5C-992A-4114-9AAE-DE1A0B2BF607}" type="datetimeFigureOut">
              <a:rPr lang="ru-RU" smtClean="0"/>
              <a:t>25.03.2022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43608" y="3068960"/>
            <a:ext cx="7315200" cy="1224136"/>
          </a:xfrm>
        </p:spPr>
        <p:txBody>
          <a:bodyPr>
            <a:normAutofit/>
          </a:bodyPr>
          <a:lstStyle/>
          <a:p>
            <a:pPr algn="ctr"/>
            <a:r>
              <a:rPr lang="ru-RU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Тема: </a:t>
            </a:r>
            <a:r>
              <a:rPr lang="ru-RU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«Интеграция растровой и векторной карты»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588224" y="4797152"/>
            <a:ext cx="1857400" cy="1399510"/>
          </a:xfrm>
        </p:spPr>
        <p:txBody>
          <a:bodyPr>
            <a:normAutofit fontScale="92500" lnSpcReduction="20000"/>
          </a:bodyPr>
          <a:lstStyle/>
          <a:p>
            <a:pPr algn="r"/>
            <a:r>
              <a:rPr lang="ru-RU" sz="1500" i="1" dirty="0" smtClean="0">
                <a:solidFill>
                  <a:schemeClr val="bg2">
                    <a:lumMod val="25000"/>
                  </a:schemeClr>
                </a:solidFill>
              </a:rPr>
              <a:t>Выполнил:</a:t>
            </a:r>
          </a:p>
          <a:p>
            <a:pPr algn="r"/>
            <a:r>
              <a:rPr lang="ru-RU" sz="1500" dirty="0" smtClean="0">
                <a:solidFill>
                  <a:schemeClr val="bg2">
                    <a:lumMod val="25000"/>
                  </a:schemeClr>
                </a:solidFill>
              </a:rPr>
              <a:t>Студент ИС-118</a:t>
            </a:r>
          </a:p>
          <a:p>
            <a:pPr algn="r"/>
            <a:r>
              <a:rPr lang="ru-RU" sz="1500" dirty="0" smtClean="0">
                <a:solidFill>
                  <a:schemeClr val="bg2">
                    <a:lumMod val="25000"/>
                  </a:schemeClr>
                </a:solidFill>
              </a:rPr>
              <a:t> Митрофанова К.Р.</a:t>
            </a:r>
          </a:p>
          <a:p>
            <a:pPr algn="r"/>
            <a:r>
              <a:rPr lang="ru-RU" sz="1500" i="1" dirty="0" smtClean="0">
                <a:solidFill>
                  <a:schemeClr val="bg2">
                    <a:lumMod val="25000"/>
                  </a:schemeClr>
                </a:solidFill>
              </a:rPr>
              <a:t>Проверил:</a:t>
            </a:r>
          </a:p>
          <a:p>
            <a:pPr algn="r"/>
            <a:r>
              <a:rPr lang="ru-RU" sz="1500" dirty="0" smtClean="0">
                <a:solidFill>
                  <a:schemeClr val="bg2">
                    <a:lumMod val="25000"/>
                  </a:schemeClr>
                </a:solidFill>
              </a:rPr>
              <a:t>к.т.н., доц. каф. ИС</a:t>
            </a:r>
          </a:p>
          <a:p>
            <a:pPr algn="r"/>
            <a:r>
              <a:rPr lang="ru-RU" sz="1500" dirty="0" smtClean="0">
                <a:solidFill>
                  <a:schemeClr val="bg2">
                    <a:lumMod val="25000"/>
                  </a:schemeClr>
                </a:solidFill>
              </a:rPr>
              <a:t> Еремеев С.В.</a:t>
            </a:r>
          </a:p>
          <a:p>
            <a:pPr algn="r"/>
            <a:endParaRPr lang="ru-RU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60279" y="6196662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Муром 2022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0" y="151609"/>
            <a:ext cx="85689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/>
              <a:t>Министерство науки и высшего образования Российской Федерации</a:t>
            </a:r>
          </a:p>
          <a:p>
            <a:pPr algn="ctr"/>
            <a:r>
              <a:rPr lang="ru-RU" sz="1400" dirty="0" smtClean="0"/>
              <a:t>Муромский институт (филиал)</a:t>
            </a:r>
          </a:p>
          <a:p>
            <a:pPr algn="ctr"/>
            <a:r>
              <a:rPr lang="ru-RU" sz="1400" dirty="0" smtClean="0"/>
              <a:t> </a:t>
            </a:r>
            <a:r>
              <a:rPr lang="ru-RU" sz="1400" dirty="0"/>
              <a:t>федерального государственного бюджетного образовательного учреждения высшего образования</a:t>
            </a:r>
            <a:br>
              <a:rPr lang="ru-RU" sz="1400" dirty="0"/>
            </a:br>
            <a:r>
              <a:rPr lang="ru-RU" sz="1400" dirty="0"/>
              <a:t>«Владимирский государственный </a:t>
            </a:r>
            <a:r>
              <a:rPr lang="ru-RU" sz="1400" dirty="0" smtClean="0"/>
              <a:t>университет</a:t>
            </a:r>
          </a:p>
          <a:p>
            <a:pPr algn="ctr"/>
            <a:r>
              <a:rPr lang="ru-RU" sz="1400" dirty="0" smtClean="0"/>
              <a:t> </a:t>
            </a:r>
            <a:r>
              <a:rPr lang="ru-RU" sz="1400" dirty="0"/>
              <a:t>имени Александра Григорьевича и Николая Григорьевича Столетовых</a:t>
            </a:r>
            <a:r>
              <a:rPr lang="ru-RU" sz="1400" dirty="0" smtClean="0"/>
              <a:t>»</a:t>
            </a:r>
          </a:p>
          <a:p>
            <a:pPr algn="ctr"/>
            <a:r>
              <a:rPr lang="ru-RU" sz="1400" dirty="0" smtClean="0"/>
              <a:t>(МИ </a:t>
            </a:r>
            <a:r>
              <a:rPr lang="ru-RU" sz="1400" dirty="0" err="1" smtClean="0"/>
              <a:t>ВлГУ</a:t>
            </a:r>
            <a:r>
              <a:rPr lang="ru-RU" sz="1400" dirty="0" smtClean="0"/>
              <a:t>)</a:t>
            </a:r>
            <a:endParaRPr lang="ru-RU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1057034" y="2357591"/>
            <a:ext cx="66126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dirty="0">
                <a:latin typeface="+mj-lt"/>
              </a:rPr>
              <a:t>Научно-исследовательская работа</a:t>
            </a:r>
            <a:endParaRPr lang="ru-RU" sz="32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89537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356" y="226463"/>
            <a:ext cx="7315200" cy="1154097"/>
          </a:xfrm>
        </p:spPr>
        <p:txBody>
          <a:bodyPr/>
          <a:lstStyle/>
          <a:p>
            <a:r>
              <a:rPr lang="ru-RU" sz="3600" dirty="0" smtClean="0"/>
              <a:t>Цели и задачи: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81922" y="2564904"/>
            <a:ext cx="7885626" cy="2520280"/>
          </a:xfrm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ru-RU" sz="2000" dirty="0" smtClean="0"/>
              <a:t>Задачи:</a:t>
            </a:r>
          </a:p>
          <a:p>
            <a:pPr lvl="1">
              <a:buClr>
                <a:schemeClr val="tx1"/>
              </a:buClr>
              <a:buFont typeface="+mj-lt"/>
              <a:buAutoNum type="arabicPeriod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Изучить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литературные материалы по теме работы;</a:t>
            </a:r>
          </a:p>
          <a:p>
            <a:pPr lvl="1">
              <a:buClr>
                <a:schemeClr val="tx1"/>
              </a:buClr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Clr>
                <a:schemeClr val="tx1"/>
              </a:buClr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Реализовать разработанный алгоритм;</a:t>
            </a:r>
          </a:p>
          <a:p>
            <a:pPr lvl="1">
              <a:buClr>
                <a:schemeClr val="tx1"/>
              </a:buClr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Произвести тестирование.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437852" y="6309320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2/9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3568" y="1412775"/>
            <a:ext cx="75608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Цель: 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алгоритм интеграции растровой и векторной карты.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27605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71600" y="188640"/>
            <a:ext cx="3744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spc="-1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Описание</a:t>
            </a:r>
            <a:r>
              <a:rPr lang="ru-RU" sz="3600" dirty="0"/>
              <a:t> </a:t>
            </a:r>
            <a:r>
              <a:rPr lang="ru-RU" sz="3600" spc="-1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задачи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469454" y="6299040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3/9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/>
          <p:nvPr/>
        </p:nvPicPr>
        <p:blipFill>
          <a:blip r:embed="rId3"/>
          <a:stretch>
            <a:fillRect/>
          </a:stretch>
        </p:blipFill>
        <p:spPr>
          <a:xfrm>
            <a:off x="705128" y="2492896"/>
            <a:ext cx="3177784" cy="2895992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327969" y="5502926"/>
            <a:ext cx="39321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dirty="0"/>
              <a:t>Рисунок </a:t>
            </a:r>
            <a:r>
              <a:rPr lang="ru-RU" dirty="0" smtClean="0"/>
              <a:t>1 </a:t>
            </a:r>
            <a:r>
              <a:rPr lang="ru-RU" dirty="0"/>
              <a:t>– Изображение со спутника</a:t>
            </a:r>
          </a:p>
        </p:txBody>
      </p:sp>
      <p:pic>
        <p:nvPicPr>
          <p:cNvPr id="7" name="Рисунок 6"/>
          <p:cNvPicPr/>
          <p:nvPr/>
        </p:nvPicPr>
        <p:blipFill>
          <a:blip r:embed="rId4"/>
          <a:stretch>
            <a:fillRect/>
          </a:stretch>
        </p:blipFill>
        <p:spPr>
          <a:xfrm>
            <a:off x="4634576" y="2492896"/>
            <a:ext cx="3177784" cy="293030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16432" y="1124744"/>
            <a:ext cx="306648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 smtClean="0"/>
              <a:t>Входные данные: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/>
              <a:t>векторная карта;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изображение со спутника.</a:t>
            </a:r>
          </a:p>
          <a:p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4716016" y="5502926"/>
            <a:ext cx="2985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dirty="0"/>
              <a:t>Рисунок </a:t>
            </a:r>
            <a:r>
              <a:rPr lang="ru-RU" dirty="0" smtClean="0"/>
              <a:t>2 </a:t>
            </a:r>
            <a:r>
              <a:rPr lang="ru-RU" dirty="0"/>
              <a:t>– Векторная карта</a:t>
            </a:r>
          </a:p>
        </p:txBody>
      </p:sp>
    </p:spTree>
    <p:extLst>
      <p:ext uri="{BB962C8B-B14F-4D97-AF65-F5344CB8AC3E}">
        <p14:creationId xmlns:p14="http://schemas.microsoft.com/office/powerpoint/2010/main" val="4029665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09906" y="116632"/>
            <a:ext cx="7315200" cy="1154097"/>
          </a:xfrm>
        </p:spPr>
        <p:txBody>
          <a:bodyPr>
            <a:normAutofit/>
          </a:bodyPr>
          <a:lstStyle/>
          <a:p>
            <a:r>
              <a:rPr lang="ru-RU" sz="3200" dirty="0"/>
              <a:t>Описание задачи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476348" y="6309320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4/9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Объект 5"/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11560" y="1340768"/>
            <a:ext cx="3139440" cy="3169920"/>
          </a:xfrm>
          <a:prstGeom prst="rect">
            <a:avLst/>
          </a:prstGeom>
        </p:spPr>
      </p:pic>
      <p:pic>
        <p:nvPicPr>
          <p:cNvPr id="7" name="Рисунок 6"/>
          <p:cNvPicPr/>
          <p:nvPr/>
        </p:nvPicPr>
        <p:blipFill>
          <a:blip r:embed="rId4"/>
          <a:stretch>
            <a:fillRect/>
          </a:stretch>
        </p:blipFill>
        <p:spPr>
          <a:xfrm>
            <a:off x="4644008" y="1400448"/>
            <a:ext cx="3096344" cy="3096344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4537464" y="4653136"/>
            <a:ext cx="33094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Рисунок </a:t>
            </a:r>
            <a:r>
              <a:rPr lang="ru-RU" dirty="0" smtClean="0"/>
              <a:t>4 </a:t>
            </a:r>
            <a:r>
              <a:rPr lang="ru-RU" dirty="0"/>
              <a:t>– Итоговый результат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516960" y="4518232"/>
            <a:ext cx="34563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/>
              <a:t>Рисунок </a:t>
            </a:r>
            <a:r>
              <a:rPr lang="ru-RU" dirty="0" smtClean="0"/>
              <a:t>3 </a:t>
            </a:r>
            <a:r>
              <a:rPr lang="ru-RU" dirty="0"/>
              <a:t>– Векторная карта с недостающими объектами</a:t>
            </a:r>
          </a:p>
        </p:txBody>
      </p:sp>
    </p:spTree>
    <p:extLst>
      <p:ext uri="{BB962C8B-B14F-4D97-AF65-F5344CB8AC3E}">
        <p14:creationId xmlns:p14="http://schemas.microsoft.com/office/powerpoint/2010/main" val="3859844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-221753"/>
            <a:ext cx="7970308" cy="1154097"/>
          </a:xfrm>
        </p:spPr>
        <p:txBody>
          <a:bodyPr>
            <a:noAutofit/>
          </a:bodyPr>
          <a:lstStyle/>
          <a:p>
            <a:r>
              <a:rPr lang="ru-RU" sz="3200" dirty="0"/>
              <a:t>Разработка алгоритма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18508" y="6309200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5/9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51520" y="1196752"/>
            <a:ext cx="7992888" cy="452431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23240" marR="107950" indent="-342900" algn="just" fontAlgn="base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16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Проходимся по всем точкам растрового и векторного объекта;</a:t>
            </a:r>
          </a:p>
          <a:p>
            <a:pPr marL="523240" marR="107950" indent="-342900" algn="just" fontAlgn="base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16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Сравниваем </a:t>
            </a: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точки векторного объекта и точки растрового объекта с максимальным отклонением 10</a:t>
            </a:r>
            <a:r>
              <a:rPr lang="ru-RU" sz="16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; </a:t>
            </a:r>
          </a:p>
          <a:p>
            <a:pPr marL="523240" marR="107950" indent="-342900" algn="just" fontAlgn="base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16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При совпадении, </a:t>
            </a: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сохраняем </a:t>
            </a:r>
            <a:r>
              <a:rPr lang="ru-RU" sz="16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точки </a:t>
            </a: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 отдельном списке </a:t>
            </a:r>
            <a:r>
              <a:rPr lang="ru-RU" sz="16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и удаляем </a:t>
            </a: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их, для того, что бы ни сравнивать их в </a:t>
            </a:r>
            <a:r>
              <a:rPr lang="ru-RU" sz="16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дальнейшем;</a:t>
            </a:r>
          </a:p>
          <a:p>
            <a:pPr marL="523240" marR="107950" indent="-342900" algn="just" fontAlgn="base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16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Проверяем </a:t>
            </a: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к</a:t>
            </a:r>
            <a:r>
              <a:rPr lang="ru-RU" sz="16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оличество совпавших точек с количеством точек векторного объекта, если количество равно, то этот объект заносится в список объектов, которые не нужно </a:t>
            </a:r>
            <a:r>
              <a:rPr lang="ru-RU" sz="16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отрисовывать</a:t>
            </a:r>
            <a:r>
              <a:rPr lang="ru-RU" sz="16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</a:p>
          <a:p>
            <a:pPr marL="523240" marR="107950" indent="-342900" algn="just" fontAlgn="base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Удаляем </a:t>
            </a:r>
            <a:r>
              <a:rPr lang="ru-RU" sz="16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объект </a:t>
            </a:r>
            <a:r>
              <a:rPr lang="ru-RU" sz="16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в растровом слое, </a:t>
            </a:r>
            <a:r>
              <a:rPr lang="ru-RU" sz="16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совпавшего </a:t>
            </a:r>
            <a:r>
              <a:rPr lang="ru-RU" sz="16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с векторным, для того, что бы ни сравнивать его с остальными объектами;</a:t>
            </a:r>
          </a:p>
          <a:p>
            <a:pPr marL="523240" marR="107950" indent="-342900" algn="just" fontAlgn="base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Отображаем на новом слое объекты, индексы которого не содержатся в пункте 4.</a:t>
            </a:r>
          </a:p>
          <a:p>
            <a:pPr marL="523240" marR="107950" indent="-342900" algn="just" fontAlgn="base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endParaRPr lang="ru-RU" sz="16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210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3325" y="-99392"/>
            <a:ext cx="8424936" cy="1154097"/>
          </a:xfrm>
        </p:spPr>
        <p:txBody>
          <a:bodyPr/>
          <a:lstStyle/>
          <a:p>
            <a:r>
              <a:rPr lang="ru-RU" sz="3200" dirty="0" smtClean="0"/>
              <a:t>Тестирование</a:t>
            </a:r>
            <a:endParaRPr lang="ru-RU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8461214" y="6299120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6/9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107504" y="4581128"/>
            <a:ext cx="28083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5  - </a:t>
            </a:r>
            <a:r>
              <a:rPr lang="ru-RU" dirty="0" smtClean="0"/>
              <a:t>Изображение </a:t>
            </a:r>
            <a:r>
              <a:rPr lang="ru-RU" dirty="0"/>
              <a:t>со спутника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2987825" y="4589432"/>
            <a:ext cx="27363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dirty="0"/>
              <a:t>Растровая и векторная карта</a:t>
            </a:r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7"/>
          <p:cNvPicPr/>
          <p:nvPr/>
        </p:nvPicPr>
        <p:blipFill>
          <a:blip r:embed="rId3"/>
          <a:stretch>
            <a:fillRect/>
          </a:stretch>
        </p:blipFill>
        <p:spPr>
          <a:xfrm>
            <a:off x="251520" y="1845071"/>
            <a:ext cx="2550744" cy="2557011"/>
          </a:xfrm>
          <a:prstGeom prst="rect">
            <a:avLst/>
          </a:prstGeom>
        </p:spPr>
      </p:pic>
      <p:pic>
        <p:nvPicPr>
          <p:cNvPr id="9" name="Рисунок 8"/>
          <p:cNvPicPr/>
          <p:nvPr/>
        </p:nvPicPr>
        <p:blipFill>
          <a:blip r:embed="rId4"/>
          <a:stretch>
            <a:fillRect/>
          </a:stretch>
        </p:blipFill>
        <p:spPr>
          <a:xfrm>
            <a:off x="2987824" y="1868695"/>
            <a:ext cx="2592288" cy="2592288"/>
          </a:xfrm>
          <a:prstGeom prst="rect">
            <a:avLst/>
          </a:prstGeom>
        </p:spPr>
      </p:pic>
      <p:pic>
        <p:nvPicPr>
          <p:cNvPr id="10" name="Рисунок 9"/>
          <p:cNvPicPr/>
          <p:nvPr/>
        </p:nvPicPr>
        <p:blipFill>
          <a:blip r:embed="rId5"/>
          <a:stretch>
            <a:fillRect/>
          </a:stretch>
        </p:blipFill>
        <p:spPr>
          <a:xfrm>
            <a:off x="5724128" y="1868695"/>
            <a:ext cx="2557259" cy="2557259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>
          <a:xfrm>
            <a:off x="5724910" y="4617023"/>
            <a:ext cx="27363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dirty="0"/>
              <a:t>Недостающие объекты</a:t>
            </a:r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7282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-99392"/>
            <a:ext cx="7704856" cy="866065"/>
          </a:xfrm>
        </p:spPr>
        <p:txBody>
          <a:bodyPr>
            <a:normAutofit/>
          </a:bodyPr>
          <a:lstStyle/>
          <a:p>
            <a:r>
              <a:rPr lang="ru-RU" sz="3200" dirty="0" smtClean="0"/>
              <a:t>Тестирование</a:t>
            </a:r>
            <a:endParaRPr lang="ru-RU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8501556" y="6309280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7/9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519820" y="4797152"/>
            <a:ext cx="37444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8 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dirty="0"/>
              <a:t>Итоговый результат 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4284268" y="4797151"/>
            <a:ext cx="42484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dirty="0"/>
              <a:t>Заполненные недостающие объекты </a:t>
            </a:r>
          </a:p>
        </p:txBody>
      </p:sp>
      <p:pic>
        <p:nvPicPr>
          <p:cNvPr id="12" name="Объект 11"/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59912" y="1705888"/>
            <a:ext cx="2952328" cy="2943272"/>
          </a:xfrm>
          <a:prstGeom prst="rect">
            <a:avLst/>
          </a:prstGeom>
        </p:spPr>
      </p:pic>
      <p:pic>
        <p:nvPicPr>
          <p:cNvPr id="13" name="Рисунок 12"/>
          <p:cNvPicPr/>
          <p:nvPr/>
        </p:nvPicPr>
        <p:blipFill>
          <a:blip r:embed="rId4"/>
          <a:stretch>
            <a:fillRect/>
          </a:stretch>
        </p:blipFill>
        <p:spPr>
          <a:xfrm>
            <a:off x="4557296" y="1705888"/>
            <a:ext cx="2892952" cy="2875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226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-171400"/>
            <a:ext cx="7620000" cy="1143000"/>
          </a:xfrm>
        </p:spPr>
        <p:txBody>
          <a:bodyPr/>
          <a:lstStyle/>
          <a:p>
            <a:r>
              <a:rPr lang="ru-RU" sz="3200" dirty="0" smtClean="0"/>
              <a:t>Тестирование</a:t>
            </a:r>
            <a:endParaRPr lang="ru-RU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8423068" y="6329480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8/9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49208" y="4437112"/>
            <a:ext cx="29565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10 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dirty="0"/>
              <a:t>Растровая и векторная карта</a:t>
            </a:r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Объект 11"/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23528" y="1752942"/>
            <a:ext cx="2502279" cy="2533077"/>
          </a:xfrm>
          <a:prstGeom prst="rect">
            <a:avLst/>
          </a:prstGeom>
        </p:spPr>
      </p:pic>
      <p:pic>
        <p:nvPicPr>
          <p:cNvPr id="13" name="Рисунок 12"/>
          <p:cNvPicPr/>
          <p:nvPr/>
        </p:nvPicPr>
        <p:blipFill>
          <a:blip r:embed="rId4"/>
          <a:stretch>
            <a:fillRect/>
          </a:stretch>
        </p:blipFill>
        <p:spPr>
          <a:xfrm>
            <a:off x="3131840" y="1760019"/>
            <a:ext cx="2519174" cy="2534632"/>
          </a:xfrm>
          <a:prstGeom prst="rect">
            <a:avLst/>
          </a:prstGeom>
        </p:spPr>
      </p:pic>
      <p:pic>
        <p:nvPicPr>
          <p:cNvPr id="14" name="Рисунок 13"/>
          <p:cNvPicPr/>
          <p:nvPr/>
        </p:nvPicPr>
        <p:blipFill>
          <a:blip r:embed="rId5"/>
          <a:stretch>
            <a:fillRect/>
          </a:stretch>
        </p:blipFill>
        <p:spPr>
          <a:xfrm>
            <a:off x="5861612" y="1760019"/>
            <a:ext cx="2534632" cy="2534632"/>
          </a:xfrm>
          <a:prstGeom prst="rect">
            <a:avLst/>
          </a:prstGeom>
        </p:spPr>
      </p:pic>
      <p:sp>
        <p:nvSpPr>
          <p:cNvPr id="15" name="Прямоугольник 14"/>
          <p:cNvSpPr/>
          <p:nvPr/>
        </p:nvSpPr>
        <p:spPr>
          <a:xfrm>
            <a:off x="3059279" y="4437111"/>
            <a:ext cx="26642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11 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dirty="0"/>
              <a:t>Итоговый результат 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5779254" y="4455512"/>
            <a:ext cx="264381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12 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dirty="0"/>
              <a:t>Заполненные недостающие объекты</a:t>
            </a:r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2984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252536" y="369591"/>
            <a:ext cx="4794920" cy="794057"/>
          </a:xfrm>
        </p:spPr>
        <p:txBody>
          <a:bodyPr/>
          <a:lstStyle/>
          <a:p>
            <a:pPr algn="ctr"/>
            <a:r>
              <a:rPr lang="ru-RU" sz="3200" dirty="0" smtClean="0"/>
              <a:t>Заключение</a:t>
            </a:r>
            <a:endParaRPr lang="ru-RU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8532440" y="6246544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9</a:t>
            </a:r>
            <a:r>
              <a:rPr lang="ru-RU" dirty="0" smtClean="0">
                <a:solidFill>
                  <a:schemeClr val="bg1"/>
                </a:solidFill>
              </a:rPr>
              <a:t>/9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бъект 2"/>
          <p:cNvSpPr>
            <a:spLocks noGrp="1"/>
          </p:cNvSpPr>
          <p:nvPr>
            <p:ph idx="1"/>
          </p:nvPr>
        </p:nvSpPr>
        <p:spPr>
          <a:xfrm>
            <a:off x="683568" y="1628800"/>
            <a:ext cx="7315200" cy="3539527"/>
          </a:xfrm>
        </p:spPr>
        <p:txBody>
          <a:bodyPr>
            <a:noAutofit/>
          </a:bodyPr>
          <a:lstStyle/>
          <a:p>
            <a:pPr marL="180340" marR="106680" indent="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Выполнены задачи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ru-RU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10668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Изучены литературные материалы по теме работы;</a:t>
            </a:r>
            <a:endParaRPr lang="ru-RU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10668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Разработан 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алгоритм;</a:t>
            </a:r>
            <a:endParaRPr lang="ru-RU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10668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Реализован разработанный алгоритм;</a:t>
            </a:r>
            <a:endParaRPr lang="ru-RU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10668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Произведено тестирование.</a:t>
            </a:r>
            <a:endParaRPr lang="ru-RU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14300" indent="0">
              <a:buNone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677796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седство">
  <a:themeElements>
    <a:clrScheme name="Городская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Стандартная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оседство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2768</TotalTime>
  <Words>329</Words>
  <Application>Microsoft Office PowerPoint</Application>
  <PresentationFormat>Экран (4:3)</PresentationFormat>
  <Paragraphs>72</Paragraphs>
  <Slides>9</Slides>
  <Notes>9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Соседство</vt:lpstr>
      <vt:lpstr>Тема: «Интеграция растровой и векторной карты»</vt:lpstr>
      <vt:lpstr>Цели и задачи:</vt:lpstr>
      <vt:lpstr>Презентация PowerPoint</vt:lpstr>
      <vt:lpstr>Описание задачи</vt:lpstr>
      <vt:lpstr>Разработка алгоритма</vt:lpstr>
      <vt:lpstr>Тестирование</vt:lpstr>
      <vt:lpstr>Тестирование</vt:lpstr>
      <vt:lpstr>Тестирование</vt:lpstr>
      <vt:lpstr>Заключение</vt:lpstr>
    </vt:vector>
  </TitlesOfParts>
  <Company>MultiDVD Team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системы расчета диаметра компьютерной сети на основе ее графовой модели</dc:title>
  <dc:creator>mitrofanovaksenia53@gmail.com</dc:creator>
  <cp:lastModifiedBy>mitrofanovaksenia53@gmail.com</cp:lastModifiedBy>
  <cp:revision>74</cp:revision>
  <dcterms:created xsi:type="dcterms:W3CDTF">2021-04-24T06:52:38Z</dcterms:created>
  <dcterms:modified xsi:type="dcterms:W3CDTF">2022-03-25T11:02:16Z</dcterms:modified>
</cp:coreProperties>
</file>