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84" r:id="rId3"/>
    <p:sldId id="259" r:id="rId4"/>
    <p:sldId id="285" r:id="rId5"/>
    <p:sldId id="291" r:id="rId6"/>
    <p:sldId id="287" r:id="rId7"/>
    <p:sldId id="292" r:id="rId8"/>
    <p:sldId id="295" r:id="rId9"/>
    <p:sldId id="296" r:id="rId10"/>
    <p:sldId id="297" r:id="rId11"/>
    <p:sldId id="298" r:id="rId12"/>
    <p:sldId id="311" r:id="rId13"/>
    <p:sldId id="312" r:id="rId14"/>
    <p:sldId id="313" r:id="rId15"/>
    <p:sldId id="314" r:id="rId16"/>
    <p:sldId id="300" r:id="rId17"/>
    <p:sldId id="303" r:id="rId18"/>
    <p:sldId id="301" r:id="rId19"/>
    <p:sldId id="302" r:id="rId20"/>
    <p:sldId id="304" r:id="rId21"/>
    <p:sldId id="305" r:id="rId22"/>
    <p:sldId id="306" r:id="rId23"/>
    <p:sldId id="307" r:id="rId24"/>
    <p:sldId id="308" r:id="rId25"/>
    <p:sldId id="309" r:id="rId26"/>
    <p:sldId id="310" r:id="rId27"/>
    <p:sldId id="315" r:id="rId28"/>
    <p:sldId id="294" r:id="rId29"/>
    <p:sldId id="316" r:id="rId30"/>
    <p:sldId id="317" r:id="rId31"/>
    <p:sldId id="279" r:id="rId32"/>
  </p:sldIdLst>
  <p:sldSz cx="9144000" cy="5143500" type="screen16x9"/>
  <p:notesSz cx="6858000" cy="9144000"/>
  <p:embeddedFontLst>
    <p:embeddedFont>
      <p:font typeface="Tempus Sans ITC" panose="04020404030D07020202" pitchFamily="82" charset="0"/>
      <p:regular r:id="rId34"/>
    </p:embeddedFont>
    <p:embeddedFont>
      <p:font typeface="Yellowtail" panose="02020500000000000000" charset="0"/>
      <p:regular r:id="rId35"/>
    </p:embeddedFont>
    <p:embeddedFont>
      <p:font typeface="Calibri" panose="020F0502020204030204" pitchFamily="34" charset="0"/>
      <p:regular r:id="rId36"/>
      <p:bold r:id="rId37"/>
      <p:italic r:id="rId38"/>
      <p:boldItalic r:id="rId39"/>
    </p:embeddedFont>
    <p:embeddedFont>
      <p:font typeface="Neuton" panose="02020500000000000000" charset="0"/>
      <p:regular r:id="rId40"/>
      <p:bold r:id="rId41"/>
      <p:italic r:id="rId42"/>
    </p:embeddedFont>
    <p:embeddedFont>
      <p:font typeface="AVGmdBU" panose="02020500000000000000" charset="-120"/>
      <p:regular r:id="rId43"/>
    </p:embeddedFont>
    <p:embeddedFont>
      <p:font typeface="Gungsuh" panose="02020500000000000000" charset="-127"/>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6BFDEF-B6D0-4D26-9E58-F35EBD6662BA}">
  <a:tblStyle styleId="{F56BFDEF-B6D0-4D26-9E58-F35EBD6662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619"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3857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5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93B77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92225" y="1991825"/>
            <a:ext cx="4759500" cy="11598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5600"/>
              <a:buNone/>
              <a:defRPr sz="5600">
                <a:solidFill>
                  <a:srgbClr val="FFFFFF"/>
                </a:solidFill>
              </a:defRPr>
            </a:lvl1pPr>
            <a:lvl2pPr lvl="1" algn="ctr">
              <a:spcBef>
                <a:spcPts val="0"/>
              </a:spcBef>
              <a:spcAft>
                <a:spcPts val="0"/>
              </a:spcAft>
              <a:buClr>
                <a:srgbClr val="FFFFFF"/>
              </a:buClr>
              <a:buSzPts val="5600"/>
              <a:buNone/>
              <a:defRPr sz="5600">
                <a:solidFill>
                  <a:srgbClr val="FFFFFF"/>
                </a:solidFill>
              </a:defRPr>
            </a:lvl2pPr>
            <a:lvl3pPr lvl="2" algn="ctr">
              <a:spcBef>
                <a:spcPts val="0"/>
              </a:spcBef>
              <a:spcAft>
                <a:spcPts val="0"/>
              </a:spcAft>
              <a:buClr>
                <a:srgbClr val="FFFFFF"/>
              </a:buClr>
              <a:buSzPts val="5600"/>
              <a:buNone/>
              <a:defRPr sz="5600">
                <a:solidFill>
                  <a:srgbClr val="FFFFFF"/>
                </a:solidFill>
              </a:defRPr>
            </a:lvl3pPr>
            <a:lvl4pPr lvl="3" algn="ctr">
              <a:spcBef>
                <a:spcPts val="0"/>
              </a:spcBef>
              <a:spcAft>
                <a:spcPts val="0"/>
              </a:spcAft>
              <a:buClr>
                <a:srgbClr val="FFFFFF"/>
              </a:buClr>
              <a:buSzPts val="5600"/>
              <a:buNone/>
              <a:defRPr sz="5600">
                <a:solidFill>
                  <a:srgbClr val="FFFFFF"/>
                </a:solidFill>
              </a:defRPr>
            </a:lvl4pPr>
            <a:lvl5pPr lvl="4" algn="ctr">
              <a:spcBef>
                <a:spcPts val="0"/>
              </a:spcBef>
              <a:spcAft>
                <a:spcPts val="0"/>
              </a:spcAft>
              <a:buClr>
                <a:srgbClr val="FFFFFF"/>
              </a:buClr>
              <a:buSzPts val="5600"/>
              <a:buNone/>
              <a:defRPr sz="5600">
                <a:solidFill>
                  <a:srgbClr val="FFFFFF"/>
                </a:solidFill>
              </a:defRPr>
            </a:lvl5pPr>
            <a:lvl6pPr lvl="5" algn="ctr">
              <a:spcBef>
                <a:spcPts val="0"/>
              </a:spcBef>
              <a:spcAft>
                <a:spcPts val="0"/>
              </a:spcAft>
              <a:buClr>
                <a:srgbClr val="FFFFFF"/>
              </a:buClr>
              <a:buSzPts val="5600"/>
              <a:buNone/>
              <a:defRPr sz="5600">
                <a:solidFill>
                  <a:srgbClr val="FFFFFF"/>
                </a:solidFill>
              </a:defRPr>
            </a:lvl6pPr>
            <a:lvl7pPr lvl="6" algn="ctr">
              <a:spcBef>
                <a:spcPts val="0"/>
              </a:spcBef>
              <a:spcAft>
                <a:spcPts val="0"/>
              </a:spcAft>
              <a:buClr>
                <a:srgbClr val="FFFFFF"/>
              </a:buClr>
              <a:buSzPts val="5600"/>
              <a:buNone/>
              <a:defRPr sz="5600">
                <a:solidFill>
                  <a:srgbClr val="FFFFFF"/>
                </a:solidFill>
              </a:defRPr>
            </a:lvl7pPr>
            <a:lvl8pPr lvl="7" algn="ctr">
              <a:spcBef>
                <a:spcPts val="0"/>
              </a:spcBef>
              <a:spcAft>
                <a:spcPts val="0"/>
              </a:spcAft>
              <a:buClr>
                <a:srgbClr val="FFFFFF"/>
              </a:buClr>
              <a:buSzPts val="5600"/>
              <a:buNone/>
              <a:defRPr sz="5600">
                <a:solidFill>
                  <a:srgbClr val="FFFFFF"/>
                </a:solidFill>
              </a:defRPr>
            </a:lvl8pPr>
            <a:lvl9pPr lvl="8" algn="ctr">
              <a:spcBef>
                <a:spcPts val="0"/>
              </a:spcBef>
              <a:spcAft>
                <a:spcPts val="0"/>
              </a:spcAft>
              <a:buClr>
                <a:srgbClr val="FFFFFF"/>
              </a:buClr>
              <a:buSzPts val="5600"/>
              <a:buNone/>
              <a:defRPr sz="5600">
                <a:solidFill>
                  <a:srgbClr val="FFFFFF"/>
                </a:solidFill>
              </a:defRPr>
            </a:lvl9pPr>
          </a:lstStyle>
          <a:p>
            <a:endParaRPr/>
          </a:p>
        </p:txBody>
      </p:sp>
      <p:grpSp>
        <p:nvGrpSpPr>
          <p:cNvPr id="11" name="Google Shape;11;p2"/>
          <p:cNvGrpSpPr/>
          <p:nvPr/>
        </p:nvGrpSpPr>
        <p:grpSpPr>
          <a:xfrm rot="-5400000">
            <a:off x="1853066" y="1584395"/>
            <a:ext cx="1401157" cy="5259705"/>
            <a:chOff x="818425" y="238125"/>
            <a:chExt cx="1395575" cy="5238750"/>
          </a:xfrm>
        </p:grpSpPr>
        <p:sp>
          <p:nvSpPr>
            <p:cNvPr id="12" name="Google Shape;12;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18425" y="1334150"/>
              <a:ext cx="925100" cy="1370950"/>
              <a:chOff x="3112200" y="1334150"/>
              <a:chExt cx="925100" cy="1370950"/>
            </a:xfrm>
          </p:grpSpPr>
          <p:sp>
            <p:nvSpPr>
              <p:cNvPr id="14" name="Google Shape;14;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1583150" y="1350000"/>
              <a:ext cx="216775" cy="269625"/>
              <a:chOff x="3876925" y="1350000"/>
              <a:chExt cx="216775" cy="269625"/>
            </a:xfrm>
          </p:grpSpPr>
          <p:sp>
            <p:nvSpPr>
              <p:cNvPr id="35" name="Google Shape;35;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1863325" y="2900650"/>
              <a:ext cx="206200" cy="244975"/>
              <a:chOff x="4157100" y="2900650"/>
              <a:chExt cx="206200" cy="244975"/>
            </a:xfrm>
          </p:grpSpPr>
          <p:sp>
            <p:nvSpPr>
              <p:cNvPr id="45" name="Google Shape;45;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1923250" y="773800"/>
              <a:ext cx="290750" cy="361250"/>
              <a:chOff x="4217025" y="773800"/>
              <a:chExt cx="290750" cy="361250"/>
            </a:xfrm>
          </p:grpSpPr>
          <p:sp>
            <p:nvSpPr>
              <p:cNvPr id="49" name="Google Shape;49;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59375" y="2320925"/>
              <a:ext cx="149800" cy="299575"/>
              <a:chOff x="3253150" y="2320925"/>
              <a:chExt cx="149800" cy="299575"/>
            </a:xfrm>
          </p:grpSpPr>
          <p:sp>
            <p:nvSpPr>
              <p:cNvPr id="53" name="Google Shape;53;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1193750" y="3986125"/>
              <a:ext cx="766525" cy="1452000"/>
              <a:chOff x="3487525" y="3986125"/>
              <a:chExt cx="766525" cy="1452000"/>
            </a:xfrm>
          </p:grpSpPr>
          <p:sp>
            <p:nvSpPr>
              <p:cNvPr id="56" name="Google Shape;56;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16650" y="5036325"/>
              <a:ext cx="169175" cy="269650"/>
              <a:chOff x="3510425" y="5036325"/>
              <a:chExt cx="169175" cy="269650"/>
            </a:xfrm>
          </p:grpSpPr>
          <p:sp>
            <p:nvSpPr>
              <p:cNvPr id="64" name="Google Shape;64;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2"/>
          <p:cNvGrpSpPr/>
          <p:nvPr/>
        </p:nvGrpSpPr>
        <p:grpSpPr>
          <a:xfrm rot="5400000">
            <a:off x="5889766" y="-1700680"/>
            <a:ext cx="1401157" cy="5259705"/>
            <a:chOff x="818425" y="238125"/>
            <a:chExt cx="1395575" cy="5238750"/>
          </a:xfrm>
        </p:grpSpPr>
        <p:sp>
          <p:nvSpPr>
            <p:cNvPr id="69" name="Google Shape;69;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2"/>
            <p:cNvGrpSpPr/>
            <p:nvPr/>
          </p:nvGrpSpPr>
          <p:grpSpPr>
            <a:xfrm>
              <a:off x="818425" y="1334150"/>
              <a:ext cx="925100" cy="1370950"/>
              <a:chOff x="3112200" y="1334150"/>
              <a:chExt cx="925100" cy="1370950"/>
            </a:xfrm>
          </p:grpSpPr>
          <p:sp>
            <p:nvSpPr>
              <p:cNvPr id="71" name="Google Shape;71;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1583150" y="1350000"/>
              <a:ext cx="216775" cy="269625"/>
              <a:chOff x="3876925" y="1350000"/>
              <a:chExt cx="216775" cy="269625"/>
            </a:xfrm>
          </p:grpSpPr>
          <p:sp>
            <p:nvSpPr>
              <p:cNvPr id="92" name="Google Shape;92;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1863325" y="2900650"/>
              <a:ext cx="206200" cy="244975"/>
              <a:chOff x="4157100" y="2900650"/>
              <a:chExt cx="206200" cy="244975"/>
            </a:xfrm>
          </p:grpSpPr>
          <p:sp>
            <p:nvSpPr>
              <p:cNvPr id="102" name="Google Shape;102;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a:off x="1923250" y="773800"/>
              <a:ext cx="290750" cy="361250"/>
              <a:chOff x="4217025" y="773800"/>
              <a:chExt cx="290750" cy="361250"/>
            </a:xfrm>
          </p:grpSpPr>
          <p:sp>
            <p:nvSpPr>
              <p:cNvPr id="106" name="Google Shape;106;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959375" y="2320925"/>
              <a:ext cx="149800" cy="299575"/>
              <a:chOff x="3253150" y="2320925"/>
              <a:chExt cx="149800" cy="299575"/>
            </a:xfrm>
          </p:grpSpPr>
          <p:sp>
            <p:nvSpPr>
              <p:cNvPr id="110" name="Google Shape;110;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1193750" y="3986125"/>
              <a:ext cx="766525" cy="1452000"/>
              <a:chOff x="3487525" y="3986125"/>
              <a:chExt cx="766525" cy="1452000"/>
            </a:xfrm>
          </p:grpSpPr>
          <p:sp>
            <p:nvSpPr>
              <p:cNvPr id="113" name="Google Shape;113;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
            <p:cNvGrpSpPr/>
            <p:nvPr/>
          </p:nvGrpSpPr>
          <p:grpSpPr>
            <a:xfrm>
              <a:off x="1216650" y="5036325"/>
              <a:ext cx="169175" cy="269650"/>
              <a:chOff x="3510425" y="5036325"/>
              <a:chExt cx="169175" cy="269650"/>
            </a:xfrm>
          </p:grpSpPr>
          <p:sp>
            <p:nvSpPr>
              <p:cNvPr id="121" name="Google Shape;121;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BDCC64"/>
        </a:solidFill>
        <a:effectLst/>
      </p:bgPr>
    </p:bg>
    <p:spTree>
      <p:nvGrpSpPr>
        <p:cNvPr id="1" name="Shape 125"/>
        <p:cNvGrpSpPr/>
        <p:nvPr/>
      </p:nvGrpSpPr>
      <p:grpSpPr>
        <a:xfrm>
          <a:off x="0" y="0"/>
          <a:ext cx="0" cy="0"/>
          <a:chOff x="0" y="0"/>
          <a:chExt cx="0" cy="0"/>
        </a:xfrm>
      </p:grpSpPr>
      <p:sp>
        <p:nvSpPr>
          <p:cNvPr id="126" name="Google Shape;126;p3"/>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127" name="Google Shape;127;p3"/>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grpSp>
        <p:nvGrpSpPr>
          <p:cNvPr id="128" name="Google Shape;128;p3"/>
          <p:cNvGrpSpPr/>
          <p:nvPr/>
        </p:nvGrpSpPr>
        <p:grpSpPr>
          <a:xfrm>
            <a:off x="7088841" y="-58105"/>
            <a:ext cx="1401157" cy="5259705"/>
            <a:chOff x="818425" y="238125"/>
            <a:chExt cx="1395575" cy="5238750"/>
          </a:xfrm>
        </p:grpSpPr>
        <p:sp>
          <p:nvSpPr>
            <p:cNvPr id="129" name="Google Shape;129;p3"/>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18425" y="1334150"/>
              <a:ext cx="925100" cy="1370950"/>
              <a:chOff x="3112200" y="1334150"/>
              <a:chExt cx="925100" cy="1370950"/>
            </a:xfrm>
          </p:grpSpPr>
          <p:sp>
            <p:nvSpPr>
              <p:cNvPr id="131" name="Google Shape;131;p3"/>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3"/>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3"/>
            <p:cNvGrpSpPr/>
            <p:nvPr/>
          </p:nvGrpSpPr>
          <p:grpSpPr>
            <a:xfrm>
              <a:off x="1583150" y="1350000"/>
              <a:ext cx="216775" cy="269625"/>
              <a:chOff x="3876925" y="1350000"/>
              <a:chExt cx="216775" cy="269625"/>
            </a:xfrm>
          </p:grpSpPr>
          <p:sp>
            <p:nvSpPr>
              <p:cNvPr id="152" name="Google Shape;152;p3"/>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3"/>
            <p:cNvGrpSpPr/>
            <p:nvPr/>
          </p:nvGrpSpPr>
          <p:grpSpPr>
            <a:xfrm>
              <a:off x="1863325" y="2900650"/>
              <a:ext cx="206200" cy="244975"/>
              <a:chOff x="4157100" y="2900650"/>
              <a:chExt cx="206200" cy="244975"/>
            </a:xfrm>
          </p:grpSpPr>
          <p:sp>
            <p:nvSpPr>
              <p:cNvPr id="162" name="Google Shape;162;p3"/>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1923250" y="773800"/>
              <a:ext cx="290750" cy="361250"/>
              <a:chOff x="4217025" y="773800"/>
              <a:chExt cx="290750" cy="361250"/>
            </a:xfrm>
          </p:grpSpPr>
          <p:sp>
            <p:nvSpPr>
              <p:cNvPr id="166" name="Google Shape;166;p3"/>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959375" y="2320925"/>
              <a:ext cx="149800" cy="299575"/>
              <a:chOff x="3253150" y="2320925"/>
              <a:chExt cx="149800" cy="299575"/>
            </a:xfrm>
          </p:grpSpPr>
          <p:sp>
            <p:nvSpPr>
              <p:cNvPr id="170" name="Google Shape;170;p3"/>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1193750" y="3986125"/>
              <a:ext cx="766525" cy="1452000"/>
              <a:chOff x="3487525" y="3986125"/>
              <a:chExt cx="766525" cy="1452000"/>
            </a:xfrm>
          </p:grpSpPr>
          <p:sp>
            <p:nvSpPr>
              <p:cNvPr id="173" name="Google Shape;173;p3"/>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3"/>
            <p:cNvGrpSpPr/>
            <p:nvPr/>
          </p:nvGrpSpPr>
          <p:grpSpPr>
            <a:xfrm>
              <a:off x="1216650" y="5036325"/>
              <a:ext cx="169175" cy="269650"/>
              <a:chOff x="3510425" y="5036325"/>
              <a:chExt cx="169175" cy="269650"/>
            </a:xfrm>
          </p:grpSpPr>
          <p:sp>
            <p:nvSpPr>
              <p:cNvPr id="181" name="Google Shape;181;p3"/>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0" name="Google Shape;210;p5"/>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211" name="Google Shape;211;p5"/>
          <p:cNvGrpSpPr/>
          <p:nvPr/>
        </p:nvGrpSpPr>
        <p:grpSpPr>
          <a:xfrm>
            <a:off x="7108241" y="-58105"/>
            <a:ext cx="1401157" cy="5259705"/>
            <a:chOff x="818425" y="238125"/>
            <a:chExt cx="1395575" cy="5238750"/>
          </a:xfrm>
        </p:grpSpPr>
        <p:sp>
          <p:nvSpPr>
            <p:cNvPr id="212" name="Google Shape;212;p5"/>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5"/>
            <p:cNvGrpSpPr/>
            <p:nvPr/>
          </p:nvGrpSpPr>
          <p:grpSpPr>
            <a:xfrm>
              <a:off x="818425" y="1334150"/>
              <a:ext cx="925100" cy="1370950"/>
              <a:chOff x="3112200" y="1334150"/>
              <a:chExt cx="925100" cy="1370950"/>
            </a:xfrm>
          </p:grpSpPr>
          <p:sp>
            <p:nvSpPr>
              <p:cNvPr id="214" name="Google Shape;214;p5"/>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5"/>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5"/>
            <p:cNvGrpSpPr/>
            <p:nvPr/>
          </p:nvGrpSpPr>
          <p:grpSpPr>
            <a:xfrm>
              <a:off x="1583150" y="1350000"/>
              <a:ext cx="216775" cy="269625"/>
              <a:chOff x="3876925" y="1350000"/>
              <a:chExt cx="216775" cy="269625"/>
            </a:xfrm>
          </p:grpSpPr>
          <p:sp>
            <p:nvSpPr>
              <p:cNvPr id="235" name="Google Shape;235;p5"/>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5"/>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5"/>
            <p:cNvGrpSpPr/>
            <p:nvPr/>
          </p:nvGrpSpPr>
          <p:grpSpPr>
            <a:xfrm>
              <a:off x="1863325" y="2900650"/>
              <a:ext cx="206200" cy="244975"/>
              <a:chOff x="4157100" y="2900650"/>
              <a:chExt cx="206200" cy="244975"/>
            </a:xfrm>
          </p:grpSpPr>
          <p:sp>
            <p:nvSpPr>
              <p:cNvPr id="245" name="Google Shape;245;p5"/>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1923250" y="773800"/>
              <a:ext cx="290750" cy="361250"/>
              <a:chOff x="4217025" y="773800"/>
              <a:chExt cx="290750" cy="361250"/>
            </a:xfrm>
          </p:grpSpPr>
          <p:sp>
            <p:nvSpPr>
              <p:cNvPr id="249" name="Google Shape;24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959375" y="2320925"/>
              <a:ext cx="149800" cy="299575"/>
              <a:chOff x="3253150" y="2320925"/>
              <a:chExt cx="149800" cy="299575"/>
            </a:xfrm>
          </p:grpSpPr>
          <p:sp>
            <p:nvSpPr>
              <p:cNvPr id="253" name="Google Shape;253;p5"/>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5"/>
            <p:cNvGrpSpPr/>
            <p:nvPr/>
          </p:nvGrpSpPr>
          <p:grpSpPr>
            <a:xfrm>
              <a:off x="1193750" y="3986125"/>
              <a:ext cx="766525" cy="1452000"/>
              <a:chOff x="3487525" y="3986125"/>
              <a:chExt cx="766525" cy="1452000"/>
            </a:xfrm>
          </p:grpSpPr>
          <p:sp>
            <p:nvSpPr>
              <p:cNvPr id="256" name="Google Shape;256;p5"/>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5"/>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5"/>
            <p:cNvGrpSpPr/>
            <p:nvPr/>
          </p:nvGrpSpPr>
          <p:grpSpPr>
            <a:xfrm>
              <a:off x="1216650" y="5036325"/>
              <a:ext cx="169175" cy="269650"/>
              <a:chOff x="3510425" y="5036325"/>
              <a:chExt cx="169175" cy="269650"/>
            </a:xfrm>
          </p:grpSpPr>
          <p:sp>
            <p:nvSpPr>
              <p:cNvPr id="264" name="Google Shape;264;p5"/>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 name="Google Shape;268;p5"/>
          <p:cNvGrpSpPr/>
          <p:nvPr/>
        </p:nvGrpSpPr>
        <p:grpSpPr>
          <a:xfrm rot="-9319279">
            <a:off x="452001" y="791962"/>
            <a:ext cx="291914" cy="362696"/>
            <a:chOff x="4217025" y="773800"/>
            <a:chExt cx="290750" cy="361250"/>
          </a:xfrm>
        </p:grpSpPr>
        <p:sp>
          <p:nvSpPr>
            <p:cNvPr id="269" name="Google Shape;26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3"/>
        <p:cNvGrpSpPr/>
        <p:nvPr/>
      </p:nvGrpSpPr>
      <p:grpSpPr>
        <a:xfrm>
          <a:off x="0" y="0"/>
          <a:ext cx="0" cy="0"/>
          <a:chOff x="0" y="0"/>
          <a:chExt cx="0" cy="0"/>
        </a:xfrm>
      </p:grpSpPr>
      <p:sp>
        <p:nvSpPr>
          <p:cNvPr id="274" name="Google Shape;274;p6"/>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5" name="Google Shape;275;p6"/>
          <p:cNvSpPr txBox="1">
            <a:spLocks noGrp="1"/>
          </p:cNvSpPr>
          <p:nvPr>
            <p:ph type="body" idx="1"/>
          </p:nvPr>
        </p:nvSpPr>
        <p:spPr>
          <a:xfrm>
            <a:off x="628975"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76" name="Google Shape;276;p6"/>
          <p:cNvSpPr txBox="1">
            <a:spLocks noGrp="1"/>
          </p:cNvSpPr>
          <p:nvPr>
            <p:ph type="body" idx="2"/>
          </p:nvPr>
        </p:nvSpPr>
        <p:spPr>
          <a:xfrm>
            <a:off x="3721633"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277" name="Google Shape;277;p6"/>
          <p:cNvGrpSpPr/>
          <p:nvPr/>
        </p:nvGrpSpPr>
        <p:grpSpPr>
          <a:xfrm>
            <a:off x="7108241" y="-58105"/>
            <a:ext cx="1401157" cy="5259705"/>
            <a:chOff x="818425" y="238125"/>
            <a:chExt cx="1395575" cy="5238750"/>
          </a:xfrm>
        </p:grpSpPr>
        <p:sp>
          <p:nvSpPr>
            <p:cNvPr id="278" name="Google Shape;278;p6"/>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6"/>
            <p:cNvGrpSpPr/>
            <p:nvPr/>
          </p:nvGrpSpPr>
          <p:grpSpPr>
            <a:xfrm>
              <a:off x="818425" y="1334150"/>
              <a:ext cx="925100" cy="1370950"/>
              <a:chOff x="3112200" y="1334150"/>
              <a:chExt cx="925100" cy="1370950"/>
            </a:xfrm>
          </p:grpSpPr>
          <p:sp>
            <p:nvSpPr>
              <p:cNvPr id="280" name="Google Shape;280;p6"/>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6"/>
            <p:cNvGrpSpPr/>
            <p:nvPr/>
          </p:nvGrpSpPr>
          <p:grpSpPr>
            <a:xfrm>
              <a:off x="1583150" y="1350000"/>
              <a:ext cx="216775" cy="269625"/>
              <a:chOff x="3876925" y="1350000"/>
              <a:chExt cx="216775" cy="269625"/>
            </a:xfrm>
          </p:grpSpPr>
          <p:sp>
            <p:nvSpPr>
              <p:cNvPr id="301" name="Google Shape;301;p6"/>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6"/>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6"/>
            <p:cNvGrpSpPr/>
            <p:nvPr/>
          </p:nvGrpSpPr>
          <p:grpSpPr>
            <a:xfrm>
              <a:off x="1863325" y="2900650"/>
              <a:ext cx="206200" cy="244975"/>
              <a:chOff x="4157100" y="2900650"/>
              <a:chExt cx="206200" cy="244975"/>
            </a:xfrm>
          </p:grpSpPr>
          <p:sp>
            <p:nvSpPr>
              <p:cNvPr id="311" name="Google Shape;311;p6"/>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1923250" y="773800"/>
              <a:ext cx="290750" cy="361250"/>
              <a:chOff x="4217025" y="773800"/>
              <a:chExt cx="290750" cy="361250"/>
            </a:xfrm>
          </p:grpSpPr>
          <p:sp>
            <p:nvSpPr>
              <p:cNvPr id="315" name="Google Shape;31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6"/>
            <p:cNvGrpSpPr/>
            <p:nvPr/>
          </p:nvGrpSpPr>
          <p:grpSpPr>
            <a:xfrm>
              <a:off x="959375" y="2320925"/>
              <a:ext cx="149800" cy="299575"/>
              <a:chOff x="3253150" y="2320925"/>
              <a:chExt cx="149800" cy="299575"/>
            </a:xfrm>
          </p:grpSpPr>
          <p:sp>
            <p:nvSpPr>
              <p:cNvPr id="319" name="Google Shape;319;p6"/>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6"/>
            <p:cNvGrpSpPr/>
            <p:nvPr/>
          </p:nvGrpSpPr>
          <p:grpSpPr>
            <a:xfrm>
              <a:off x="1193750" y="3986125"/>
              <a:ext cx="766525" cy="1452000"/>
              <a:chOff x="3487525" y="3986125"/>
              <a:chExt cx="766525" cy="1452000"/>
            </a:xfrm>
          </p:grpSpPr>
          <p:sp>
            <p:nvSpPr>
              <p:cNvPr id="322" name="Google Shape;322;p6"/>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6"/>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6"/>
            <p:cNvGrpSpPr/>
            <p:nvPr/>
          </p:nvGrpSpPr>
          <p:grpSpPr>
            <a:xfrm>
              <a:off x="1216650" y="5036325"/>
              <a:ext cx="169175" cy="269650"/>
              <a:chOff x="3510425" y="5036325"/>
              <a:chExt cx="169175" cy="269650"/>
            </a:xfrm>
          </p:grpSpPr>
          <p:sp>
            <p:nvSpPr>
              <p:cNvPr id="330" name="Google Shape;330;p6"/>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 name="Google Shape;334;p6"/>
          <p:cNvGrpSpPr/>
          <p:nvPr/>
        </p:nvGrpSpPr>
        <p:grpSpPr>
          <a:xfrm rot="-9319279">
            <a:off x="452001" y="791962"/>
            <a:ext cx="291914" cy="362696"/>
            <a:chOff x="4217025" y="773800"/>
            <a:chExt cx="290750" cy="361250"/>
          </a:xfrm>
        </p:grpSpPr>
        <p:sp>
          <p:nvSpPr>
            <p:cNvPr id="335" name="Google Shape;33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3"/>
        <p:cNvGrpSpPr/>
        <p:nvPr/>
      </p:nvGrpSpPr>
      <p:grpSpPr>
        <a:xfrm>
          <a:off x="0" y="0"/>
          <a:ext cx="0" cy="0"/>
          <a:chOff x="0" y="0"/>
          <a:chExt cx="0" cy="0"/>
        </a:xfrm>
      </p:grpSpPr>
      <p:grpSp>
        <p:nvGrpSpPr>
          <p:cNvPr id="604" name="Google Shape;604;p11"/>
          <p:cNvGrpSpPr/>
          <p:nvPr/>
        </p:nvGrpSpPr>
        <p:grpSpPr>
          <a:xfrm rot="131350">
            <a:off x="2426633" y="3882228"/>
            <a:ext cx="4290735" cy="1078616"/>
            <a:chOff x="2503650" y="3729893"/>
            <a:chExt cx="4290606" cy="1078583"/>
          </a:xfrm>
        </p:grpSpPr>
        <p:sp>
          <p:nvSpPr>
            <p:cNvPr id="605" name="Google Shape;605;p11"/>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11"/>
            <p:cNvGrpSpPr/>
            <p:nvPr/>
          </p:nvGrpSpPr>
          <p:grpSpPr>
            <a:xfrm rot="-4499919">
              <a:off x="5164310" y="3568656"/>
              <a:ext cx="736195" cy="1394547"/>
              <a:chOff x="3487525" y="3986125"/>
              <a:chExt cx="766525" cy="1452000"/>
            </a:xfrm>
          </p:grpSpPr>
          <p:sp>
            <p:nvSpPr>
              <p:cNvPr id="608" name="Google Shape;608;p11"/>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11"/>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11"/>
            <p:cNvGrpSpPr/>
            <p:nvPr/>
          </p:nvGrpSpPr>
          <p:grpSpPr>
            <a:xfrm rot="4061973">
              <a:off x="4591314" y="4522570"/>
              <a:ext cx="150793" cy="179149"/>
              <a:chOff x="4157100" y="2900650"/>
              <a:chExt cx="206200" cy="244975"/>
            </a:xfrm>
          </p:grpSpPr>
          <p:sp>
            <p:nvSpPr>
              <p:cNvPr id="615" name="Google Shape;615;p11"/>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975" y="586975"/>
            <a:ext cx="600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1pPr>
            <a:lvl2pPr lvl="1">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2pPr>
            <a:lvl3pPr lvl="2">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3pPr>
            <a:lvl4pPr lvl="3">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4pPr>
            <a:lvl5pPr lvl="4">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5pPr>
            <a:lvl6pPr lvl="5">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6pPr>
            <a:lvl7pPr lvl="6">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7pPr>
            <a:lvl8pPr lvl="7">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8pPr>
            <a:lvl9pPr lvl="8">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9pPr>
          </a:lstStyle>
          <a:p>
            <a:endParaRPr/>
          </a:p>
        </p:txBody>
      </p:sp>
      <p:sp>
        <p:nvSpPr>
          <p:cNvPr id="7" name="Google Shape;7;p1"/>
          <p:cNvSpPr txBox="1">
            <a:spLocks noGrp="1"/>
          </p:cNvSpPr>
          <p:nvPr>
            <p:ph type="body" idx="1"/>
          </p:nvPr>
        </p:nvSpPr>
        <p:spPr>
          <a:xfrm>
            <a:off x="628975" y="1504950"/>
            <a:ext cx="6009600" cy="30807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BDCC64"/>
              </a:buClr>
              <a:buSzPts val="1400"/>
              <a:buFont typeface="Neuton"/>
              <a:buChar char="✢"/>
              <a:defRPr sz="2400">
                <a:solidFill>
                  <a:srgbClr val="666666"/>
                </a:solidFill>
                <a:latin typeface="Neuton"/>
                <a:ea typeface="Neuton"/>
                <a:cs typeface="Neuton"/>
                <a:sym typeface="Neuton"/>
              </a:defRPr>
            </a:lvl1pPr>
            <a:lvl2pPr marL="914400" lvl="1"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2pPr>
            <a:lvl3pPr marL="1371600" lvl="2"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3pPr>
            <a:lvl4pPr marL="1828800" lvl="3"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4pPr>
            <a:lvl5pPr marL="2286000" lvl="4"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5pPr>
            <a:lvl6pPr marL="2743200" lvl="5"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6pPr>
            <a:lvl7pPr marL="3200400" lvl="6"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7pPr>
            <a:lvl8pPr marL="3657600" lvl="7"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8pPr>
            <a:lvl9pPr marL="4114800" lvl="8"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rgbClr val="97BFAC"/>
                </a:solidFill>
                <a:latin typeface="Neuton"/>
                <a:ea typeface="Neuton"/>
                <a:cs typeface="Neuton"/>
                <a:sym typeface="Neuton"/>
              </a:defRPr>
            </a:lvl1pPr>
            <a:lvl2pPr lvl="1" algn="r">
              <a:buNone/>
              <a:defRPr sz="1200">
                <a:solidFill>
                  <a:srgbClr val="97BFAC"/>
                </a:solidFill>
                <a:latin typeface="Neuton"/>
                <a:ea typeface="Neuton"/>
                <a:cs typeface="Neuton"/>
                <a:sym typeface="Neuton"/>
              </a:defRPr>
            </a:lvl2pPr>
            <a:lvl3pPr lvl="2" algn="r">
              <a:buNone/>
              <a:defRPr sz="1200">
                <a:solidFill>
                  <a:srgbClr val="97BFAC"/>
                </a:solidFill>
                <a:latin typeface="Neuton"/>
                <a:ea typeface="Neuton"/>
                <a:cs typeface="Neuton"/>
                <a:sym typeface="Neuton"/>
              </a:defRPr>
            </a:lvl3pPr>
            <a:lvl4pPr lvl="3" algn="r">
              <a:buNone/>
              <a:defRPr sz="1200">
                <a:solidFill>
                  <a:srgbClr val="97BFAC"/>
                </a:solidFill>
                <a:latin typeface="Neuton"/>
                <a:ea typeface="Neuton"/>
                <a:cs typeface="Neuton"/>
                <a:sym typeface="Neuton"/>
              </a:defRPr>
            </a:lvl4pPr>
            <a:lvl5pPr lvl="4" algn="r">
              <a:buNone/>
              <a:defRPr sz="1200">
                <a:solidFill>
                  <a:srgbClr val="97BFAC"/>
                </a:solidFill>
                <a:latin typeface="Neuton"/>
                <a:ea typeface="Neuton"/>
                <a:cs typeface="Neuton"/>
                <a:sym typeface="Neuton"/>
              </a:defRPr>
            </a:lvl5pPr>
            <a:lvl6pPr lvl="5" algn="r">
              <a:buNone/>
              <a:defRPr sz="1200">
                <a:solidFill>
                  <a:srgbClr val="97BFAC"/>
                </a:solidFill>
                <a:latin typeface="Neuton"/>
                <a:ea typeface="Neuton"/>
                <a:cs typeface="Neuton"/>
                <a:sym typeface="Neuton"/>
              </a:defRPr>
            </a:lvl6pPr>
            <a:lvl7pPr lvl="6" algn="r">
              <a:buNone/>
              <a:defRPr sz="1200">
                <a:solidFill>
                  <a:srgbClr val="97BFAC"/>
                </a:solidFill>
                <a:latin typeface="Neuton"/>
                <a:ea typeface="Neuton"/>
                <a:cs typeface="Neuton"/>
                <a:sym typeface="Neuton"/>
              </a:defRPr>
            </a:lvl7pPr>
            <a:lvl8pPr lvl="7" algn="r">
              <a:buNone/>
              <a:defRPr sz="1200">
                <a:solidFill>
                  <a:srgbClr val="97BFAC"/>
                </a:solidFill>
                <a:latin typeface="Neuton"/>
                <a:ea typeface="Neuton"/>
                <a:cs typeface="Neuton"/>
                <a:sym typeface="Neuton"/>
              </a:defRPr>
            </a:lvl8pPr>
            <a:lvl9pPr lvl="8" algn="r">
              <a:buNone/>
              <a:defRPr sz="1200">
                <a:solidFill>
                  <a:srgbClr val="97BFAC"/>
                </a:solidFill>
                <a:latin typeface="Neuton"/>
                <a:ea typeface="Neuton"/>
                <a:cs typeface="Neuton"/>
                <a:sym typeface="Neuto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hyperlink" Target="AT_video.wm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package" Target="../embeddings/Microsoft_Visio___.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Visio___1.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package" Target="../embeddings/Microsoft_Visio___2.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package" Target="../embeddings/Microsoft_Visio___3.vsd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package" Target="../embeddings/Microsoft_Visio___4.vsd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package" Target="../embeddings/Microsoft_Visio___5.vsd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9.emf"/><Relationship Id="rId4" Type="http://schemas.openxmlformats.org/officeDocument/2006/relationships/package" Target="../embeddings/Microsoft_Visio___6.vsd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package" Target="../embeddings/Microsoft_Visio___7.vsd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3"/>
          <p:cNvSpPr txBox="1">
            <a:spLocks noGrp="1"/>
          </p:cNvSpPr>
          <p:nvPr>
            <p:ph type="ctrTitle"/>
          </p:nvPr>
        </p:nvSpPr>
        <p:spPr>
          <a:xfrm>
            <a:off x="1115616" y="1131590"/>
            <a:ext cx="6196199" cy="28121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latin typeface="Tempus Sans ITC" panose="04020404030D07020202" pitchFamily="82" charset="0"/>
                <a:ea typeface="Gungsuh" panose="02030600000101010101" pitchFamily="18" charset="-127"/>
              </a:rPr>
              <a:t>Affair Terminator</a:t>
            </a:r>
            <a:r>
              <a:rPr lang="en-US" dirty="0" smtClean="0">
                <a:latin typeface="Gungsuh" panose="02030600000101010101" pitchFamily="18" charset="-127"/>
                <a:ea typeface="Gungsuh" panose="02030600000101010101" pitchFamily="18" charset="-127"/>
              </a:rPr>
              <a:t/>
            </a:r>
            <a:br>
              <a:rPr lang="en-US" dirty="0" smtClean="0">
                <a:latin typeface="Gungsuh" panose="02030600000101010101" pitchFamily="18" charset="-127"/>
                <a:ea typeface="Gungsuh" panose="02030600000101010101" pitchFamily="18" charset="-127"/>
              </a:rPr>
            </a:br>
            <a:r>
              <a:rPr lang="zh-TW" altLang="en-US" dirty="0" smtClean="0">
                <a:latin typeface="AVGmdBU" panose="02000600000000000000" pitchFamily="2" charset="-120"/>
                <a:ea typeface="AVGmdBU" panose="02000600000000000000" pitchFamily="2" charset="-120"/>
              </a:rPr>
              <a:t>外遇終結者</a:t>
            </a:r>
            <a:endParaRPr dirty="0">
              <a:latin typeface="AVGmdBU" panose="02000600000000000000" pitchFamily="2" charset="-120"/>
              <a:ea typeface="AVGmdBU" panose="02000600000000000000" pitchFamily="2" charset="-120"/>
            </a:endParaRPr>
          </a:p>
        </p:txBody>
      </p:sp>
      <p:sp>
        <p:nvSpPr>
          <p:cNvPr id="3" name="文字方塊 2"/>
          <p:cNvSpPr txBox="1"/>
          <p:nvPr/>
        </p:nvSpPr>
        <p:spPr>
          <a:xfrm>
            <a:off x="5580112" y="3867894"/>
            <a:ext cx="2859707" cy="646331"/>
          </a:xfrm>
          <a:prstGeom prst="rect">
            <a:avLst/>
          </a:prstGeom>
          <a:noFill/>
        </p:spPr>
        <p:txBody>
          <a:bodyPr wrap="square" rtlCol="0">
            <a:spAutoFit/>
          </a:bodyPr>
          <a:lstStyle/>
          <a:p>
            <a:r>
              <a:rPr lang="en-US" altLang="zh-TW" sz="1800" dirty="0" smtClean="0">
                <a:solidFill>
                  <a:schemeClr val="bg1"/>
                </a:solidFill>
                <a:latin typeface="AVGmdBU" panose="02000600000000000000" pitchFamily="2" charset="-120"/>
                <a:ea typeface="AVGmdBU" panose="02000600000000000000" pitchFamily="2" charset="-120"/>
              </a:rPr>
              <a:t>Member</a:t>
            </a:r>
            <a:r>
              <a:rPr lang="zh-TW" altLang="en-US" sz="1800" dirty="0">
                <a:solidFill>
                  <a:schemeClr val="bg1"/>
                </a:solidFill>
                <a:latin typeface="AVGmdBU" panose="02000600000000000000" pitchFamily="2" charset="-120"/>
                <a:ea typeface="AVGmdBU" panose="02000600000000000000" pitchFamily="2" charset="-120"/>
              </a:rPr>
              <a:t>：</a:t>
            </a:r>
            <a:r>
              <a:rPr lang="zh-TW" altLang="en-US" sz="1800" dirty="0" smtClean="0">
                <a:solidFill>
                  <a:schemeClr val="bg1"/>
                </a:solidFill>
                <a:latin typeface="AVGmdBU" panose="02000600000000000000" pitchFamily="2" charset="-120"/>
                <a:ea typeface="AVGmdBU" panose="02000600000000000000" pitchFamily="2" charset="-120"/>
              </a:rPr>
              <a:t>黃泰源 胥景然</a:t>
            </a:r>
            <a:endParaRPr lang="en-US" altLang="zh-TW" sz="1800" dirty="0" smtClean="0">
              <a:solidFill>
                <a:schemeClr val="bg1"/>
              </a:solidFill>
              <a:latin typeface="AVGmdBU" panose="02000600000000000000" pitchFamily="2" charset="-120"/>
              <a:ea typeface="AVGmdBU" panose="02000600000000000000" pitchFamily="2" charset="-120"/>
            </a:endParaRPr>
          </a:p>
          <a:p>
            <a:r>
              <a:rPr lang="en-US" altLang="zh-TW" sz="1800" dirty="0" smtClean="0">
                <a:solidFill>
                  <a:schemeClr val="bg1"/>
                </a:solidFill>
                <a:latin typeface="AVGmdBU" panose="02000600000000000000" pitchFamily="2" charset="-120"/>
                <a:ea typeface="AVGmdBU" panose="02000600000000000000" pitchFamily="2" charset="-120"/>
              </a:rPr>
              <a:t>Team</a:t>
            </a:r>
            <a:r>
              <a:rPr lang="zh-TW" altLang="en-US" sz="1800" dirty="0" smtClean="0">
                <a:solidFill>
                  <a:schemeClr val="bg1"/>
                </a:solidFill>
                <a:latin typeface="AVGmdBU" panose="02000600000000000000" pitchFamily="2" charset="-120"/>
                <a:ea typeface="AVGmdBU" panose="02000600000000000000" pitchFamily="2" charset="-120"/>
              </a:rPr>
              <a:t>：</a:t>
            </a:r>
            <a:r>
              <a:rPr lang="en-US" altLang="zh-TW" sz="1800" dirty="0" smtClean="0">
                <a:solidFill>
                  <a:schemeClr val="bg1"/>
                </a:solidFill>
                <a:latin typeface="AVGmdBU" panose="02000600000000000000" pitchFamily="2" charset="-120"/>
                <a:ea typeface="AVGmdBU" panose="02000600000000000000" pitchFamily="2" charset="-120"/>
              </a:rPr>
              <a:t>11</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67494"/>
            <a:ext cx="1991283" cy="1339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Google Shape;675;p18"/>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a:t>
            </a:fld>
            <a:endParaRPr lang="en" sz="1200" dirty="0">
              <a:solidFill>
                <a:schemeClr val="bg1"/>
              </a:solidFill>
              <a:latin typeface="Neuton"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偵探</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6" name="Google Shape;730;p25"/>
          <p:cNvGraphicFramePr/>
          <p:nvPr>
            <p:extLst>
              <p:ext uri="{D42A27DB-BD31-4B8C-83A1-F6EECF244321}">
                <p14:modId xmlns:p14="http://schemas.microsoft.com/office/powerpoint/2010/main" val="3387787010"/>
              </p:ext>
            </p:extLst>
          </p:nvPr>
        </p:nvGraphicFramePr>
        <p:xfrm>
          <a:off x="323528" y="1275606"/>
          <a:ext cx="8496944" cy="3600400"/>
        </p:xfrm>
        <a:graphic>
          <a:graphicData uri="http://schemas.openxmlformats.org/drawingml/2006/table">
            <a:tbl>
              <a:tblPr>
                <a:noFill/>
                <a:tableStyleId>{F56BFDEF-B6D0-4D26-9E58-F35EBD6662BA}</a:tableStyleId>
              </a:tblPr>
              <a:tblGrid>
                <a:gridCol w="1978682">
                  <a:extLst>
                    <a:ext uri="{9D8B030D-6E8A-4147-A177-3AD203B41FA5}">
                      <a16:colId xmlns:a16="http://schemas.microsoft.com/office/drawing/2014/main" val="20000"/>
                    </a:ext>
                  </a:extLst>
                </a:gridCol>
                <a:gridCol w="6518262">
                  <a:extLst>
                    <a:ext uri="{9D8B030D-6E8A-4147-A177-3AD203B41FA5}">
                      <a16:colId xmlns:a16="http://schemas.microsoft.com/office/drawing/2014/main" val="20001"/>
                    </a:ext>
                  </a:extLst>
                </a:gridCol>
              </a:tblGrid>
              <a:tr h="39433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200" kern="100" dirty="0" smtClean="0">
                          <a:solidFill>
                            <a:schemeClr val="bg1"/>
                          </a:solidFill>
                          <a:effectLst/>
                        </a:rPr>
                        <a:t>功能項目操作</a:t>
                      </a:r>
                      <a:endParaRPr lang="zh-TW" altLang="zh-TW" sz="12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說明</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0"/>
                  </a:ext>
                </a:extLst>
              </a:tr>
              <a:tr h="613782">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偵探註冊</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偵探可經由</a:t>
                      </a:r>
                      <a:r>
                        <a:rPr lang="zh-TW" altLang="en-US" sz="1200" kern="100" dirty="0" smtClean="0">
                          <a:effectLst/>
                        </a:rPr>
                        <a:t>首頁</a:t>
                      </a:r>
                      <a:r>
                        <a:rPr lang="zh-TW" altLang="zh-TW" sz="1200" kern="100" dirty="0" smtClean="0">
                          <a:effectLst/>
                        </a:rPr>
                        <a:t>之【</a:t>
                      </a:r>
                      <a:r>
                        <a:rPr lang="zh-TW" altLang="en-US" sz="1200" kern="100" dirty="0" smtClean="0">
                          <a:effectLst/>
                        </a:rPr>
                        <a:t>登入與註冊</a:t>
                      </a:r>
                      <a:r>
                        <a:rPr lang="zh-TW" altLang="zh-TW" sz="1200" kern="100" dirty="0" smtClean="0">
                          <a:effectLst/>
                        </a:rPr>
                        <a:t>】按鈕進入</a:t>
                      </a:r>
                      <a:r>
                        <a:rPr lang="zh-TW" altLang="en-US" sz="1200" kern="100" dirty="0" smtClean="0">
                          <a:effectLst/>
                        </a:rPr>
                        <a:t>登入</a:t>
                      </a:r>
                      <a:r>
                        <a:rPr lang="zh-TW" altLang="zh-TW" sz="1200" kern="100" dirty="0" smtClean="0">
                          <a:effectLst/>
                        </a:rPr>
                        <a:t>頁面</a:t>
                      </a:r>
                      <a:r>
                        <a:rPr lang="zh-TW" altLang="en-US" sz="1200" kern="100" dirty="0" smtClean="0">
                          <a:effectLst/>
                        </a:rPr>
                        <a:t>，按下</a:t>
                      </a:r>
                      <a:r>
                        <a:rPr lang="zh-TW" altLang="zh-TW" sz="1200" kern="100" dirty="0" smtClean="0">
                          <a:effectLst/>
                        </a:rPr>
                        <a:t>【</a:t>
                      </a:r>
                      <a:r>
                        <a:rPr lang="zh-TW" altLang="en-US" sz="1200" kern="100" dirty="0" smtClean="0">
                          <a:effectLst/>
                        </a:rPr>
                        <a:t>偵探</a:t>
                      </a:r>
                      <a:r>
                        <a:rPr lang="zh-TW" altLang="zh-TW" sz="1200" kern="100" dirty="0" smtClean="0">
                          <a:effectLst/>
                        </a:rPr>
                        <a:t>註冊】</a:t>
                      </a:r>
                      <a:r>
                        <a:rPr lang="zh-TW" altLang="en-US" sz="1200" kern="100" dirty="0" smtClean="0">
                          <a:effectLst/>
                        </a:rPr>
                        <a:t>按鈕</a:t>
                      </a:r>
                      <a:r>
                        <a:rPr lang="zh-TW" altLang="zh-TW" sz="1200" kern="100" dirty="0" smtClean="0">
                          <a:effectLst/>
                        </a:rPr>
                        <a:t>，並填妥帳號密碼與個人基本資料，偵探須提供個人證件與相關從業執照，經審查通過後才能成功註冊。</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1"/>
                  </a:ext>
                </a:extLst>
              </a:tr>
              <a:tr h="541774">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接受任務</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200" kern="100" dirty="0" smtClean="0">
                          <a:effectLst/>
                        </a:rPr>
                        <a:t>偵探可以在</a:t>
                      </a:r>
                      <a:r>
                        <a:rPr lang="en-US" altLang="zh-TW" sz="1200" kern="100" dirty="0" smtClean="0">
                          <a:effectLst/>
                        </a:rPr>
                        <a:t>&lt;</a:t>
                      </a:r>
                      <a:r>
                        <a:rPr lang="zh-TW" altLang="zh-TW" sz="1200" kern="100" dirty="0" smtClean="0">
                          <a:effectLst/>
                        </a:rPr>
                        <a:t>任務公告欄</a:t>
                      </a:r>
                      <a:r>
                        <a:rPr lang="en-US" altLang="zh-TW" sz="1200" kern="100" dirty="0" smtClean="0">
                          <a:effectLst/>
                        </a:rPr>
                        <a:t>&gt;</a:t>
                      </a:r>
                      <a:r>
                        <a:rPr lang="zh-TW" altLang="zh-TW" sz="1200" kern="100" dirty="0" smtClean="0">
                          <a:effectLst/>
                        </a:rPr>
                        <a:t>上接受委託人之公佈之任務。委託人主動委託之任務可以選擇接受或拒絕。</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2"/>
                  </a:ext>
                </a:extLst>
              </a:tr>
              <a:tr h="852666">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事件處理與管理</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在偵探接受委託人之任務時，系統會自動生成事件紀錄檔，偵探可在右上方之使用者狀態欄按下</a:t>
                      </a:r>
                      <a:r>
                        <a:rPr lang="en-US" altLang="zh-TW" sz="1200" kern="100" dirty="0" smtClean="0">
                          <a:effectLst/>
                        </a:rPr>
                        <a:t>【</a:t>
                      </a:r>
                      <a:r>
                        <a:rPr lang="zh-TW" altLang="zh-TW" sz="1200" kern="100" dirty="0" smtClean="0">
                          <a:effectLst/>
                        </a:rPr>
                        <a:t>事件處理】按鈕進入入事件處理儀表板查看</a:t>
                      </a:r>
                      <a:r>
                        <a:rPr lang="en-US" altLang="zh-TW" sz="1200" kern="100" dirty="0" smtClean="0">
                          <a:effectLst/>
                        </a:rPr>
                        <a:t>&lt;</a:t>
                      </a:r>
                      <a:r>
                        <a:rPr lang="zh-TW" altLang="zh-TW" sz="1200" kern="100" dirty="0" smtClean="0">
                          <a:effectLst/>
                        </a:rPr>
                        <a:t>目前事件列表</a:t>
                      </a:r>
                      <a:r>
                        <a:rPr lang="en-US" altLang="zh-TW" sz="1200" kern="100" dirty="0" smtClean="0">
                          <a:effectLst/>
                        </a:rPr>
                        <a:t>&gt;</a:t>
                      </a:r>
                      <a:r>
                        <a:rPr lang="zh-TW" altLang="zh-TW" sz="1200" kern="100" dirty="0" smtClean="0">
                          <a:effectLst/>
                        </a:rPr>
                        <a:t>。點擊事件名稱便可顯示事件的詳細資料，並且可以修改事件紀錄，每次修改都形成一個歷史紀錄，可以返回察看。</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3"/>
                  </a:ext>
                </a:extLst>
              </a:tr>
              <a:tr h="504056">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數據查詢</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偵探可在</a:t>
                      </a:r>
                      <a:r>
                        <a:rPr lang="en-US" altLang="zh-TW" sz="1200" kern="100" dirty="0" smtClean="0">
                          <a:effectLst/>
                        </a:rPr>
                        <a:t>&lt;</a:t>
                      </a:r>
                      <a:r>
                        <a:rPr lang="zh-TW" altLang="zh-TW" sz="1200" kern="100" dirty="0" smtClean="0">
                          <a:effectLst/>
                        </a:rPr>
                        <a:t>事件處理儀表板</a:t>
                      </a:r>
                      <a:r>
                        <a:rPr lang="en-US" altLang="zh-TW" sz="1200" kern="100" dirty="0" smtClean="0">
                          <a:effectLst/>
                        </a:rPr>
                        <a:t>&gt;</a:t>
                      </a:r>
                      <a:r>
                        <a:rPr lang="zh-TW" altLang="zh-TW" sz="1200" kern="100" dirty="0" smtClean="0">
                          <a:effectLst/>
                        </a:rPr>
                        <a:t>按下【數據查詢】按鈕，可以查的數據有</a:t>
                      </a:r>
                      <a:r>
                        <a:rPr lang="en-US" altLang="zh-TW" sz="1200" kern="100" dirty="0" smtClean="0">
                          <a:effectLst/>
                        </a:rPr>
                        <a:t>:</a:t>
                      </a:r>
                      <a:r>
                        <a:rPr lang="zh-TW" altLang="zh-TW" sz="1200" kern="100" dirty="0" smtClean="0">
                          <a:effectLst/>
                        </a:rPr>
                        <a:t>年月外遇事件累積次數、各地區外遇次數累計、外遇熱門地點統計。</a:t>
                      </a:r>
                      <a:endParaRPr lang="zh-TW" altLang="zh-TW" sz="12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4"/>
                  </a:ext>
                </a:extLst>
              </a:tr>
              <a:tr h="693792">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個人簡介</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en-US" altLang="zh-TW" sz="1200" kern="100" dirty="0" smtClean="0">
                          <a:effectLst/>
                        </a:rPr>
                        <a:t>&lt;</a:t>
                      </a:r>
                      <a:r>
                        <a:rPr lang="zh-TW" altLang="zh-TW" sz="1200" kern="100" dirty="0" smtClean="0">
                          <a:effectLst/>
                        </a:rPr>
                        <a:t>個人簡介</a:t>
                      </a:r>
                      <a:r>
                        <a:rPr lang="en-US" altLang="zh-TW" sz="1200" kern="100" dirty="0" smtClean="0">
                          <a:effectLst/>
                        </a:rPr>
                        <a:t>&gt;</a:t>
                      </a:r>
                      <a:r>
                        <a:rPr lang="zh-TW" altLang="en-US" sz="1200" kern="100" dirty="0" smtClean="0">
                          <a:effectLst/>
                        </a:rPr>
                        <a:t>上會顯示用戶給予偵探的評分。</a:t>
                      </a:r>
                      <a:endParaRPr lang="zh-TW" altLang="zh-TW" sz="1200" kern="100" dirty="0" smtClean="0">
                        <a:effectLst/>
                      </a:endParaRPr>
                    </a:p>
                    <a:p>
                      <a:pPr>
                        <a:spcAft>
                          <a:spcPts val="0"/>
                        </a:spcAft>
                      </a:pPr>
                      <a:r>
                        <a:rPr lang="zh-TW" altLang="zh-TW" sz="1200" kern="100" dirty="0" smtClean="0">
                          <a:effectLst/>
                        </a:rPr>
                        <a:t>偵探可在個人簡介上傳影片做為精彩回播的影片，以顯示自己的輝煌戰績，此影片會連同偵探個人簡介顯示在</a:t>
                      </a:r>
                      <a:r>
                        <a:rPr lang="en-US" altLang="zh-TW" sz="1200" kern="100" dirty="0" smtClean="0">
                          <a:effectLst/>
                        </a:rPr>
                        <a:t>&lt;</a:t>
                      </a:r>
                      <a:r>
                        <a:rPr lang="zh-TW" altLang="zh-TW" sz="1200" kern="100" dirty="0" smtClean="0">
                          <a:effectLst/>
                        </a:rPr>
                        <a:t>偵探推薦</a:t>
                      </a:r>
                      <a:r>
                        <a:rPr lang="en-US" altLang="zh-TW" sz="1200" kern="100" dirty="0" smtClean="0">
                          <a:effectLst/>
                        </a:rPr>
                        <a:t>&gt;</a:t>
                      </a:r>
                      <a:r>
                        <a:rPr lang="zh-TW" altLang="zh-TW" sz="1200" kern="100" dirty="0" smtClean="0">
                          <a:effectLst/>
                        </a:rPr>
                        <a:t>頁面上。</a:t>
                      </a:r>
                      <a:endParaRPr lang="zh-TW" altLang="zh-TW" sz="12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566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後台管理者</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graphicFrame>
        <p:nvGraphicFramePr>
          <p:cNvPr id="6" name="Google Shape;730;p25"/>
          <p:cNvGraphicFramePr/>
          <p:nvPr>
            <p:extLst>
              <p:ext uri="{D42A27DB-BD31-4B8C-83A1-F6EECF244321}">
                <p14:modId xmlns:p14="http://schemas.microsoft.com/office/powerpoint/2010/main" val="1490064620"/>
              </p:ext>
            </p:extLst>
          </p:nvPr>
        </p:nvGraphicFramePr>
        <p:xfrm>
          <a:off x="323528" y="1275606"/>
          <a:ext cx="8496944" cy="3731830"/>
        </p:xfrm>
        <a:graphic>
          <a:graphicData uri="http://schemas.openxmlformats.org/drawingml/2006/table">
            <a:tbl>
              <a:tblPr>
                <a:noFill/>
                <a:tableStyleId>{F56BFDEF-B6D0-4D26-9E58-F35EBD6662BA}</a:tableStyleId>
              </a:tblPr>
              <a:tblGrid>
                <a:gridCol w="1978682">
                  <a:extLst>
                    <a:ext uri="{9D8B030D-6E8A-4147-A177-3AD203B41FA5}">
                      <a16:colId xmlns:a16="http://schemas.microsoft.com/office/drawing/2014/main" val="20000"/>
                    </a:ext>
                  </a:extLst>
                </a:gridCol>
                <a:gridCol w="6518262">
                  <a:extLst>
                    <a:ext uri="{9D8B030D-6E8A-4147-A177-3AD203B41FA5}">
                      <a16:colId xmlns:a16="http://schemas.microsoft.com/office/drawing/2014/main" val="20001"/>
                    </a:ext>
                  </a:extLst>
                </a:gridCol>
              </a:tblGrid>
              <a:tr h="39433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kern="100" dirty="0" smtClean="0">
                          <a:solidFill>
                            <a:schemeClr val="bg1"/>
                          </a:solidFill>
                          <a:effectLst/>
                        </a:rPr>
                        <a:t>功能項目操作</a:t>
                      </a:r>
                      <a:endParaRPr lang="zh-TW" altLang="zh-TW" sz="11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說明</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0"/>
                  </a:ext>
                </a:extLst>
              </a:tr>
              <a:tr h="397758">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會員管理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管理者按下後台的【會員管理】按鈕之後，右邊頁面顯示</a:t>
                      </a:r>
                      <a:r>
                        <a:rPr lang="en-US" altLang="zh-TW" sz="1100" kern="100" dirty="0" smtClean="0">
                          <a:effectLst/>
                        </a:rPr>
                        <a:t>&lt;</a:t>
                      </a:r>
                      <a:r>
                        <a:rPr lang="zh-TW" altLang="zh-TW" sz="1100" kern="100" dirty="0" smtClean="0">
                          <a:effectLst/>
                        </a:rPr>
                        <a:t>會員管理</a:t>
                      </a:r>
                      <a:r>
                        <a:rPr lang="en-US" altLang="zh-TW" sz="1100" kern="100" dirty="0" smtClean="0">
                          <a:effectLst/>
                        </a:rPr>
                        <a:t>&gt;</a:t>
                      </a:r>
                      <a:r>
                        <a:rPr lang="zh-TW" altLang="zh-TW" sz="1100" kern="100" dirty="0" smtClean="0">
                          <a:effectLst/>
                        </a:rPr>
                        <a:t>頁面，管理者可利用會員姓名或會員識別碼或會員身份證字號對會員資料庫進行搜尋；搜尋到結果之後可以刪除會員或強制修改會員密碼。</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1"/>
                  </a:ext>
                </a:extLst>
              </a:tr>
              <a:tr h="42938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偵探管理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100" kern="100" dirty="0" smtClean="0">
                          <a:effectLst/>
                        </a:rPr>
                        <a:t>管理者按下後台的【偵探管理】按鈕之後，右邊頁面顯示</a:t>
                      </a:r>
                      <a:r>
                        <a:rPr lang="en-US" altLang="zh-TW" sz="1100" kern="100" dirty="0" smtClean="0">
                          <a:effectLst/>
                        </a:rPr>
                        <a:t>&lt;</a:t>
                      </a:r>
                      <a:r>
                        <a:rPr lang="zh-TW" altLang="zh-TW" sz="1100" kern="100" dirty="0" smtClean="0">
                          <a:effectLst/>
                        </a:rPr>
                        <a:t>偵探管理</a:t>
                      </a:r>
                      <a:r>
                        <a:rPr lang="en-US" altLang="zh-TW" sz="1100" kern="100" dirty="0" smtClean="0">
                          <a:effectLst/>
                        </a:rPr>
                        <a:t>&gt;</a:t>
                      </a:r>
                      <a:r>
                        <a:rPr lang="zh-TW" altLang="zh-TW" sz="1100" kern="100" dirty="0" smtClean="0">
                          <a:effectLst/>
                        </a:rPr>
                        <a:t>頁面，管理者可利用偵探姓名或偵探識別碼或偵探身份證字號對偵探資料庫進行搜尋；搜尋到結果之後可以刪除會員或強制修改會員密碼。</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2"/>
                  </a:ext>
                </a:extLst>
              </a:tr>
              <a:tr h="504056">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偵探註冊與審核</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管理者按下後台的【偵探註冊審核】按鈕後，右邊頁面顯示</a:t>
                      </a:r>
                      <a:r>
                        <a:rPr lang="en-US" altLang="zh-TW" sz="1100" kern="100" dirty="0" smtClean="0">
                          <a:effectLst/>
                        </a:rPr>
                        <a:t>&lt;</a:t>
                      </a:r>
                      <a:r>
                        <a:rPr lang="zh-TW" altLang="zh-TW" sz="1100" kern="100" dirty="0" smtClean="0">
                          <a:effectLst/>
                        </a:rPr>
                        <a:t>偵探註冊審核</a:t>
                      </a:r>
                      <a:r>
                        <a:rPr lang="en-US" altLang="zh-TW" sz="1100" kern="100" dirty="0" smtClean="0">
                          <a:effectLst/>
                        </a:rPr>
                        <a:t>&gt;</a:t>
                      </a:r>
                      <a:r>
                        <a:rPr lang="zh-TW" altLang="zh-TW" sz="1100" kern="100" dirty="0" smtClean="0">
                          <a:effectLst/>
                        </a:rPr>
                        <a:t>頁面，</a:t>
                      </a:r>
                      <a:r>
                        <a:rPr lang="en-US" altLang="zh-TW" sz="1100" kern="100" dirty="0" smtClean="0">
                          <a:effectLst/>
                        </a:rPr>
                        <a:t>&lt;</a:t>
                      </a:r>
                      <a:r>
                        <a:rPr lang="zh-TW" altLang="zh-TW" sz="1100" kern="100" dirty="0" smtClean="0">
                          <a:effectLst/>
                        </a:rPr>
                        <a:t>偵探註冊審核</a:t>
                      </a:r>
                      <a:r>
                        <a:rPr lang="en-US" altLang="zh-TW" sz="1100" kern="100" dirty="0" smtClean="0">
                          <a:effectLst/>
                        </a:rPr>
                        <a:t>&gt;</a:t>
                      </a:r>
                      <a:r>
                        <a:rPr lang="zh-TW" altLang="zh-TW" sz="1100" kern="100" dirty="0" smtClean="0">
                          <a:effectLst/>
                        </a:rPr>
                        <a:t>頁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3"/>
                  </a:ext>
                </a:extLst>
              </a:tr>
              <a:tr h="405378">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討論區管理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管理者按下後台的【討論區管理】按鈕之後，右邊頁面顯示</a:t>
                      </a:r>
                      <a:r>
                        <a:rPr lang="en-US" altLang="zh-TW" sz="1100" kern="100" dirty="0" smtClean="0">
                          <a:effectLst/>
                        </a:rPr>
                        <a:t>&lt;</a:t>
                      </a:r>
                      <a:r>
                        <a:rPr lang="zh-TW" altLang="zh-TW" sz="1100" kern="100" dirty="0" smtClean="0">
                          <a:effectLst/>
                        </a:rPr>
                        <a:t>討論區管理</a:t>
                      </a:r>
                      <a:r>
                        <a:rPr lang="en-US" altLang="zh-TW" sz="1100" kern="100" dirty="0" smtClean="0">
                          <a:effectLst/>
                        </a:rPr>
                        <a:t>&gt;</a:t>
                      </a:r>
                      <a:r>
                        <a:rPr lang="zh-TW" altLang="zh-TW" sz="1100" kern="100" dirty="0" smtClean="0">
                          <a:effectLst/>
                        </a:rPr>
                        <a:t>頁面，管理者可以挑選討論區的樣板格式，並且可以強制刪除討論區文章。</a:t>
                      </a:r>
                      <a:endParaRPr lang="zh-TW" altLang="zh-TW" sz="11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4"/>
                  </a:ext>
                </a:extLst>
              </a:tr>
              <a:tr h="46748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任務布告欄管理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管理者按下後台的【任務布告欄管理】按鈕之後，右邊頁面顯示</a:t>
                      </a:r>
                      <a:r>
                        <a:rPr lang="en-US" altLang="zh-TW" sz="1100" kern="100" dirty="0" smtClean="0">
                          <a:effectLst/>
                        </a:rPr>
                        <a:t>&lt;</a:t>
                      </a:r>
                      <a:r>
                        <a:rPr lang="zh-TW" altLang="zh-TW" sz="1100" kern="100" dirty="0" smtClean="0">
                          <a:effectLst/>
                        </a:rPr>
                        <a:t>任務布告欄管理</a:t>
                      </a:r>
                      <a:r>
                        <a:rPr lang="en-US" altLang="zh-TW" sz="1100" kern="100" dirty="0" smtClean="0">
                          <a:effectLst/>
                        </a:rPr>
                        <a:t>&gt;</a:t>
                      </a:r>
                      <a:r>
                        <a:rPr lang="zh-TW" altLang="zh-TW" sz="1100" kern="100" dirty="0" smtClean="0">
                          <a:effectLst/>
                        </a:rPr>
                        <a:t>頁面，管理者可以挑選任務布告欄的樣板格式，並且可以強制刪除任務布告欄公告之任務。</a:t>
                      </a:r>
                      <a:endParaRPr lang="zh-TW" altLang="zh-TW" sz="11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5"/>
                  </a:ext>
                </a:extLst>
              </a:tr>
              <a:tr h="57606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事件資料庫管理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kern="100" dirty="0" smtClean="0">
                          <a:effectLst/>
                        </a:rPr>
                        <a:t>管理者按下後台的【事件資料庫管理】按鈕之後，右邊頁面顯示</a:t>
                      </a:r>
                      <a:r>
                        <a:rPr lang="en-US" altLang="zh-TW" sz="1100" kern="100" dirty="0" smtClean="0">
                          <a:effectLst/>
                        </a:rPr>
                        <a:t>&lt;</a:t>
                      </a:r>
                      <a:r>
                        <a:rPr lang="zh-TW" altLang="zh-TW" sz="1100" kern="100" dirty="0" smtClean="0">
                          <a:effectLst/>
                        </a:rPr>
                        <a:t>事件資料庫管理</a:t>
                      </a:r>
                      <a:r>
                        <a:rPr lang="en-US" altLang="zh-TW" sz="1100" kern="100" dirty="0" smtClean="0">
                          <a:effectLst/>
                        </a:rPr>
                        <a:t>&gt;</a:t>
                      </a:r>
                      <a:r>
                        <a:rPr lang="zh-TW" altLang="zh-TW" sz="1100" kern="100" dirty="0" smtClean="0">
                          <a:effectLst/>
                        </a:rPr>
                        <a:t>頁面，管理者可利用事件名稱或事件識別碼或事件建立日期或事件結案日期對事件資料庫進行搜尋；搜尋到結果可以觀看事件詳細資料，管理者可以強制刪除事件。</a:t>
                      </a:r>
                      <a:endParaRPr lang="zh-TW" altLang="zh-TW" sz="11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12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首頁介面</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2" name="群組 1"/>
          <p:cNvGrpSpPr/>
          <p:nvPr/>
        </p:nvGrpSpPr>
        <p:grpSpPr>
          <a:xfrm>
            <a:off x="792548" y="1279120"/>
            <a:ext cx="5892707" cy="3771508"/>
            <a:chOff x="457200" y="1299030"/>
            <a:chExt cx="8229600" cy="5188857"/>
          </a:xfrm>
        </p:grpSpPr>
        <p:sp>
          <p:nvSpPr>
            <p:cNvPr id="36" name="矩形 35"/>
            <p:cNvSpPr/>
            <p:nvPr/>
          </p:nvSpPr>
          <p:spPr>
            <a:xfrm>
              <a:off x="457200" y="1299030"/>
              <a:ext cx="8229600" cy="518885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7170053" y="1455057"/>
              <a:ext cx="1364343" cy="5733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登入與註冊</a:t>
              </a:r>
              <a:endParaRPr lang="zh-TW" altLang="en-US" dirty="0">
                <a:solidFill>
                  <a:schemeClr val="bg1"/>
                </a:solidFill>
              </a:endParaRPr>
            </a:p>
          </p:txBody>
        </p:sp>
        <p:sp>
          <p:nvSpPr>
            <p:cNvPr id="38" name="矩形 37"/>
            <p:cNvSpPr/>
            <p:nvPr/>
          </p:nvSpPr>
          <p:spPr>
            <a:xfrm>
              <a:off x="609594" y="2133600"/>
              <a:ext cx="7924801" cy="238034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最新消息與熱門話題</a:t>
              </a:r>
              <a:endParaRPr lang="zh-TW" altLang="en-US" dirty="0">
                <a:solidFill>
                  <a:schemeClr val="bg1"/>
                </a:solidFill>
              </a:endParaRPr>
            </a:p>
          </p:txBody>
        </p:sp>
        <p:sp>
          <p:nvSpPr>
            <p:cNvPr id="39" name="向右箭號 38"/>
            <p:cNvSpPr/>
            <p:nvPr/>
          </p:nvSpPr>
          <p:spPr>
            <a:xfrm>
              <a:off x="7779653" y="3147785"/>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右箭號 39"/>
            <p:cNvSpPr/>
            <p:nvPr/>
          </p:nvSpPr>
          <p:spPr>
            <a:xfrm rot="10800000">
              <a:off x="769258" y="3160487"/>
              <a:ext cx="551542" cy="410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609599" y="1455057"/>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討論區</a:t>
              </a:r>
              <a:endParaRPr lang="zh-TW" altLang="en-US" dirty="0">
                <a:solidFill>
                  <a:schemeClr val="bg1"/>
                </a:solidFill>
              </a:endParaRPr>
            </a:p>
          </p:txBody>
        </p:sp>
        <p:sp>
          <p:nvSpPr>
            <p:cNvPr id="42" name="矩形 41"/>
            <p:cNvSpPr/>
            <p:nvPr/>
          </p:nvSpPr>
          <p:spPr>
            <a:xfrm>
              <a:off x="2256970" y="1451428"/>
              <a:ext cx="1494971" cy="573314"/>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線</a:t>
              </a:r>
              <a:r>
                <a:rPr lang="zh-TW" altLang="en-US" dirty="0" smtClean="0">
                  <a:solidFill>
                    <a:schemeClr val="bg1"/>
                  </a:solidFill>
                </a:rPr>
                <a:t>上學習</a:t>
              </a:r>
              <a:endParaRPr lang="zh-TW" altLang="en-US" dirty="0">
                <a:solidFill>
                  <a:schemeClr val="bg1"/>
                </a:solidFill>
              </a:endParaRPr>
            </a:p>
          </p:txBody>
        </p:sp>
        <p:sp>
          <p:nvSpPr>
            <p:cNvPr id="43" name="矩形 42"/>
            <p:cNvSpPr/>
            <p:nvPr/>
          </p:nvSpPr>
          <p:spPr>
            <a:xfrm>
              <a:off x="609598" y="4673600"/>
              <a:ext cx="7924797" cy="165462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solidFill>
              </a:endParaRPr>
            </a:p>
          </p:txBody>
        </p:sp>
        <p:pic>
          <p:nvPicPr>
            <p:cNvPr id="44" name="圖片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70" y="4769440"/>
              <a:ext cx="1175659" cy="146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5" name="圖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028" y="4769437"/>
              <a:ext cx="1274390" cy="146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6" name="圖片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341" y="4775196"/>
              <a:ext cx="1263359" cy="1471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7" name="圖片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5519" y="4769437"/>
              <a:ext cx="1082104" cy="1457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8" name="文字方塊 47"/>
            <p:cNvSpPr txBox="1"/>
            <p:nvPr/>
          </p:nvSpPr>
          <p:spPr>
            <a:xfrm>
              <a:off x="7917538" y="4787895"/>
              <a:ext cx="461665" cy="1438731"/>
            </a:xfrm>
            <a:prstGeom prst="rect">
              <a:avLst/>
            </a:prstGeom>
            <a:noFill/>
          </p:spPr>
          <p:txBody>
            <a:bodyPr vert="eaVert" wrap="square" rtlCol="0">
              <a:spAutoFit/>
            </a:bodyPr>
            <a:lstStyle/>
            <a:p>
              <a:r>
                <a:rPr lang="zh-TW" altLang="en-US" dirty="0" smtClean="0">
                  <a:solidFill>
                    <a:schemeClr val="bg1"/>
                  </a:solidFill>
                </a:rPr>
                <a:t>偵探推薦</a:t>
              </a:r>
              <a:endParaRPr lang="zh-TW" altLang="en-US" dirty="0">
                <a:solidFill>
                  <a:schemeClr val="bg1"/>
                </a:solidFill>
              </a:endParaRPr>
            </a:p>
          </p:txBody>
        </p:sp>
        <p:pic>
          <p:nvPicPr>
            <p:cNvPr id="49" name="圖片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0939" y="4787895"/>
              <a:ext cx="1408010" cy="1431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0" name="矩形 49"/>
            <p:cNvSpPr/>
            <p:nvPr/>
          </p:nvSpPr>
          <p:spPr>
            <a:xfrm>
              <a:off x="7322457" y="5979887"/>
              <a:ext cx="1364343" cy="478971"/>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bg1"/>
                  </a:solidFill>
                </a:rPr>
                <a:t>聊天介面</a:t>
              </a:r>
              <a:endParaRPr lang="zh-TW" altLang="en-US" dirty="0">
                <a:solidFill>
                  <a:schemeClr val="bg1"/>
                </a:solidFill>
              </a:endParaRPr>
            </a:p>
          </p:txBody>
        </p:sp>
      </p:grpSp>
    </p:spTree>
    <p:extLst>
      <p:ext uri="{BB962C8B-B14F-4D97-AF65-F5344CB8AC3E}">
        <p14:creationId xmlns:p14="http://schemas.microsoft.com/office/powerpoint/2010/main" val="594448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偵探個人介面</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4" name="群組 3"/>
          <p:cNvGrpSpPr>
            <a:grpSpLocks noChangeAspect="1"/>
          </p:cNvGrpSpPr>
          <p:nvPr/>
        </p:nvGrpSpPr>
        <p:grpSpPr>
          <a:xfrm>
            <a:off x="703289" y="1246796"/>
            <a:ext cx="5920691" cy="3773226"/>
            <a:chOff x="943426" y="1582055"/>
            <a:chExt cx="7082973" cy="4513943"/>
          </a:xfrm>
        </p:grpSpPr>
        <p:sp>
          <p:nvSpPr>
            <p:cNvPr id="20" name="矩形 19"/>
            <p:cNvSpPr/>
            <p:nvPr/>
          </p:nvSpPr>
          <p:spPr>
            <a:xfrm>
              <a:off x="943426" y="1582055"/>
              <a:ext cx="7082973" cy="4513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21"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23" y="1881256"/>
              <a:ext cx="3033929" cy="3775303"/>
            </a:xfrm>
            <a:prstGeom prst="rect">
              <a:avLst/>
            </a:prstGeom>
            <a:noFill/>
            <a:ln w="88900" cap="sq" cmpd="thickThin">
              <a:solidFill>
                <a:srgbClr val="000000"/>
              </a:solidFill>
              <a:prstDash val="solid"/>
              <a:miter lim="800000"/>
            </a:ln>
            <a:effectLst>
              <a:innerShdw blurRad="76200">
                <a:srgbClr val="000000"/>
              </a:innerShdw>
            </a:effectLst>
          </p:spPr>
        </p:pic>
        <p:sp>
          <p:nvSpPr>
            <p:cNvPr id="22" name="文字方塊 21"/>
            <p:cNvSpPr txBox="1"/>
            <p:nvPr/>
          </p:nvSpPr>
          <p:spPr>
            <a:xfrm>
              <a:off x="4310743" y="1754639"/>
              <a:ext cx="3135087" cy="3019206"/>
            </a:xfrm>
            <a:prstGeom prst="rect">
              <a:avLst/>
            </a:prstGeom>
            <a:noFill/>
          </p:spPr>
          <p:txBody>
            <a:bodyPr wrap="square" rtlCol="0">
              <a:spAutoFit/>
            </a:bodyPr>
            <a:lstStyle/>
            <a:p>
              <a:r>
                <a:rPr lang="zh-TW" altLang="en-US" sz="2800" dirty="0"/>
                <a:t>福</a:t>
              </a:r>
              <a:r>
                <a:rPr lang="zh-TW" altLang="en-US" sz="2800" dirty="0" smtClean="0"/>
                <a:t>爾</a:t>
              </a:r>
              <a:r>
                <a:rPr lang="en-US" altLang="zh-TW" sz="2800" dirty="0" smtClean="0"/>
                <a:t>‧</a:t>
              </a:r>
              <a:r>
                <a:rPr lang="zh-TW" altLang="en-US" sz="2800" dirty="0" smtClean="0"/>
                <a:t>摩斯</a:t>
              </a:r>
              <a:endParaRPr lang="en-US" altLang="zh-TW" sz="2800" dirty="0" smtClean="0"/>
            </a:p>
            <a:p>
              <a:endParaRPr lang="en-US" altLang="zh-TW" sz="3600" dirty="0"/>
            </a:p>
            <a:p>
              <a:r>
                <a:rPr lang="zh-TW" altLang="en-US" sz="2000" dirty="0" smtClean="0"/>
                <a:t>曾任</a:t>
              </a:r>
              <a:r>
                <a:rPr lang="en-US" altLang="zh-TW" sz="2000" dirty="0" smtClean="0"/>
                <a:t>:</a:t>
              </a:r>
            </a:p>
            <a:p>
              <a:r>
                <a:rPr lang="zh-TW" altLang="en-US" sz="2000" dirty="0" smtClean="0"/>
                <a:t>  高科徵信社社長</a:t>
              </a:r>
              <a:endParaRPr lang="en-US" altLang="zh-TW" sz="2000" dirty="0" smtClean="0"/>
            </a:p>
            <a:p>
              <a:r>
                <a:rPr lang="zh-TW" altLang="en-US" sz="2000" dirty="0"/>
                <a:t> </a:t>
              </a:r>
              <a:r>
                <a:rPr lang="zh-TW" altLang="en-US" sz="2000" dirty="0" smtClean="0"/>
                <a:t> 楠梓警察局偵查隊長</a:t>
              </a:r>
              <a:endParaRPr lang="en-US" altLang="zh-TW" sz="2000" dirty="0"/>
            </a:p>
            <a:p>
              <a:endParaRPr lang="en-US" altLang="zh-TW" sz="1600" dirty="0" smtClean="0"/>
            </a:p>
            <a:p>
              <a:r>
                <a:rPr lang="zh-TW" altLang="en-US" sz="1800" dirty="0" smtClean="0"/>
                <a:t>精彩回顧</a:t>
              </a:r>
              <a:r>
                <a:rPr lang="zh-TW" altLang="en-US" sz="1800" dirty="0"/>
                <a:t>：</a:t>
              </a:r>
              <a:endParaRPr lang="en-US" altLang="zh-TW" sz="1800" dirty="0" smtClean="0"/>
            </a:p>
          </p:txBody>
        </p:sp>
        <p:pic>
          <p:nvPicPr>
            <p:cNvPr id="23" name="圖片 22">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6853" y="4787113"/>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0571" y="4772598"/>
              <a:ext cx="1154060" cy="883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1970920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人物關係圖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pic>
        <p:nvPicPr>
          <p:cNvPr id="10" name="內容版面配置區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108" y="1203598"/>
            <a:ext cx="4680520" cy="3800724"/>
          </a:xfrm>
          <a:prstGeom prst="rect">
            <a:avLst/>
          </a:prstGeom>
          <a:noFill/>
          <a:ln>
            <a:noFill/>
          </a:ln>
        </p:spPr>
      </p:pic>
    </p:spTree>
    <p:extLst>
      <p:ext uri="{BB962C8B-B14F-4D97-AF65-F5344CB8AC3E}">
        <p14:creationId xmlns:p14="http://schemas.microsoft.com/office/powerpoint/2010/main" val="2256126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事件詳細資料</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2" name="群組 1"/>
          <p:cNvGrpSpPr>
            <a:grpSpLocks noChangeAspect="1"/>
          </p:cNvGrpSpPr>
          <p:nvPr/>
        </p:nvGrpSpPr>
        <p:grpSpPr>
          <a:xfrm>
            <a:off x="725524" y="1357900"/>
            <a:ext cx="5548514" cy="3467822"/>
            <a:chOff x="823686" y="1538060"/>
            <a:chExt cx="7269480" cy="4543425"/>
          </a:xfrm>
        </p:grpSpPr>
        <p:pic>
          <p:nvPicPr>
            <p:cNvPr id="13" name="內容版面配置區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86" y="1538060"/>
              <a:ext cx="7269480" cy="4543425"/>
            </a:xfrm>
            <a:prstGeom prst="rect">
              <a:avLst/>
            </a:prstGeom>
            <a:noFill/>
            <a:ln>
              <a:noFill/>
            </a:ln>
            <a:effectLst>
              <a:outerShdw blurRad="292100" dist="139700" dir="2700000" algn="tl" rotWithShape="0">
                <a:srgbClr val="333333">
                  <a:alpha val="65000"/>
                </a:srgbClr>
              </a:outerShdw>
            </a:effectLst>
          </p:spPr>
        </p:pic>
        <p:sp>
          <p:nvSpPr>
            <p:cNvPr id="14" name="矩形 13"/>
            <p:cNvSpPr/>
            <p:nvPr/>
          </p:nvSpPr>
          <p:spPr>
            <a:xfrm>
              <a:off x="3263765" y="2422613"/>
              <a:ext cx="4819879" cy="3656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1">
                    <a:lumMod val="95000"/>
                  </a:schemeClr>
                </a:solidFill>
              </a:endParaRPr>
            </a:p>
          </p:txBody>
        </p:sp>
        <p:sp>
          <p:nvSpPr>
            <p:cNvPr id="15" name="文字方塊 14"/>
            <p:cNvSpPr txBox="1"/>
            <p:nvPr/>
          </p:nvSpPr>
          <p:spPr>
            <a:xfrm>
              <a:off x="3263765" y="2495911"/>
              <a:ext cx="4691270" cy="3225909"/>
            </a:xfrm>
            <a:prstGeom prst="rect">
              <a:avLst/>
            </a:prstGeom>
            <a:noFill/>
          </p:spPr>
          <p:txBody>
            <a:bodyPr wrap="square" rtlCol="0">
              <a:spAutoFit/>
            </a:bodyPr>
            <a:lstStyle/>
            <a:p>
              <a:r>
                <a:rPr lang="en-US" altLang="zh-TW" dirty="0" smtClean="0">
                  <a:solidFill>
                    <a:schemeClr val="tx1"/>
                  </a:solidFill>
                </a:rPr>
                <a:t>1661</a:t>
              </a:r>
              <a:r>
                <a:rPr lang="zh-TW" altLang="en-US" dirty="0" smtClean="0">
                  <a:solidFill>
                    <a:schemeClr val="tx1"/>
                  </a:solidFill>
                </a:rPr>
                <a:t>年</a:t>
              </a:r>
              <a:r>
                <a:rPr lang="en-US" altLang="zh-TW" dirty="0" smtClean="0">
                  <a:solidFill>
                    <a:schemeClr val="tx1"/>
                  </a:solidFill>
                </a:rPr>
                <a:t>2</a:t>
              </a:r>
              <a:r>
                <a:rPr lang="zh-TW" altLang="en-US" dirty="0" smtClean="0">
                  <a:solidFill>
                    <a:schemeClr val="tx1"/>
                  </a:solidFill>
                </a:rPr>
                <a:t>月</a:t>
              </a:r>
              <a:r>
                <a:rPr lang="en-US" altLang="zh-TW" dirty="0" smtClean="0">
                  <a:solidFill>
                    <a:schemeClr val="tx1"/>
                  </a:solidFill>
                </a:rPr>
                <a:t>5</a:t>
              </a:r>
              <a:r>
                <a:rPr lang="zh-TW" altLang="en-US" dirty="0" smtClean="0">
                  <a:solidFill>
                    <a:schemeClr val="tx1"/>
                  </a:solidFill>
                </a:rPr>
                <a:t>日 與沐劍屏 在高科汽車旅館發生關係    </a:t>
              </a:r>
              <a:r>
                <a:rPr lang="en-US" altLang="zh-TW" dirty="0" smtClean="0">
                  <a:solidFill>
                    <a:schemeClr val="tx1"/>
                  </a:solidFill>
                </a:rPr>
                <a:t>1661_02_05</a:t>
              </a:r>
            </a:p>
            <a:p>
              <a:endParaRPr lang="en-US" altLang="zh-TW" dirty="0" smtClean="0">
                <a:solidFill>
                  <a:schemeClr val="tx1"/>
                </a:solidFill>
              </a:endParaRPr>
            </a:p>
            <a:p>
              <a:r>
                <a:rPr lang="en-US" altLang="zh-TW" dirty="0" smtClean="0">
                  <a:solidFill>
                    <a:schemeClr val="tx1"/>
                  </a:solidFill>
                </a:rPr>
                <a:t>1661</a:t>
              </a:r>
              <a:r>
                <a:rPr lang="zh-TW" altLang="en-US" dirty="0" smtClean="0">
                  <a:solidFill>
                    <a:schemeClr val="tx1"/>
                  </a:solidFill>
                </a:rPr>
                <a:t>年</a:t>
              </a:r>
              <a:r>
                <a:rPr lang="en-US" altLang="zh-TW" dirty="0" smtClean="0">
                  <a:solidFill>
                    <a:schemeClr val="tx1"/>
                  </a:solidFill>
                </a:rPr>
                <a:t>4</a:t>
              </a:r>
              <a:r>
                <a:rPr lang="zh-TW" altLang="en-US" dirty="0" smtClean="0">
                  <a:solidFill>
                    <a:schemeClr val="tx1"/>
                  </a:solidFill>
                </a:rPr>
                <a:t>月</a:t>
              </a:r>
              <a:r>
                <a:rPr lang="en-US" altLang="zh-TW" dirty="0" smtClean="0">
                  <a:solidFill>
                    <a:schemeClr val="tx1"/>
                  </a:solidFill>
                </a:rPr>
                <a:t>10</a:t>
              </a:r>
              <a:r>
                <a:rPr lang="zh-TW" altLang="en-US" dirty="0" smtClean="0">
                  <a:solidFill>
                    <a:schemeClr val="tx1"/>
                  </a:solidFill>
                </a:rPr>
                <a:t>日 與方怡 在薇風汽車旅觀發生關係    </a:t>
              </a:r>
              <a:r>
                <a:rPr lang="en-US" altLang="zh-TW" dirty="0" smtClean="0">
                  <a:solidFill>
                    <a:schemeClr val="tx1"/>
                  </a:solidFill>
                </a:rPr>
                <a:t>1661_04_10</a:t>
              </a:r>
            </a:p>
            <a:p>
              <a:endParaRPr lang="en-US" altLang="zh-TW" dirty="0">
                <a:solidFill>
                  <a:schemeClr val="tx1"/>
                </a:solidFill>
              </a:endParaRPr>
            </a:p>
            <a:p>
              <a:r>
                <a:rPr lang="en-US" altLang="zh-TW" dirty="0" smtClean="0">
                  <a:solidFill>
                    <a:schemeClr val="tx1"/>
                  </a:solidFill>
                </a:rPr>
                <a:t>1661</a:t>
              </a:r>
              <a:r>
                <a:rPr lang="zh-TW" altLang="en-US" dirty="0" smtClean="0">
                  <a:solidFill>
                    <a:schemeClr val="tx1"/>
                  </a:solidFill>
                </a:rPr>
                <a:t>年</a:t>
              </a:r>
              <a:r>
                <a:rPr lang="en-US" altLang="zh-TW" dirty="0" smtClean="0">
                  <a:solidFill>
                    <a:schemeClr val="tx1"/>
                  </a:solidFill>
                </a:rPr>
                <a:t>6</a:t>
              </a:r>
              <a:r>
                <a:rPr lang="zh-TW" altLang="en-US" dirty="0" smtClean="0">
                  <a:solidFill>
                    <a:schemeClr val="tx1"/>
                  </a:solidFill>
                </a:rPr>
                <a:t>月</a:t>
              </a:r>
              <a:r>
                <a:rPr lang="en-US" altLang="zh-TW" dirty="0" smtClean="0">
                  <a:solidFill>
                    <a:schemeClr val="tx1"/>
                  </a:solidFill>
                </a:rPr>
                <a:t>15</a:t>
              </a:r>
              <a:r>
                <a:rPr lang="zh-TW" altLang="en-US" dirty="0" smtClean="0">
                  <a:solidFill>
                    <a:schemeClr val="tx1"/>
                  </a:solidFill>
                </a:rPr>
                <a:t>日 與雙兒 在御宿汽車旅館發生關係    </a:t>
              </a:r>
              <a:r>
                <a:rPr lang="en-US" altLang="zh-TW" dirty="0" smtClean="0">
                  <a:solidFill>
                    <a:schemeClr val="tx1"/>
                  </a:solidFill>
                </a:rPr>
                <a:t>1661_06_15</a:t>
              </a:r>
            </a:p>
            <a:p>
              <a:endParaRPr lang="en-US" altLang="zh-TW" dirty="0">
                <a:solidFill>
                  <a:schemeClr val="tx1"/>
                </a:solidFill>
              </a:endParaRPr>
            </a:p>
            <a:p>
              <a:r>
                <a:rPr lang="en-US" altLang="zh-TW" dirty="0" smtClean="0">
                  <a:solidFill>
                    <a:schemeClr val="tx1"/>
                  </a:solidFill>
                </a:rPr>
                <a:t>1661</a:t>
              </a:r>
              <a:r>
                <a:rPr lang="zh-TW" altLang="en-US" dirty="0" smtClean="0">
                  <a:solidFill>
                    <a:schemeClr val="tx1"/>
                  </a:solidFill>
                </a:rPr>
                <a:t>年</a:t>
              </a:r>
              <a:r>
                <a:rPr lang="en-US" altLang="zh-TW" dirty="0" smtClean="0">
                  <a:solidFill>
                    <a:schemeClr val="tx1"/>
                  </a:solidFill>
                </a:rPr>
                <a:t>8</a:t>
              </a:r>
              <a:r>
                <a:rPr lang="zh-TW" altLang="en-US" dirty="0" smtClean="0">
                  <a:solidFill>
                    <a:schemeClr val="tx1"/>
                  </a:solidFill>
                </a:rPr>
                <a:t>月</a:t>
              </a:r>
              <a:r>
                <a:rPr lang="en-US" altLang="zh-TW" dirty="0" smtClean="0">
                  <a:solidFill>
                    <a:schemeClr val="tx1"/>
                  </a:solidFill>
                </a:rPr>
                <a:t>20</a:t>
              </a:r>
              <a:r>
                <a:rPr lang="zh-TW" altLang="en-US" dirty="0" smtClean="0">
                  <a:solidFill>
                    <a:schemeClr val="tx1"/>
                  </a:solidFill>
                </a:rPr>
                <a:t>日 與蘇荃 在花鄉汽車旅館發生關係    </a:t>
              </a:r>
              <a:r>
                <a:rPr lang="en-US" altLang="zh-TW" dirty="0" smtClean="0">
                  <a:solidFill>
                    <a:schemeClr val="tx1"/>
                  </a:solidFill>
                </a:rPr>
                <a:t>1661_08_20</a:t>
              </a:r>
            </a:p>
          </p:txBody>
        </p:sp>
        <p:pic>
          <p:nvPicPr>
            <p:cNvPr id="16" name="圖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441" y="2899741"/>
              <a:ext cx="247650" cy="219076"/>
            </a:xfrm>
            <a:prstGeom prst="rect">
              <a:avLst/>
            </a:prstGeom>
          </p:spPr>
        </p:pic>
        <p:pic>
          <p:nvPicPr>
            <p:cNvPr id="17" name="圖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441" y="3741156"/>
              <a:ext cx="247650" cy="219076"/>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441" y="4570698"/>
              <a:ext cx="247650" cy="219076"/>
            </a:xfrm>
            <a:prstGeom prst="rect">
              <a:avLst/>
            </a:prstGeom>
          </p:spPr>
        </p:pic>
        <p:pic>
          <p:nvPicPr>
            <p:cNvPr id="19" name="圖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678" y="5417603"/>
              <a:ext cx="247650" cy="219076"/>
            </a:xfrm>
            <a:prstGeom prst="rect">
              <a:avLst/>
            </a:prstGeom>
          </p:spPr>
        </p:pic>
      </p:grpSp>
    </p:spTree>
    <p:extLst>
      <p:ext uri="{BB962C8B-B14F-4D97-AF65-F5344CB8AC3E}">
        <p14:creationId xmlns:p14="http://schemas.microsoft.com/office/powerpoint/2010/main" val="755563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3</a:t>
            </a:r>
            <a:r>
              <a:rPr lang="en" dirty="0" smtClean="0">
                <a:latin typeface="Neuton"/>
                <a:ea typeface="Neuton"/>
                <a:cs typeface="Neuton"/>
                <a:sym typeface="Neuton"/>
              </a:rPr>
              <a:t>.</a:t>
            </a:r>
            <a:r>
              <a:rPr lang="zh-TW" altLang="en-US" dirty="0" smtClean="0">
                <a:latin typeface="Neuton"/>
                <a:ea typeface="Neuton"/>
                <a:cs typeface="Neuton"/>
                <a:sym typeface="Neuton"/>
              </a:rPr>
              <a:t>系統架構圖</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使用者案例圖、系統架構圖</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16</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194809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系統架構圖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4" name="圖片 3"/>
          <p:cNvPicPr>
            <a:picLocks noChangeAspect="1"/>
          </p:cNvPicPr>
          <p:nvPr/>
        </p:nvPicPr>
        <p:blipFill>
          <a:blip r:embed="rId3"/>
          <a:stretch>
            <a:fillRect/>
          </a:stretch>
        </p:blipFill>
        <p:spPr>
          <a:xfrm>
            <a:off x="1230328" y="1340918"/>
            <a:ext cx="5204112" cy="3595955"/>
          </a:xfrm>
          <a:prstGeom prst="rect">
            <a:avLst/>
          </a:prstGeom>
        </p:spPr>
      </p:pic>
    </p:spTree>
    <p:extLst>
      <p:ext uri="{BB962C8B-B14F-4D97-AF65-F5344CB8AC3E}">
        <p14:creationId xmlns:p14="http://schemas.microsoft.com/office/powerpoint/2010/main" val="17369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4</a:t>
            </a:r>
            <a:r>
              <a:rPr lang="en" dirty="0" smtClean="0">
                <a:latin typeface="Neuton"/>
                <a:ea typeface="Neuton"/>
                <a:cs typeface="Neuton"/>
                <a:sym typeface="Neuton"/>
              </a:rPr>
              <a:t>.</a:t>
            </a:r>
            <a:r>
              <a:rPr lang="en-US" altLang="zh-TW" dirty="0" smtClean="0">
                <a:latin typeface="Neuton"/>
                <a:ea typeface="Neuton"/>
                <a:cs typeface="Neuton"/>
                <a:sym typeface="Neuton"/>
              </a:rPr>
              <a:t>UML</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行為圖形、循序圖、類別圖</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18</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289701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使用者案例圖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3779803950"/>
              </p:ext>
            </p:extLst>
          </p:nvPr>
        </p:nvGraphicFramePr>
        <p:xfrm>
          <a:off x="2987824" y="1059582"/>
          <a:ext cx="3933825" cy="3962400"/>
        </p:xfrm>
        <a:graphic>
          <a:graphicData uri="http://schemas.openxmlformats.org/presentationml/2006/ole">
            <mc:AlternateContent xmlns:mc="http://schemas.openxmlformats.org/markup-compatibility/2006">
              <mc:Choice xmlns:v="urn:schemas-microsoft-com:vml" Requires="v">
                <p:oleObj spid="_x0000_s1071" r:id="rId4" imgW="7147660" imgH="7185660" progId="Visio.Drawing.15">
                  <p:embed/>
                </p:oleObj>
              </mc:Choice>
              <mc:Fallback>
                <p:oleObj r:id="rId4" imgW="7147660" imgH="71856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1059582"/>
                        <a:ext cx="3933825"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0470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55576" y="555526"/>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600" b="1" dirty="0"/>
              <a:t>目錄</a:t>
            </a:r>
            <a:endParaRPr sz="3600" b="1" dirty="0"/>
          </a:p>
        </p:txBody>
      </p:sp>
      <p:sp>
        <p:nvSpPr>
          <p:cNvPr id="674" name="Google Shape;674;p18"/>
          <p:cNvSpPr txBox="1">
            <a:spLocks noGrp="1"/>
          </p:cNvSpPr>
          <p:nvPr>
            <p:ph type="body" idx="1"/>
          </p:nvPr>
        </p:nvSpPr>
        <p:spPr>
          <a:xfrm>
            <a:off x="628975" y="1548398"/>
            <a:ext cx="6009600" cy="3255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zh-TW" altLang="en-US" dirty="0"/>
              <a:t>簡介</a:t>
            </a:r>
            <a:endParaRPr dirty="0"/>
          </a:p>
          <a:p>
            <a:pPr marL="457200" lvl="0" indent="-317500" algn="l" rtl="0">
              <a:spcBef>
                <a:spcPts val="0"/>
              </a:spcBef>
              <a:spcAft>
                <a:spcPts val="0"/>
              </a:spcAft>
              <a:buSzPts val="1400"/>
              <a:buChar char="✢"/>
            </a:pPr>
            <a:r>
              <a:rPr lang="zh-TW" altLang="en-US" dirty="0" smtClean="0"/>
              <a:t>需求及功能說明</a:t>
            </a:r>
            <a:endParaRPr dirty="0"/>
          </a:p>
          <a:p>
            <a:pPr marL="457200" lvl="0" indent="-317500" algn="l" rtl="0">
              <a:spcBef>
                <a:spcPts val="0"/>
              </a:spcBef>
              <a:spcAft>
                <a:spcPts val="0"/>
              </a:spcAft>
              <a:buSzPts val="1400"/>
              <a:buChar char="✢"/>
            </a:pPr>
            <a:r>
              <a:rPr lang="zh-TW" altLang="en-US" dirty="0" smtClean="0"/>
              <a:t>系統架構圖</a:t>
            </a:r>
            <a:endParaRPr lang="en-US" altLang="zh-TW" dirty="0" smtClean="0"/>
          </a:p>
          <a:p>
            <a:pPr marL="457200" lvl="0" indent="-317500" algn="l" rtl="0">
              <a:spcBef>
                <a:spcPts val="0"/>
              </a:spcBef>
              <a:spcAft>
                <a:spcPts val="0"/>
              </a:spcAft>
              <a:buSzPts val="1400"/>
              <a:buChar char="✢"/>
            </a:pPr>
            <a:r>
              <a:rPr lang="en-US" altLang="zh-TW" dirty="0" smtClean="0"/>
              <a:t>UML</a:t>
            </a:r>
          </a:p>
          <a:p>
            <a:pPr marL="457200" lvl="0" indent="-317500" algn="l" rtl="0">
              <a:spcBef>
                <a:spcPts val="0"/>
              </a:spcBef>
              <a:spcAft>
                <a:spcPts val="0"/>
              </a:spcAft>
              <a:buSzPts val="1400"/>
              <a:buChar char="✢"/>
            </a:pPr>
            <a:r>
              <a:rPr lang="en-US" altLang="zh-TW" dirty="0" smtClean="0"/>
              <a:t>Resource Required</a:t>
            </a:r>
          </a:p>
          <a:p>
            <a:pPr marL="457200" lvl="0" indent="-317500" algn="l" rtl="0">
              <a:spcBef>
                <a:spcPts val="0"/>
              </a:spcBef>
              <a:spcAft>
                <a:spcPts val="0"/>
              </a:spcAft>
              <a:buSzPts val="1400"/>
              <a:buChar char="✢"/>
            </a:pPr>
            <a:r>
              <a:rPr lang="zh-TW" altLang="en-US" dirty="0" smtClean="0"/>
              <a:t>人員分配</a:t>
            </a:r>
            <a:endParaRPr lang="en-US" altLang="zh-TW" dirty="0" smtClean="0"/>
          </a:p>
          <a:p>
            <a:pPr marL="457200" lvl="0" indent="-317500" algn="l" rtl="0">
              <a:spcBef>
                <a:spcPts val="0"/>
              </a:spcBef>
              <a:spcAft>
                <a:spcPts val="0"/>
              </a:spcAft>
              <a:buSzPts val="1400"/>
              <a:buChar char="✢"/>
            </a:pPr>
            <a:r>
              <a:rPr lang="en-US" dirty="0" smtClean="0"/>
              <a:t>Schedule</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733076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一般用戶操作循序圖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 name="物件 2"/>
          <p:cNvGraphicFramePr>
            <a:graphicFrameLocks noChangeAspect="1"/>
          </p:cNvGraphicFramePr>
          <p:nvPr>
            <p:extLst>
              <p:ext uri="{D42A27DB-BD31-4B8C-83A1-F6EECF244321}">
                <p14:modId xmlns:p14="http://schemas.microsoft.com/office/powerpoint/2010/main" val="2348835820"/>
              </p:ext>
            </p:extLst>
          </p:nvPr>
        </p:nvGraphicFramePr>
        <p:xfrm>
          <a:off x="1403648" y="1275606"/>
          <a:ext cx="5631220" cy="3961201"/>
        </p:xfrm>
        <a:graphic>
          <a:graphicData uri="http://schemas.openxmlformats.org/presentationml/2006/ole">
            <mc:AlternateContent xmlns:mc="http://schemas.openxmlformats.org/markup-compatibility/2006">
              <mc:Choice xmlns:v="urn:schemas-microsoft-com:vml" Requires="v">
                <p:oleObj spid="_x0000_s3114" r:id="rId4" imgW="11727282" imgH="8244840" progId="Visio.Drawing.15">
                  <p:embed/>
                </p:oleObj>
              </mc:Choice>
              <mc:Fallback>
                <p:oleObj r:id="rId4" imgW="11727282" imgH="82448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275606"/>
                        <a:ext cx="5631220" cy="3961201"/>
                      </a:xfrm>
                      <a:prstGeom prst="rect">
                        <a:avLst/>
                      </a:prstGeom>
                      <a:noFill/>
                    </p:spPr>
                  </p:pic>
                </p:oleObj>
              </mc:Fallback>
            </mc:AlternateContent>
          </a:graphicData>
        </a:graphic>
      </p:graphicFrame>
    </p:spTree>
    <p:extLst>
      <p:ext uri="{BB962C8B-B14F-4D97-AF65-F5344CB8AC3E}">
        <p14:creationId xmlns:p14="http://schemas.microsoft.com/office/powerpoint/2010/main" val="719726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會員</a:t>
            </a:r>
            <a:r>
              <a:rPr lang="zh-TW" altLang="en-US" dirty="0" smtClean="0"/>
              <a:t>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3328205986"/>
              </p:ext>
            </p:extLst>
          </p:nvPr>
        </p:nvGraphicFramePr>
        <p:xfrm>
          <a:off x="1547664" y="1275606"/>
          <a:ext cx="5446915" cy="3939902"/>
        </p:xfrm>
        <a:graphic>
          <a:graphicData uri="http://schemas.openxmlformats.org/presentationml/2006/ole">
            <mc:AlternateContent xmlns:mc="http://schemas.openxmlformats.org/markup-compatibility/2006">
              <mc:Choice xmlns:v="urn:schemas-microsoft-com:vml" Requires="v">
                <p:oleObj spid="_x0000_s4136" r:id="rId4" imgW="9136248" imgH="6621780" progId="Visio.Drawing.15">
                  <p:embed/>
                </p:oleObj>
              </mc:Choice>
              <mc:Fallback>
                <p:oleObj r:id="rId4" imgW="9136248" imgH="662178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275606"/>
                        <a:ext cx="5446915" cy="3939902"/>
                      </a:xfrm>
                      <a:prstGeom prst="rect">
                        <a:avLst/>
                      </a:prstGeom>
                      <a:noFill/>
                    </p:spPr>
                  </p:pic>
                </p:oleObj>
              </mc:Fallback>
            </mc:AlternateContent>
          </a:graphicData>
        </a:graphic>
      </p:graphicFrame>
    </p:spTree>
    <p:extLst>
      <p:ext uri="{BB962C8B-B14F-4D97-AF65-F5344CB8AC3E}">
        <p14:creationId xmlns:p14="http://schemas.microsoft.com/office/powerpoint/2010/main" val="3289850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偵探操作循序圖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7" name="物件 6"/>
          <p:cNvGraphicFramePr>
            <a:graphicFrameLocks noChangeAspect="1"/>
          </p:cNvGraphicFramePr>
          <p:nvPr>
            <p:extLst>
              <p:ext uri="{D42A27DB-BD31-4B8C-83A1-F6EECF244321}">
                <p14:modId xmlns:p14="http://schemas.microsoft.com/office/powerpoint/2010/main" val="2875416843"/>
              </p:ext>
            </p:extLst>
          </p:nvPr>
        </p:nvGraphicFramePr>
        <p:xfrm>
          <a:off x="3491880" y="915566"/>
          <a:ext cx="3415150" cy="4355554"/>
        </p:xfrm>
        <a:graphic>
          <a:graphicData uri="http://schemas.openxmlformats.org/presentationml/2006/ole">
            <mc:AlternateContent xmlns:mc="http://schemas.openxmlformats.org/markup-compatibility/2006">
              <mc:Choice xmlns:v="urn:schemas-microsoft-com:vml" Requires="v">
                <p:oleObj spid="_x0000_s5156" r:id="rId4" imgW="4876761" imgH="6187440" progId="Visio.Drawing.15">
                  <p:embed/>
                </p:oleObj>
              </mc:Choice>
              <mc:Fallback>
                <p:oleObj r:id="rId4" imgW="4876761" imgH="61874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915566"/>
                        <a:ext cx="3415150" cy="4355554"/>
                      </a:xfrm>
                      <a:prstGeom prst="rect">
                        <a:avLst/>
                      </a:prstGeom>
                      <a:noFill/>
                    </p:spPr>
                  </p:pic>
                </p:oleObj>
              </mc:Fallback>
            </mc:AlternateContent>
          </a:graphicData>
        </a:graphic>
      </p:graphicFrame>
    </p:spTree>
    <p:extLst>
      <p:ext uri="{BB962C8B-B14F-4D97-AF65-F5344CB8AC3E}">
        <p14:creationId xmlns:p14="http://schemas.microsoft.com/office/powerpoint/2010/main" val="1747165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後台管理者操作循序圖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1607373802"/>
              </p:ext>
            </p:extLst>
          </p:nvPr>
        </p:nvGraphicFramePr>
        <p:xfrm>
          <a:off x="2241917" y="1203598"/>
          <a:ext cx="4660166" cy="4104456"/>
        </p:xfrm>
        <a:graphic>
          <a:graphicData uri="http://schemas.openxmlformats.org/presentationml/2006/ole">
            <mc:AlternateContent xmlns:mc="http://schemas.openxmlformats.org/markup-compatibility/2006">
              <mc:Choice xmlns:v="urn:schemas-microsoft-com:vml" Requires="v">
                <p:oleObj spid="_x0000_s6179" r:id="rId4" imgW="5768478" imgH="5074920" progId="Visio.Drawing.15">
                  <p:embed/>
                </p:oleObj>
              </mc:Choice>
              <mc:Fallback>
                <p:oleObj r:id="rId4" imgW="5768478" imgH="50749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917" y="1203598"/>
                        <a:ext cx="4660166" cy="4104456"/>
                      </a:xfrm>
                      <a:prstGeom prst="rect">
                        <a:avLst/>
                      </a:prstGeom>
                      <a:noFill/>
                    </p:spPr>
                  </p:pic>
                </p:oleObj>
              </mc:Fallback>
            </mc:AlternateContent>
          </a:graphicData>
        </a:graphic>
      </p:graphicFrame>
    </p:spTree>
    <p:extLst>
      <p:ext uri="{BB962C8B-B14F-4D97-AF65-F5344CB8AC3E}">
        <p14:creationId xmlns:p14="http://schemas.microsoft.com/office/powerpoint/2010/main" val="276066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使用者與事件類別圖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9" name="物件 8"/>
          <p:cNvGraphicFramePr>
            <a:graphicFrameLocks noChangeAspect="1"/>
          </p:cNvGraphicFramePr>
          <p:nvPr>
            <p:extLst>
              <p:ext uri="{D42A27DB-BD31-4B8C-83A1-F6EECF244321}">
                <p14:modId xmlns:p14="http://schemas.microsoft.com/office/powerpoint/2010/main" val="2593914265"/>
              </p:ext>
            </p:extLst>
          </p:nvPr>
        </p:nvGraphicFramePr>
        <p:xfrm>
          <a:off x="1979712" y="1275606"/>
          <a:ext cx="4972653" cy="3816424"/>
        </p:xfrm>
        <a:graphic>
          <a:graphicData uri="http://schemas.openxmlformats.org/presentationml/2006/ole">
            <mc:AlternateContent xmlns:mc="http://schemas.openxmlformats.org/markup-compatibility/2006">
              <mc:Choice xmlns:v="urn:schemas-microsoft-com:vml" Requires="v">
                <p:oleObj spid="_x0000_s7200" r:id="rId4" imgW="8694474" imgH="6659880" progId="Visio.Drawing.15">
                  <p:embed/>
                </p:oleObj>
              </mc:Choice>
              <mc:Fallback>
                <p:oleObj r:id="rId4" imgW="8694474" imgH="66598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275606"/>
                        <a:ext cx="4972653" cy="3816424"/>
                      </a:xfrm>
                      <a:prstGeom prst="rect">
                        <a:avLst/>
                      </a:prstGeom>
                      <a:noFill/>
                    </p:spPr>
                  </p:pic>
                </p:oleObj>
              </mc:Fallback>
            </mc:AlternateContent>
          </a:graphicData>
        </a:graphic>
      </p:graphicFrame>
    </p:spTree>
    <p:extLst>
      <p:ext uri="{BB962C8B-B14F-4D97-AF65-F5344CB8AC3E}">
        <p14:creationId xmlns:p14="http://schemas.microsoft.com/office/powerpoint/2010/main" val="1834682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前</a:t>
            </a:r>
            <a:r>
              <a:rPr lang="zh-TW" altLang="en-US" dirty="0" smtClean="0"/>
              <a:t>端介面類別圖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0" name="物件 9"/>
          <p:cNvGraphicFramePr>
            <a:graphicFrameLocks noChangeAspect="1"/>
          </p:cNvGraphicFramePr>
          <p:nvPr>
            <p:extLst>
              <p:ext uri="{D42A27DB-BD31-4B8C-83A1-F6EECF244321}">
                <p14:modId xmlns:p14="http://schemas.microsoft.com/office/powerpoint/2010/main" val="4191461411"/>
              </p:ext>
            </p:extLst>
          </p:nvPr>
        </p:nvGraphicFramePr>
        <p:xfrm>
          <a:off x="611560" y="1347614"/>
          <a:ext cx="6840760" cy="3612119"/>
        </p:xfrm>
        <a:graphic>
          <a:graphicData uri="http://schemas.openxmlformats.org/presentationml/2006/ole">
            <mc:AlternateContent xmlns:mc="http://schemas.openxmlformats.org/markup-compatibility/2006">
              <mc:Choice xmlns:v="urn:schemas-microsoft-com:vml" Requires="v">
                <p:oleObj spid="_x0000_s8222" r:id="rId4" imgW="12641694" imgH="6659880" progId="Visio.Drawing.15">
                  <p:embed/>
                </p:oleObj>
              </mc:Choice>
              <mc:Fallback>
                <p:oleObj r:id="rId4" imgW="12641694" imgH="66598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347614"/>
                        <a:ext cx="6840760" cy="3612119"/>
                      </a:xfrm>
                      <a:prstGeom prst="rect">
                        <a:avLst/>
                      </a:prstGeom>
                      <a:noFill/>
                    </p:spPr>
                  </p:pic>
                </p:oleObj>
              </mc:Fallback>
            </mc:AlternateContent>
          </a:graphicData>
        </a:graphic>
      </p:graphicFrame>
    </p:spTree>
    <p:extLst>
      <p:ext uri="{BB962C8B-B14F-4D97-AF65-F5344CB8AC3E}">
        <p14:creationId xmlns:p14="http://schemas.microsoft.com/office/powerpoint/2010/main" val="2944742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後</a:t>
            </a:r>
            <a:r>
              <a:rPr lang="zh-TW" altLang="en-US" dirty="0" smtClean="0"/>
              <a:t>端資料處理類別圖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1" name="物件 10"/>
          <p:cNvGraphicFramePr>
            <a:graphicFrameLocks noChangeAspect="1"/>
          </p:cNvGraphicFramePr>
          <p:nvPr>
            <p:extLst>
              <p:ext uri="{D42A27DB-BD31-4B8C-83A1-F6EECF244321}">
                <p14:modId xmlns:p14="http://schemas.microsoft.com/office/powerpoint/2010/main" val="4166831212"/>
              </p:ext>
            </p:extLst>
          </p:nvPr>
        </p:nvGraphicFramePr>
        <p:xfrm>
          <a:off x="539552" y="1275606"/>
          <a:ext cx="7932976" cy="3672408"/>
        </p:xfrm>
        <a:graphic>
          <a:graphicData uri="http://schemas.openxmlformats.org/presentationml/2006/ole">
            <mc:AlternateContent xmlns:mc="http://schemas.openxmlformats.org/markup-compatibility/2006">
              <mc:Choice xmlns:v="urn:schemas-microsoft-com:vml" Requires="v">
                <p:oleObj spid="_x0000_s9244" r:id="rId4" imgW="16931742" imgH="7856220" progId="Visio.Drawing.15">
                  <p:embed/>
                </p:oleObj>
              </mc:Choice>
              <mc:Fallback>
                <p:oleObj r:id="rId4" imgW="16931742" imgH="78562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275606"/>
                        <a:ext cx="7932976" cy="3672408"/>
                      </a:xfrm>
                      <a:prstGeom prst="rect">
                        <a:avLst/>
                      </a:prstGeom>
                      <a:noFill/>
                    </p:spPr>
                  </p:pic>
                </p:oleObj>
              </mc:Fallback>
            </mc:AlternateContent>
          </a:graphicData>
        </a:graphic>
      </p:graphicFrame>
    </p:spTree>
    <p:extLst>
      <p:ext uri="{BB962C8B-B14F-4D97-AF65-F5344CB8AC3E}">
        <p14:creationId xmlns:p14="http://schemas.microsoft.com/office/powerpoint/2010/main" val="1338483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smtClean="0">
                <a:latin typeface="Neuton"/>
                <a:ea typeface="Neuton"/>
                <a:cs typeface="Neuton"/>
                <a:sym typeface="Neuton"/>
              </a:rPr>
              <a:t>5</a:t>
            </a:r>
            <a:r>
              <a:rPr lang="en" dirty="0" smtClean="0">
                <a:latin typeface="Neuton"/>
                <a:ea typeface="Neuton"/>
                <a:cs typeface="Neuton"/>
                <a:sym typeface="Neuton"/>
              </a:rPr>
              <a:t>.</a:t>
            </a:r>
            <a:r>
              <a:rPr lang="en-US" dirty="0" smtClean="0">
                <a:latin typeface="Neuton"/>
                <a:ea typeface="Neuton"/>
                <a:cs typeface="Neuton"/>
                <a:sym typeface="Neuton"/>
              </a:rPr>
              <a:t>Resource Required</a:t>
            </a:r>
            <a:endParaRPr lang="en" dirty="0" smtClean="0">
              <a:latin typeface="Neuton"/>
              <a:ea typeface="Neuton"/>
              <a:cs typeface="Neuton"/>
              <a:sym typeface="Neuton"/>
            </a:endParaRPr>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27</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2598245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18"/>
          <p:cNvSpPr txBox="1">
            <a:spLocks noGrp="1"/>
          </p:cNvSpPr>
          <p:nvPr>
            <p:ph type="body" idx="1"/>
          </p:nvPr>
        </p:nvSpPr>
        <p:spPr>
          <a:xfrm>
            <a:off x="827584" y="411510"/>
            <a:ext cx="6264696" cy="4176464"/>
          </a:xfrm>
          <a:prstGeom prst="rect">
            <a:avLst/>
          </a:prstGeom>
        </p:spPr>
        <p:txBody>
          <a:bodyPr spcFirstLastPara="1" wrap="square" lIns="91425" tIns="91425" rIns="91425" bIns="91425" anchor="t" anchorCtr="0">
            <a:noAutofit/>
          </a:bodyPr>
          <a:lstStyle/>
          <a:p>
            <a:r>
              <a:rPr lang="zh-TW" altLang="en-US" dirty="0"/>
              <a:t>裝置與工具</a:t>
            </a:r>
            <a:endParaRPr lang="en-US" altLang="zh-TW" dirty="0"/>
          </a:p>
          <a:p>
            <a:pPr marL="0" indent="0">
              <a:buNone/>
            </a:pPr>
            <a:r>
              <a:rPr lang="zh-TW" altLang="en-US" dirty="0"/>
              <a:t>    裝置</a:t>
            </a:r>
            <a:r>
              <a:rPr lang="en-US" altLang="zh-TW" dirty="0" smtClean="0"/>
              <a:t>:</a:t>
            </a:r>
            <a:r>
              <a:rPr lang="zh-TW" altLang="en-US" dirty="0" smtClean="0"/>
              <a:t> 電腦</a:t>
            </a:r>
            <a:endParaRPr lang="en-US" altLang="zh-TW" dirty="0" smtClean="0"/>
          </a:p>
          <a:p>
            <a:pPr marL="0" indent="0">
              <a:buNone/>
            </a:pPr>
            <a:r>
              <a:rPr lang="zh-TW" altLang="en-US" dirty="0"/>
              <a:t> </a:t>
            </a:r>
            <a:r>
              <a:rPr lang="zh-TW" altLang="en-US" dirty="0" smtClean="0"/>
              <a:t>    工具</a:t>
            </a:r>
            <a:r>
              <a:rPr lang="en-US" altLang="zh-TW" dirty="0" smtClean="0"/>
              <a:t>: Microsoft Visio</a:t>
            </a:r>
            <a:r>
              <a:rPr lang="zh-TW" altLang="en-US" dirty="0" smtClean="0"/>
              <a:t>、</a:t>
            </a:r>
            <a:r>
              <a:rPr lang="en-US" altLang="zh-TW" dirty="0" smtClean="0"/>
              <a:t>Word</a:t>
            </a:r>
            <a:r>
              <a:rPr lang="zh-TW" altLang="en-US" dirty="0" smtClean="0"/>
              <a:t>、</a:t>
            </a:r>
            <a:r>
              <a:rPr lang="en-US" altLang="zh-TW" dirty="0" smtClean="0"/>
              <a:t>PowerPoint</a:t>
            </a:r>
          </a:p>
          <a:p>
            <a:pPr marL="0" indent="0">
              <a:buNone/>
            </a:pPr>
            <a:endParaRPr lang="en-US" altLang="zh-TW" dirty="0"/>
          </a:p>
          <a:p>
            <a:r>
              <a:rPr lang="zh-TW" altLang="en-US" dirty="0"/>
              <a:t>人員</a:t>
            </a:r>
            <a:r>
              <a:rPr lang="zh-TW" altLang="en-US" dirty="0" smtClean="0"/>
              <a:t>分配</a:t>
            </a:r>
            <a:endParaRPr lang="en-US" altLang="zh-TW" dirty="0"/>
          </a:p>
          <a:p>
            <a:pPr marL="139700" indent="0">
              <a:buNone/>
            </a:pPr>
            <a:r>
              <a:rPr lang="zh-TW" altLang="en-US" dirty="0" smtClean="0"/>
              <a:t>黃泰源</a:t>
            </a:r>
            <a:r>
              <a:rPr lang="en-US" altLang="zh-TW" dirty="0" smtClean="0"/>
              <a:t>:</a:t>
            </a:r>
            <a:r>
              <a:rPr lang="zh-TW" altLang="en-US" dirty="0" smtClean="0"/>
              <a:t> 文件撰寫、系統分析與</a:t>
            </a:r>
            <a:r>
              <a:rPr lang="zh-TW" altLang="en-US" dirty="0"/>
              <a:t>架構</a:t>
            </a:r>
            <a:r>
              <a:rPr lang="zh-TW" altLang="en-US" dirty="0" smtClean="0"/>
              <a:t>設計</a:t>
            </a:r>
            <a:endParaRPr lang="en-US" altLang="zh-TW" dirty="0" smtClean="0"/>
          </a:p>
          <a:p>
            <a:pPr marL="139700" indent="0">
              <a:buNone/>
            </a:pPr>
            <a:r>
              <a:rPr lang="zh-TW" altLang="en-US" dirty="0" smtClean="0"/>
              <a:t>胥</a:t>
            </a:r>
            <a:r>
              <a:rPr lang="zh-TW" altLang="en-US" dirty="0"/>
              <a:t>景然</a:t>
            </a:r>
            <a:r>
              <a:rPr lang="en-US" altLang="zh-TW" dirty="0" smtClean="0"/>
              <a:t>:</a:t>
            </a:r>
            <a:r>
              <a:rPr lang="zh-TW" altLang="en-US" dirty="0" smtClean="0"/>
              <a:t> 簡報</a:t>
            </a:r>
            <a:r>
              <a:rPr lang="zh-TW" altLang="en-US" dirty="0"/>
              <a:t>製作與報告、資料收集、需求分析、前端</a:t>
            </a:r>
            <a:r>
              <a:rPr lang="zh-TW" altLang="en-US" dirty="0" smtClean="0"/>
              <a:t>設計</a:t>
            </a:r>
            <a:endParaRPr lang="en-US" altLang="zh-TW" dirty="0"/>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766627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Neuton"/>
                <a:ea typeface="Neuton"/>
                <a:cs typeface="Neuton"/>
                <a:sym typeface="Neuton"/>
              </a:rPr>
              <a:t>6</a:t>
            </a:r>
            <a:r>
              <a:rPr lang="en" dirty="0" smtClean="0">
                <a:latin typeface="Neuton"/>
                <a:ea typeface="Neuton"/>
                <a:cs typeface="Neuton"/>
                <a:sym typeface="Neuton"/>
              </a:rPr>
              <a:t>.Schedule</a:t>
            </a:r>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29</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838204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Neuton"/>
                <a:ea typeface="Neuton"/>
                <a:cs typeface="Neuton"/>
                <a:sym typeface="Neuton"/>
              </a:rPr>
              <a:t>1.</a:t>
            </a:r>
            <a:r>
              <a:rPr lang="zh-TW" altLang="en-US" dirty="0" smtClean="0">
                <a:latin typeface="Neuton"/>
                <a:ea typeface="Neuton"/>
                <a:cs typeface="Neuton"/>
                <a:sym typeface="Neuton"/>
              </a:rPr>
              <a:t>簡介</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背景趨勢、動機、目的、需求分析、構想</a:t>
            </a:r>
            <a:endParaRPr lang="en-US" altLang="zh-TW" dirty="0" smtClean="0"/>
          </a:p>
        </p:txBody>
      </p:sp>
      <p:sp>
        <p:nvSpPr>
          <p:cNvPr id="4" name="Google Shape;675;p18"/>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altLang="zh-TW" sz="1200" dirty="0">
                <a:solidFill>
                  <a:schemeClr val="bg1"/>
                </a:solidFill>
                <a:latin typeface="Neuton" panose="020B0604020202020204" charset="0"/>
              </a:rPr>
              <a:t>3</a:t>
            </a:r>
            <a:endParaRPr lang="en" sz="1200" dirty="0">
              <a:solidFill>
                <a:schemeClr val="bg1"/>
              </a:solidFill>
              <a:latin typeface="Neuton" panose="020B06040202020202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pic>
        <p:nvPicPr>
          <p:cNvPr id="2" name="圖片 1"/>
          <p:cNvPicPr>
            <a:picLocks noChangeAspect="1"/>
          </p:cNvPicPr>
          <p:nvPr/>
        </p:nvPicPr>
        <p:blipFill>
          <a:blip r:embed="rId3"/>
          <a:stretch>
            <a:fillRect/>
          </a:stretch>
        </p:blipFill>
        <p:spPr>
          <a:xfrm>
            <a:off x="755576" y="1347614"/>
            <a:ext cx="7654548" cy="2759423"/>
          </a:xfrm>
          <a:prstGeom prst="rect">
            <a:avLst/>
          </a:prstGeom>
        </p:spPr>
      </p:pic>
    </p:spTree>
    <p:extLst>
      <p:ext uri="{BB962C8B-B14F-4D97-AF65-F5344CB8AC3E}">
        <p14:creationId xmlns:p14="http://schemas.microsoft.com/office/powerpoint/2010/main" val="2282673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6"/>
          <p:cNvSpPr txBox="1">
            <a:spLocks noGrp="1"/>
          </p:cNvSpPr>
          <p:nvPr>
            <p:ph type="ctrTitle" idx="4294967295"/>
          </p:nvPr>
        </p:nvSpPr>
        <p:spPr>
          <a:xfrm>
            <a:off x="1187624" y="1995686"/>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Thanks for listneing!</a:t>
            </a:r>
            <a:endParaRPr sz="6000" dirty="0"/>
          </a:p>
        </p:txBody>
      </p:sp>
      <p:sp>
        <p:nvSpPr>
          <p:cNvPr id="842" name="Google Shape;842;p3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背景</a:t>
            </a:r>
            <a:r>
              <a:rPr lang="zh-TW" altLang="en-US" dirty="0" smtClean="0"/>
              <a:t>趨勢與動機</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8" name="Google Shape;921;p39"/>
          <p:cNvSpPr/>
          <p:nvPr/>
        </p:nvSpPr>
        <p:spPr>
          <a:xfrm>
            <a:off x="1403064" y="1710333"/>
            <a:ext cx="360624" cy="363347"/>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0"/>
          <p:cNvSpPr txBox="1">
            <a:spLocks noGrp="1"/>
          </p:cNvSpPr>
          <p:nvPr>
            <p:ph type="body" idx="1"/>
          </p:nvPr>
        </p:nvSpPr>
        <p:spPr>
          <a:xfrm>
            <a:off x="286948" y="1581150"/>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smtClean="0"/>
              <a:t>背景趨勢</a:t>
            </a:r>
            <a:endParaRPr b="1" dirty="0"/>
          </a:p>
          <a:p>
            <a:pPr marL="0" indent="0">
              <a:buNone/>
            </a:pPr>
            <a:r>
              <a:rPr lang="zh-TW" altLang="en-US" dirty="0" smtClean="0"/>
              <a:t>現代</a:t>
            </a:r>
            <a:r>
              <a:rPr lang="zh-TW" altLang="en-US" dirty="0"/>
              <a:t>網路發達、</a:t>
            </a:r>
            <a:r>
              <a:rPr lang="zh-TW" altLang="en-US" dirty="0" smtClean="0"/>
              <a:t>交友更加容易，且生活</a:t>
            </a:r>
            <a:r>
              <a:rPr lang="zh-TW" altLang="en-US" dirty="0"/>
              <a:t>步調快速，壓力龐大</a:t>
            </a:r>
            <a:r>
              <a:rPr lang="zh-TW" altLang="en-US" dirty="0" smtClean="0"/>
              <a:t>，加上個人</a:t>
            </a:r>
            <a:r>
              <a:rPr lang="zh-TW" altLang="en-US" dirty="0"/>
              <a:t>主觀意識抬頭，和以前的社會相比，外遇已經是司空見慣的事。</a:t>
            </a:r>
            <a:endParaRPr lang="en-US" altLang="zh-TW" dirty="0"/>
          </a:p>
        </p:txBody>
      </p:sp>
      <p:sp>
        <p:nvSpPr>
          <p:cNvPr id="13" name="Google Shape;902;p39"/>
          <p:cNvSpPr/>
          <p:nvPr/>
        </p:nvSpPr>
        <p:spPr>
          <a:xfrm>
            <a:off x="3266805" y="1707653"/>
            <a:ext cx="297083" cy="356511"/>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9;p20"/>
          <p:cNvSpPr txBox="1">
            <a:spLocks noGrp="1"/>
          </p:cNvSpPr>
          <p:nvPr>
            <p:ph type="body" idx="1"/>
          </p:nvPr>
        </p:nvSpPr>
        <p:spPr>
          <a:xfrm>
            <a:off x="2591204" y="1584674"/>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動機</a:t>
            </a:r>
            <a:endParaRPr b="1" dirty="0"/>
          </a:p>
          <a:p>
            <a:pPr marL="0" indent="0">
              <a:buNone/>
            </a:pPr>
            <a:r>
              <a:rPr lang="zh-TW" altLang="en-US" dirty="0" smtClean="0"/>
              <a:t>一般人</a:t>
            </a:r>
            <a:r>
              <a:rPr lang="zh-TW" altLang="en-US" dirty="0"/>
              <a:t>面對外遇或潛在外遇的可能時，通常都手足無措，因為情緒難以控制而失去理智，或基於面子問題不敢向家人好友尋求協助。</a:t>
            </a:r>
          </a:p>
        </p:txBody>
      </p:sp>
      <p:sp>
        <p:nvSpPr>
          <p:cNvPr id="17" name="Google Shape;689;p20"/>
          <p:cNvSpPr txBox="1">
            <a:spLocks noGrp="1"/>
          </p:cNvSpPr>
          <p:nvPr>
            <p:ph type="body" idx="1"/>
          </p:nvPr>
        </p:nvSpPr>
        <p:spPr>
          <a:xfrm>
            <a:off x="4932040" y="1584674"/>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目的</a:t>
            </a:r>
            <a:endParaRPr b="1" dirty="0"/>
          </a:p>
          <a:p>
            <a:pPr marL="0" indent="0">
              <a:buNone/>
            </a:pPr>
            <a:r>
              <a:rPr lang="zh-TW" altLang="en-US" dirty="0"/>
              <a:t>我們希望可以建立一個優良完善的徵信社網路平台，消除用戶的不安，省去他們的麻煩，以最有效率的方式解決各種問題，成為用戶最有力的靠山。</a:t>
            </a:r>
          </a:p>
        </p:txBody>
      </p:sp>
      <p:sp>
        <p:nvSpPr>
          <p:cNvPr id="18" name="Google Shape;867;p39"/>
          <p:cNvSpPr/>
          <p:nvPr/>
        </p:nvSpPr>
        <p:spPr>
          <a:xfrm>
            <a:off x="5565318" y="1760563"/>
            <a:ext cx="230818" cy="307131"/>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需求分析與構想</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689;p20"/>
          <p:cNvSpPr txBox="1">
            <a:spLocks noGrp="1"/>
          </p:cNvSpPr>
          <p:nvPr>
            <p:ph type="body" idx="1"/>
          </p:nvPr>
        </p:nvSpPr>
        <p:spPr>
          <a:xfrm>
            <a:off x="286948" y="1203598"/>
            <a:ext cx="3276940"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需求</a:t>
            </a:r>
            <a:r>
              <a:rPr lang="zh-TW" altLang="en-US" b="1" dirty="0" smtClean="0"/>
              <a:t>分析</a:t>
            </a:r>
            <a:endParaRPr lang="en-US" altLang="zh-TW" b="1" dirty="0"/>
          </a:p>
          <a:p>
            <a:pPr marL="0" lvl="0" indent="0" algn="l" rtl="0">
              <a:spcBef>
                <a:spcPts val="600"/>
              </a:spcBef>
              <a:spcAft>
                <a:spcPts val="0"/>
              </a:spcAft>
              <a:buNone/>
            </a:pPr>
            <a:r>
              <a:rPr lang="en-US" altLang="zh-TW" dirty="0" smtClean="0"/>
              <a:t>1</a:t>
            </a:r>
            <a:r>
              <a:rPr lang="en-US" altLang="zh-TW" dirty="0"/>
              <a:t>.</a:t>
            </a:r>
            <a:r>
              <a:rPr lang="zh-TW" altLang="en-US" dirty="0"/>
              <a:t>想徵求他人意見和過去</a:t>
            </a:r>
            <a:r>
              <a:rPr lang="zh-TW" altLang="en-US" dirty="0" smtClean="0"/>
              <a:t>經驗</a:t>
            </a:r>
            <a:endParaRPr lang="en-US" altLang="zh-TW" dirty="0" smtClean="0"/>
          </a:p>
          <a:p>
            <a:pPr marL="0" indent="0">
              <a:buNone/>
            </a:pPr>
            <a:r>
              <a:rPr lang="en-US" altLang="zh-TW" dirty="0" smtClean="0"/>
              <a:t>2.</a:t>
            </a:r>
            <a:r>
              <a:rPr lang="zh-TW" altLang="en-US" dirty="0"/>
              <a:t>想選擇自己信任的調查</a:t>
            </a:r>
            <a:r>
              <a:rPr lang="zh-TW" altLang="en-US" dirty="0" smtClean="0"/>
              <a:t>人員</a:t>
            </a:r>
            <a:endParaRPr lang="en-US" altLang="zh-TW" dirty="0" smtClean="0"/>
          </a:p>
          <a:p>
            <a:pPr marL="0" indent="0">
              <a:buNone/>
            </a:pPr>
            <a:r>
              <a:rPr lang="en-US" altLang="zh-TW" dirty="0" smtClean="0"/>
              <a:t>3.</a:t>
            </a:r>
            <a:r>
              <a:rPr lang="zh-TW" altLang="en-US" dirty="0"/>
              <a:t>想隨時關注偵查進度或查詢歷史</a:t>
            </a:r>
            <a:r>
              <a:rPr lang="zh-TW" altLang="en-US" dirty="0" smtClean="0"/>
              <a:t>紀錄</a:t>
            </a:r>
            <a:endParaRPr lang="en-US" altLang="zh-TW" dirty="0" smtClean="0"/>
          </a:p>
          <a:p>
            <a:pPr marL="0" indent="0">
              <a:buNone/>
            </a:pPr>
            <a:r>
              <a:rPr lang="en-US" altLang="zh-TW" dirty="0" smtClean="0"/>
              <a:t>4.</a:t>
            </a:r>
            <a:r>
              <a:rPr lang="zh-TW" altLang="en-US" dirty="0"/>
              <a:t>想了解相關</a:t>
            </a:r>
            <a:r>
              <a:rPr lang="zh-TW" altLang="en-US" dirty="0" smtClean="0"/>
              <a:t>法律</a:t>
            </a:r>
            <a:endParaRPr lang="en-US" altLang="zh-TW" dirty="0" smtClean="0"/>
          </a:p>
        </p:txBody>
      </p:sp>
      <p:sp>
        <p:nvSpPr>
          <p:cNvPr id="12" name="Google Shape;689;p20"/>
          <p:cNvSpPr txBox="1">
            <a:spLocks noGrp="1"/>
          </p:cNvSpPr>
          <p:nvPr>
            <p:ph type="body" idx="1"/>
          </p:nvPr>
        </p:nvSpPr>
        <p:spPr>
          <a:xfrm>
            <a:off x="3743332" y="1203598"/>
            <a:ext cx="3276940" cy="37444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smtClean="0"/>
              <a:t>構想</a:t>
            </a:r>
            <a:endParaRPr lang="en-US" altLang="zh-TW" b="1" dirty="0"/>
          </a:p>
          <a:p>
            <a:pPr marL="0" lvl="0" indent="0" algn="l" rtl="0">
              <a:spcBef>
                <a:spcPts val="600"/>
              </a:spcBef>
              <a:spcAft>
                <a:spcPts val="0"/>
              </a:spcAft>
              <a:buNone/>
            </a:pPr>
            <a:r>
              <a:rPr lang="en-US" altLang="zh-TW" sz="1600" dirty="0" smtClean="0"/>
              <a:t>1</a:t>
            </a:r>
            <a:r>
              <a:rPr lang="en-US" altLang="zh-TW" sz="1600" dirty="0"/>
              <a:t>.</a:t>
            </a:r>
            <a:r>
              <a:rPr lang="zh-TW" altLang="en-US" sz="1600" dirty="0" smtClean="0"/>
              <a:t>建立分類</a:t>
            </a:r>
            <a:r>
              <a:rPr lang="zh-TW" altLang="en-US" sz="1600" dirty="0"/>
              <a:t>明確的討論區、匿名聊天系統，讓用戶方便針對自己的問題和其他人做</a:t>
            </a:r>
            <a:r>
              <a:rPr lang="zh-TW" altLang="en-US" sz="1600" dirty="0" smtClean="0"/>
              <a:t>交流</a:t>
            </a:r>
            <a:endParaRPr lang="en-US" altLang="zh-TW" sz="1600" dirty="0" smtClean="0"/>
          </a:p>
          <a:p>
            <a:pPr marL="0" lvl="0" indent="0" algn="l" rtl="0">
              <a:spcBef>
                <a:spcPts val="600"/>
              </a:spcBef>
              <a:spcAft>
                <a:spcPts val="0"/>
              </a:spcAft>
              <a:buNone/>
            </a:pPr>
            <a:r>
              <a:rPr lang="en-US" altLang="zh-TW" sz="1600" dirty="0"/>
              <a:t>2</a:t>
            </a:r>
            <a:r>
              <a:rPr lang="en-US" altLang="zh-TW" sz="1600" dirty="0" smtClean="0"/>
              <a:t>.</a:t>
            </a:r>
            <a:r>
              <a:rPr lang="zh-TW" altLang="en-US" sz="1600" dirty="0"/>
              <a:t>詳細的偵探個人簡介和評分系統，讓用戶依個人喜好選擇</a:t>
            </a:r>
            <a:r>
              <a:rPr lang="zh-TW" altLang="en-US" sz="1600" dirty="0" smtClean="0"/>
              <a:t>偵探</a:t>
            </a:r>
            <a:endParaRPr lang="en-US" altLang="zh-TW" sz="1600" dirty="0" smtClean="0"/>
          </a:p>
          <a:p>
            <a:pPr marL="0" indent="0">
              <a:buNone/>
            </a:pPr>
            <a:r>
              <a:rPr lang="en-US" altLang="zh-TW" sz="1600" dirty="0"/>
              <a:t>3</a:t>
            </a:r>
            <a:r>
              <a:rPr lang="en-US" altLang="zh-TW" sz="1600" dirty="0" smtClean="0"/>
              <a:t>.</a:t>
            </a:r>
            <a:r>
              <a:rPr lang="zh-TW" altLang="en-US" sz="1600" dirty="0"/>
              <a:t>建立雙向的查詢系統，讓用戶可以對偵查進度查詢，隨時和偵探交流和提供新的證據，並保存所有</a:t>
            </a:r>
            <a:r>
              <a:rPr lang="zh-TW" altLang="en-US" sz="1600" dirty="0" smtClean="0"/>
              <a:t>資訊</a:t>
            </a:r>
            <a:endParaRPr lang="en-US" altLang="zh-TW" sz="1600" dirty="0"/>
          </a:p>
          <a:p>
            <a:pPr marL="0" indent="0">
              <a:buNone/>
            </a:pPr>
            <a:r>
              <a:rPr lang="en-US" altLang="zh-TW" sz="1600" dirty="0" smtClean="0"/>
              <a:t>4.</a:t>
            </a:r>
            <a:r>
              <a:rPr lang="zh-TW" altLang="en-US" sz="1600" dirty="0" smtClean="0"/>
              <a:t>提供</a:t>
            </a:r>
            <a:r>
              <a:rPr lang="zh-TW" altLang="en-US" sz="1600" dirty="0"/>
              <a:t>法律名詞解釋，並將內容解釋得淺顯易懂，讓用戶更了解自己的權益</a:t>
            </a:r>
            <a:endParaRPr lang="en-US" altLang="zh-TW" sz="1600" dirty="0"/>
          </a:p>
          <a:p>
            <a:pPr marL="0" indent="0">
              <a:buNone/>
            </a:pPr>
            <a:endParaRPr lang="en-US" altLang="zh-TW" sz="1600" dirty="0"/>
          </a:p>
        </p:txBody>
      </p:sp>
      <p:sp>
        <p:nvSpPr>
          <p:cNvPr id="15" name="Google Shape;891;p39"/>
          <p:cNvSpPr/>
          <p:nvPr/>
        </p:nvSpPr>
        <p:spPr>
          <a:xfrm>
            <a:off x="1392371" y="1315640"/>
            <a:ext cx="332732" cy="345974"/>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1;p39"/>
          <p:cNvSpPr/>
          <p:nvPr/>
        </p:nvSpPr>
        <p:spPr>
          <a:xfrm>
            <a:off x="4401109" y="1361338"/>
            <a:ext cx="314907" cy="30027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691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2</a:t>
            </a:r>
            <a:r>
              <a:rPr lang="en" dirty="0" smtClean="0">
                <a:latin typeface="Neuton"/>
                <a:ea typeface="Neuton"/>
                <a:cs typeface="Neuton"/>
                <a:sym typeface="Neuton"/>
              </a:rPr>
              <a:t>.</a:t>
            </a:r>
            <a:r>
              <a:rPr lang="zh-TW" altLang="en-US" dirty="0">
                <a:latin typeface="Neuton"/>
                <a:ea typeface="Neuton"/>
                <a:cs typeface="Neuton"/>
                <a:sym typeface="Neuton"/>
              </a:rPr>
              <a:t>需求及</a:t>
            </a:r>
            <a:r>
              <a:rPr lang="zh-TW" altLang="en-US" dirty="0" smtClean="0">
                <a:latin typeface="Neuton"/>
                <a:ea typeface="Neuton"/>
                <a:cs typeface="Neuton"/>
                <a:sym typeface="Neuton"/>
              </a:rPr>
              <a:t>功能</a:t>
            </a:r>
            <a:r>
              <a:rPr lang="zh-TW" altLang="en-US" dirty="0">
                <a:latin typeface="Neuton"/>
                <a:ea typeface="Neuton"/>
                <a:cs typeface="Neuton"/>
                <a:sym typeface="Neuton"/>
              </a:rPr>
              <a:t>說明</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一般用戶、會員、偵探、後台管理者</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6</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243569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功能架構圖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15" name="內容版面配置區 2"/>
          <p:cNvPicPr>
            <a:picLocks noChangeAspect="1"/>
          </p:cNvPicPr>
          <p:nvPr/>
        </p:nvPicPr>
        <p:blipFill>
          <a:blip r:embed="rId3"/>
          <a:stretch>
            <a:fillRect/>
          </a:stretch>
        </p:blipFill>
        <p:spPr>
          <a:xfrm>
            <a:off x="361460" y="1419622"/>
            <a:ext cx="8098972" cy="3312083"/>
          </a:xfrm>
          <a:prstGeom prst="rect">
            <a:avLst/>
          </a:prstGeom>
          <a:noFill/>
          <a:ln>
            <a:noFill/>
          </a:ln>
        </p:spPr>
      </p:pic>
    </p:spTree>
    <p:extLst>
      <p:ext uri="{BB962C8B-B14F-4D97-AF65-F5344CB8AC3E}">
        <p14:creationId xmlns:p14="http://schemas.microsoft.com/office/powerpoint/2010/main" val="2005253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一般用戶</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graphicFrame>
        <p:nvGraphicFramePr>
          <p:cNvPr id="6" name="Google Shape;730;p25"/>
          <p:cNvGraphicFramePr/>
          <p:nvPr>
            <p:extLst>
              <p:ext uri="{D42A27DB-BD31-4B8C-83A1-F6EECF244321}">
                <p14:modId xmlns:p14="http://schemas.microsoft.com/office/powerpoint/2010/main" val="3875073665"/>
              </p:ext>
            </p:extLst>
          </p:nvPr>
        </p:nvGraphicFramePr>
        <p:xfrm>
          <a:off x="323528" y="1275606"/>
          <a:ext cx="8496944" cy="3600400"/>
        </p:xfrm>
        <a:graphic>
          <a:graphicData uri="http://schemas.openxmlformats.org/drawingml/2006/table">
            <a:tbl>
              <a:tblPr>
                <a:noFill/>
                <a:tableStyleId>{F56BFDEF-B6D0-4D26-9E58-F35EBD6662BA}</a:tableStyleId>
              </a:tblPr>
              <a:tblGrid>
                <a:gridCol w="1962054">
                  <a:extLst>
                    <a:ext uri="{9D8B030D-6E8A-4147-A177-3AD203B41FA5}">
                      <a16:colId xmlns:a16="http://schemas.microsoft.com/office/drawing/2014/main" val="20000"/>
                    </a:ext>
                  </a:extLst>
                </a:gridCol>
                <a:gridCol w="6534890">
                  <a:extLst>
                    <a:ext uri="{9D8B030D-6E8A-4147-A177-3AD203B41FA5}">
                      <a16:colId xmlns:a16="http://schemas.microsoft.com/office/drawing/2014/main" val="20001"/>
                    </a:ext>
                  </a:extLst>
                </a:gridCol>
              </a:tblGrid>
              <a:tr h="5760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solidFill>
                            <a:schemeClr val="bg1"/>
                          </a:solidFill>
                          <a:effectLst/>
                        </a:rPr>
                        <a:t>功能項目操作</a:t>
                      </a:r>
                      <a:endParaRPr lang="zh-TW" altLang="zh-TW" sz="14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說明</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0"/>
                  </a:ext>
                </a:extLst>
              </a:tr>
              <a:tr h="84689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討論區</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使用者可以在首頁按下【討論區】</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討論區</a:t>
                      </a:r>
                      <a:r>
                        <a:rPr lang="en-US" altLang="zh-TW" sz="1400" kern="100" dirty="0" smtClean="0">
                          <a:effectLst/>
                        </a:rPr>
                        <a:t>&gt;</a:t>
                      </a:r>
                      <a:r>
                        <a:rPr lang="zh-TW" altLang="zh-TW" sz="1400" kern="100" dirty="0" smtClean="0">
                          <a:effectLst/>
                        </a:rPr>
                        <a:t>頁面，在討論區頁面</a:t>
                      </a:r>
                      <a:r>
                        <a:rPr lang="zh-TW" altLang="en-US" sz="1400" kern="100" dirty="0" smtClean="0">
                          <a:effectLst/>
                        </a:rPr>
                        <a:t>有</a:t>
                      </a:r>
                      <a:r>
                        <a:rPr lang="zh-TW" altLang="zh-TW" sz="1400" kern="100" dirty="0" smtClean="0">
                          <a:effectLst/>
                        </a:rPr>
                        <a:t>【新增文章】、【回復文章】、【管理</a:t>
                      </a:r>
                      <a:r>
                        <a:rPr lang="zh-TW" altLang="en-US" sz="1400" kern="100" dirty="0" smtClean="0">
                          <a:effectLst/>
                        </a:rPr>
                        <a:t>文</a:t>
                      </a:r>
                      <a:r>
                        <a:rPr lang="zh-TW" altLang="zh-TW" sz="1400" kern="100" dirty="0" smtClean="0">
                          <a:effectLst/>
                        </a:rPr>
                        <a:t>章】</a:t>
                      </a:r>
                      <a:r>
                        <a:rPr lang="zh-TW" altLang="en-US" sz="1400" kern="100" dirty="0" smtClean="0">
                          <a:effectLst/>
                        </a:rPr>
                        <a:t>等按鈕</a:t>
                      </a:r>
                      <a:r>
                        <a:rPr lang="zh-TW" altLang="zh-TW" sz="1400" kern="100" dirty="0" smtClean="0">
                          <a:effectLst/>
                        </a:rPr>
                        <a:t>，文章有不同的分類</a:t>
                      </a:r>
                      <a:r>
                        <a:rPr lang="zh-TW" altLang="en-US" sz="1400" kern="100" dirty="0" smtClean="0">
                          <a:effectLst/>
                        </a:rPr>
                        <a:t>：</a:t>
                      </a:r>
                      <a:r>
                        <a:rPr lang="zh-TW" altLang="zh-TW" sz="1400" kern="100" dirty="0" smtClean="0">
                          <a:effectLst/>
                        </a:rPr>
                        <a:t>心情小語、婚姻關係、個人經濟、工商貿易、疑難雜症、法律諮詢</a:t>
                      </a:r>
                      <a:r>
                        <a:rPr lang="zh-TW" altLang="en-US" sz="1400" kern="100" dirty="0" smtClean="0">
                          <a:effectLst/>
                        </a:rPr>
                        <a:t>等</a:t>
                      </a:r>
                      <a:r>
                        <a:rPr lang="zh-TW" altLang="zh-TW" sz="1400" kern="100" dirty="0" smtClean="0">
                          <a:effectLst/>
                        </a:rPr>
                        <a:t>。</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1"/>
                  </a:ext>
                </a:extLst>
              </a:tr>
              <a:tr h="680642">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個人簡介</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使用者可在右上方之使用者狀態欄按下【個人簡介】</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個人簡介</a:t>
                      </a:r>
                      <a:r>
                        <a:rPr lang="en-US" altLang="zh-TW" sz="1400" kern="100" dirty="0" smtClean="0">
                          <a:effectLst/>
                        </a:rPr>
                        <a:t>&gt;</a:t>
                      </a:r>
                      <a:r>
                        <a:rPr lang="zh-TW" altLang="zh-TW" sz="1400" kern="100" dirty="0" smtClean="0">
                          <a:effectLst/>
                        </a:rPr>
                        <a:t>頁面，可按下【修改簡介】</a:t>
                      </a:r>
                      <a:r>
                        <a:rPr lang="zh-TW" altLang="en-US" sz="1400" kern="100" dirty="0" smtClean="0">
                          <a:effectLst/>
                        </a:rPr>
                        <a:t>按鈕</a:t>
                      </a:r>
                      <a:r>
                        <a:rPr lang="zh-TW" altLang="zh-TW" sz="1400" kern="100" dirty="0" smtClean="0">
                          <a:effectLst/>
                        </a:rPr>
                        <a:t>進行個人資料修改。可修改的資料有</a:t>
                      </a:r>
                      <a:r>
                        <a:rPr lang="en-US" altLang="zh-TW" sz="1400" kern="100" dirty="0" smtClean="0">
                          <a:effectLst/>
                        </a:rPr>
                        <a:t>:</a:t>
                      </a:r>
                      <a:r>
                        <a:rPr lang="zh-TW" altLang="zh-TW" sz="1400" kern="100" dirty="0" smtClean="0">
                          <a:effectLst/>
                        </a:rPr>
                        <a:t>綽號、</a:t>
                      </a:r>
                      <a:r>
                        <a:rPr lang="zh-TW" altLang="en-US" sz="1400" kern="100" dirty="0" smtClean="0">
                          <a:effectLst/>
                        </a:rPr>
                        <a:t>頭像、</a:t>
                      </a:r>
                      <a:r>
                        <a:rPr lang="zh-TW" altLang="zh-TW" sz="1400" kern="100" dirty="0" smtClean="0">
                          <a:effectLst/>
                        </a:rPr>
                        <a:t>信箱、生日、血型、性別、興趣、個人描述。</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2"/>
                  </a:ext>
                </a:extLst>
              </a:tr>
              <a:tr h="51891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對話系統</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使用者可以使用對話框與其他使用者進行訊息傳遞。</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3"/>
                  </a:ext>
                </a:extLst>
              </a:tr>
              <a:tr h="881298">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線上學習</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使用者可以在首頁按下【線上學習】</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線上學習</a:t>
                      </a:r>
                      <a:r>
                        <a:rPr lang="en-US" altLang="zh-TW" sz="1400" kern="100" dirty="0" smtClean="0">
                          <a:effectLst/>
                        </a:rPr>
                        <a:t>&gt;</a:t>
                      </a:r>
                      <a:r>
                        <a:rPr lang="zh-TW" altLang="zh-TW" sz="1400" kern="100" dirty="0" smtClean="0">
                          <a:effectLst/>
                        </a:rPr>
                        <a:t>頁面，以不同徵信業務分類，提供學習案例與影片，與相關法律學習。</a:t>
                      </a:r>
                    </a:p>
                    <a:p>
                      <a:pPr>
                        <a:spcAft>
                          <a:spcPts val="0"/>
                        </a:spcAft>
                      </a:pPr>
                      <a:r>
                        <a:rPr lang="zh-TW" altLang="zh-TW" sz="1400" kern="100" dirty="0" smtClean="0">
                          <a:effectLst/>
                        </a:rPr>
                        <a:t>徵信的業務</a:t>
                      </a:r>
                      <a:r>
                        <a:rPr lang="en-US" altLang="zh-TW" sz="1400" kern="100" dirty="0" smtClean="0">
                          <a:effectLst/>
                        </a:rPr>
                        <a:t>: </a:t>
                      </a:r>
                      <a:r>
                        <a:rPr lang="zh-TW" altLang="zh-TW" sz="1400" kern="100" dirty="0" smtClean="0">
                          <a:effectLst/>
                        </a:rPr>
                        <a:t>工商徵信、家庭關係、私人調查、疑難雜症</a:t>
                      </a:r>
                      <a:endParaRPr lang="zh-TW" altLang="zh-TW" sz="14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943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會員</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graphicFrame>
        <p:nvGraphicFramePr>
          <p:cNvPr id="6" name="Google Shape;730;p25"/>
          <p:cNvGraphicFramePr/>
          <p:nvPr>
            <p:extLst>
              <p:ext uri="{D42A27DB-BD31-4B8C-83A1-F6EECF244321}">
                <p14:modId xmlns:p14="http://schemas.microsoft.com/office/powerpoint/2010/main" val="2691877044"/>
              </p:ext>
            </p:extLst>
          </p:nvPr>
        </p:nvGraphicFramePr>
        <p:xfrm>
          <a:off x="323528" y="1275606"/>
          <a:ext cx="8496944" cy="3528392"/>
        </p:xfrm>
        <a:graphic>
          <a:graphicData uri="http://schemas.openxmlformats.org/drawingml/2006/table">
            <a:tbl>
              <a:tblPr>
                <a:noFill/>
                <a:tableStyleId>{F56BFDEF-B6D0-4D26-9E58-F35EBD6662BA}</a:tableStyleId>
              </a:tblPr>
              <a:tblGrid>
                <a:gridCol w="1978682">
                  <a:extLst>
                    <a:ext uri="{9D8B030D-6E8A-4147-A177-3AD203B41FA5}">
                      <a16:colId xmlns:a16="http://schemas.microsoft.com/office/drawing/2014/main" val="20000"/>
                    </a:ext>
                  </a:extLst>
                </a:gridCol>
                <a:gridCol w="6518262">
                  <a:extLst>
                    <a:ext uri="{9D8B030D-6E8A-4147-A177-3AD203B41FA5}">
                      <a16:colId xmlns:a16="http://schemas.microsoft.com/office/drawing/2014/main" val="20001"/>
                    </a:ext>
                  </a:extLst>
                </a:gridCol>
              </a:tblGrid>
              <a:tr h="5760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solidFill>
                            <a:schemeClr val="bg1"/>
                          </a:solidFill>
                          <a:effectLst/>
                        </a:rPr>
                        <a:t>功能項目操作</a:t>
                      </a:r>
                      <a:endParaRPr lang="zh-TW" altLang="zh-TW" sz="14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說明</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0"/>
                  </a:ext>
                </a:extLst>
              </a:tr>
              <a:tr h="57606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會員註冊</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使用者可在首頁按下【會員註冊】按鈕進入</a:t>
                      </a:r>
                      <a:r>
                        <a:rPr lang="en-US" altLang="zh-TW" sz="1400" kern="100" dirty="0" smtClean="0">
                          <a:effectLst/>
                        </a:rPr>
                        <a:t>&lt;</a:t>
                      </a:r>
                      <a:r>
                        <a:rPr lang="zh-TW" altLang="zh-TW" sz="1400" kern="100" dirty="0" smtClean="0">
                          <a:effectLst/>
                        </a:rPr>
                        <a:t>會員註冊</a:t>
                      </a:r>
                      <a:r>
                        <a:rPr lang="en-US" altLang="zh-TW" sz="1400" kern="100" dirty="0" smtClean="0">
                          <a:effectLst/>
                        </a:rPr>
                        <a:t>&gt;</a:t>
                      </a:r>
                      <a:r>
                        <a:rPr lang="zh-TW" altLang="zh-TW" sz="1400" kern="100" dirty="0" smtClean="0">
                          <a:effectLst/>
                        </a:rPr>
                        <a:t>頁面，填妥帳號密碼與個人簡介後便完成註冊。</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1"/>
                  </a:ext>
                </a:extLst>
              </a:tr>
              <a:tr h="680642">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委託任務</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400" kern="100" dirty="0" smtClean="0">
                          <a:effectLst/>
                        </a:rPr>
                        <a:t>使用者可以在首頁</a:t>
                      </a:r>
                      <a:r>
                        <a:rPr lang="zh-TW" altLang="en-US" sz="1400" kern="100" dirty="0" smtClean="0">
                          <a:effectLst/>
                        </a:rPr>
                        <a:t>透過</a:t>
                      </a:r>
                      <a:r>
                        <a:rPr lang="en-US" altLang="zh-TW" sz="1400" kern="100" dirty="0" smtClean="0">
                          <a:effectLst/>
                        </a:rPr>
                        <a:t>&lt;</a:t>
                      </a:r>
                      <a:r>
                        <a:rPr lang="zh-TW" altLang="zh-TW" sz="1400" kern="100" dirty="0" smtClean="0">
                          <a:effectLst/>
                        </a:rPr>
                        <a:t>偵探推薦</a:t>
                      </a:r>
                      <a:r>
                        <a:rPr lang="en-US" altLang="zh-TW" sz="1400" kern="100" dirty="0" smtClean="0">
                          <a:effectLst/>
                        </a:rPr>
                        <a:t>&gt;</a:t>
                      </a:r>
                      <a:r>
                        <a:rPr lang="zh-TW" altLang="zh-TW" sz="1400" kern="100" dirty="0" smtClean="0">
                          <a:effectLst/>
                        </a:rPr>
                        <a:t>，藉由不同的業務分類，找到自己適合的偵探並按下【委託】按鈕進入</a:t>
                      </a:r>
                      <a:r>
                        <a:rPr lang="en-US" altLang="zh-TW" sz="1400" kern="100" dirty="0" smtClean="0">
                          <a:effectLst/>
                        </a:rPr>
                        <a:t>&lt;</a:t>
                      </a:r>
                      <a:r>
                        <a:rPr lang="zh-TW" altLang="zh-TW" sz="1400" kern="100" dirty="0" smtClean="0">
                          <a:effectLst/>
                        </a:rPr>
                        <a:t>委託事件</a:t>
                      </a:r>
                      <a:r>
                        <a:rPr lang="en-US" altLang="zh-TW" sz="1400" kern="100" dirty="0" smtClean="0">
                          <a:effectLst/>
                        </a:rPr>
                        <a:t>&gt;</a:t>
                      </a:r>
                      <a:r>
                        <a:rPr lang="zh-TW" altLang="zh-TW" sz="1400" kern="100" dirty="0" smtClean="0">
                          <a:effectLst/>
                        </a:rPr>
                        <a:t>頁面填妥委託事件的詳細內容。</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extLst>
                  <a:ext uri="{0D108BD9-81ED-4DB2-BD59-A6C34878D82A}">
                    <a16:rowId xmlns:a16="http://schemas.microsoft.com/office/drawing/2014/main" val="10002"/>
                  </a:ext>
                </a:extLst>
              </a:tr>
              <a:tr h="54349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任務布告欄</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en-US" sz="1400" kern="100" dirty="0" smtClean="0">
                          <a:effectLst/>
                        </a:rPr>
                        <a:t>會員</a:t>
                      </a:r>
                      <a:r>
                        <a:rPr lang="zh-TW" altLang="zh-TW" sz="1400" kern="100" dirty="0" smtClean="0">
                          <a:effectLst/>
                        </a:rPr>
                        <a:t>可以</a:t>
                      </a:r>
                      <a:r>
                        <a:rPr lang="zh-TW" altLang="en-US" sz="1400" kern="100" dirty="0" smtClean="0">
                          <a:effectLst/>
                        </a:rPr>
                        <a:t>透過用戶介面</a:t>
                      </a:r>
                      <a:r>
                        <a:rPr lang="zh-TW" altLang="zh-TW" sz="1400" kern="100" dirty="0" smtClean="0">
                          <a:effectLst/>
                        </a:rPr>
                        <a:t>進入</a:t>
                      </a:r>
                      <a:r>
                        <a:rPr lang="en-US" altLang="zh-TW" sz="1400" kern="100" dirty="0" smtClean="0">
                          <a:effectLst/>
                        </a:rPr>
                        <a:t>&lt;</a:t>
                      </a:r>
                      <a:r>
                        <a:rPr lang="zh-TW" altLang="zh-TW" sz="1400" kern="100" dirty="0" smtClean="0">
                          <a:effectLst/>
                        </a:rPr>
                        <a:t>任務布告欄</a:t>
                      </a:r>
                      <a:r>
                        <a:rPr lang="en-US" altLang="zh-TW" sz="1400" kern="100" dirty="0" smtClean="0">
                          <a:effectLst/>
                        </a:rPr>
                        <a:t>&gt;</a:t>
                      </a:r>
                      <a:r>
                        <a:rPr lang="zh-TW" altLang="zh-TW" sz="1400" kern="100" dirty="0" smtClean="0">
                          <a:effectLst/>
                        </a:rPr>
                        <a:t>頁面，根據不同的業務分類發布委託任務。</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3"/>
                  </a:ext>
                </a:extLst>
              </a:tr>
              <a:tr h="69970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目前事件進度查詢</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會員可在右上方之使用者狀態欄按下【事件進度查詢】按鈕進入入事件處理儀表板查看</a:t>
                      </a:r>
                      <a:r>
                        <a:rPr lang="en-US" altLang="zh-TW" sz="1400" kern="100" dirty="0" smtClean="0">
                          <a:effectLst/>
                        </a:rPr>
                        <a:t>&lt;</a:t>
                      </a:r>
                      <a:r>
                        <a:rPr lang="zh-TW" altLang="zh-TW" sz="1400" kern="100" dirty="0" smtClean="0">
                          <a:effectLst/>
                        </a:rPr>
                        <a:t>目前事件狀態</a:t>
                      </a:r>
                      <a:r>
                        <a:rPr lang="en-US" altLang="zh-TW" sz="1400" kern="100" dirty="0" smtClean="0">
                          <a:effectLst/>
                        </a:rPr>
                        <a:t>&gt;</a:t>
                      </a:r>
                      <a:r>
                        <a:rPr lang="zh-TW" altLang="zh-TW" sz="1400" kern="100" dirty="0" smtClean="0">
                          <a:effectLst/>
                        </a:rPr>
                        <a:t>，可以了解目前所委託之任務的詳細資料與歷史進程。</a:t>
                      </a:r>
                      <a:endParaRPr lang="zh-TW" altLang="zh-TW" sz="14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4"/>
                  </a:ext>
                </a:extLst>
              </a:tr>
              <a:tr h="432048">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偵探評分</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kern="100" dirty="0" smtClean="0">
                          <a:effectLst/>
                        </a:rPr>
                        <a:t>任務結束時，可在</a:t>
                      </a:r>
                      <a:r>
                        <a:rPr lang="en-US" altLang="zh-TW" sz="1400" kern="100" dirty="0" smtClean="0">
                          <a:effectLst/>
                        </a:rPr>
                        <a:t>&lt;</a:t>
                      </a:r>
                      <a:r>
                        <a:rPr lang="zh-TW" altLang="zh-TW" sz="1400" kern="100" dirty="0" smtClean="0">
                          <a:effectLst/>
                        </a:rPr>
                        <a:t>事件處理儀表板</a:t>
                      </a:r>
                      <a:r>
                        <a:rPr lang="en-US" altLang="zh-TW" sz="1400" kern="100" dirty="0" smtClean="0">
                          <a:effectLst/>
                        </a:rPr>
                        <a:t>&gt;</a:t>
                      </a:r>
                      <a:r>
                        <a:rPr lang="zh-TW" altLang="en-US" sz="1400" kern="100" dirty="0" smtClean="0">
                          <a:effectLst/>
                        </a:rPr>
                        <a:t>對偵探進行評分</a:t>
                      </a:r>
                      <a:r>
                        <a:rPr lang="zh-TW" altLang="en-US" sz="1400" kern="100" dirty="0">
                          <a:effectLst/>
                          <a:latin typeface="Calibri"/>
                          <a:ea typeface="新細明體"/>
                          <a:cs typeface="Times New Roman"/>
                        </a:rPr>
                        <a:t>。</a:t>
                      </a:r>
                      <a:endParaRPr lang="zh-TW" altLang="zh-TW" sz="14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481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1598</Words>
  <Application>Microsoft Office PowerPoint</Application>
  <PresentationFormat>如螢幕大小 (16:9)</PresentationFormat>
  <Paragraphs>166</Paragraphs>
  <Slides>31</Slides>
  <Notes>31</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42" baseType="lpstr">
      <vt:lpstr>Tempus Sans ITC</vt:lpstr>
      <vt:lpstr>新細明體</vt:lpstr>
      <vt:lpstr>Yellowtail</vt:lpstr>
      <vt:lpstr>Calibri</vt:lpstr>
      <vt:lpstr>Neuton</vt:lpstr>
      <vt:lpstr>Arial</vt:lpstr>
      <vt:lpstr>AVGmdBU</vt:lpstr>
      <vt:lpstr>Gungsuh</vt:lpstr>
      <vt:lpstr>Times New Roman</vt:lpstr>
      <vt:lpstr>Ceres template</vt:lpstr>
      <vt:lpstr>Microsoft Visio 繪圖</vt:lpstr>
      <vt:lpstr>Affair Terminator 外遇終結者</vt:lpstr>
      <vt:lpstr>目錄</vt:lpstr>
      <vt:lpstr>1.簡介</vt:lpstr>
      <vt:lpstr>背景趨勢與動機</vt:lpstr>
      <vt:lpstr>需求分析與構想</vt:lpstr>
      <vt:lpstr>2.需求及功能說明</vt:lpstr>
      <vt:lpstr>功能架構圖</vt:lpstr>
      <vt:lpstr>一般用戶</vt:lpstr>
      <vt:lpstr>會員</vt:lpstr>
      <vt:lpstr>偵探</vt:lpstr>
      <vt:lpstr>後台管理者</vt:lpstr>
      <vt:lpstr>首頁介面</vt:lpstr>
      <vt:lpstr>偵探個人介面</vt:lpstr>
      <vt:lpstr>人物關係圖</vt:lpstr>
      <vt:lpstr>事件詳細資料</vt:lpstr>
      <vt:lpstr>3.系統架構圖</vt:lpstr>
      <vt:lpstr>系統架構圖</vt:lpstr>
      <vt:lpstr>4.UML</vt:lpstr>
      <vt:lpstr>使用者案例圖</vt:lpstr>
      <vt:lpstr>一般用戶操作循序圖</vt:lpstr>
      <vt:lpstr>會員操作循序圖</vt:lpstr>
      <vt:lpstr>偵探操作循序圖</vt:lpstr>
      <vt:lpstr>後台管理者操作循序圖</vt:lpstr>
      <vt:lpstr>使用者與事件類別圖</vt:lpstr>
      <vt:lpstr>前端介面類別圖</vt:lpstr>
      <vt:lpstr>後端資料處理類別圖</vt:lpstr>
      <vt:lpstr>5.Resource Required</vt:lpstr>
      <vt:lpstr>PowerPoint 簡報</vt:lpstr>
      <vt:lpstr>6.Schedule</vt:lpstr>
      <vt:lpstr>PowerPoint 簡報</vt:lpstr>
      <vt:lpstr>Thanks for listneing!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Affair Terminator 外遇終結者</dc:title>
  <cp:lastModifiedBy>bananas Huang</cp:lastModifiedBy>
  <cp:revision>120</cp:revision>
  <dcterms:modified xsi:type="dcterms:W3CDTF">2019-01-09T21:12:20Z</dcterms:modified>
</cp:coreProperties>
</file>