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4631" r:id="rId4"/>
  </p:sldMasterIdLst>
  <p:notesMasterIdLst>
    <p:notesMasterId r:id="rId26"/>
  </p:notesMasterIdLst>
  <p:sldIdLst>
    <p:sldId id="256" r:id="rId5"/>
    <p:sldId id="258" r:id="rId6"/>
    <p:sldId id="264" r:id="rId7"/>
    <p:sldId id="265" r:id="rId8"/>
    <p:sldId id="266" r:id="rId9"/>
    <p:sldId id="267" r:id="rId10"/>
    <p:sldId id="257" r:id="rId11"/>
    <p:sldId id="268" r:id="rId12"/>
    <p:sldId id="269" r:id="rId13"/>
    <p:sldId id="270" r:id="rId14"/>
    <p:sldId id="275" r:id="rId15"/>
    <p:sldId id="274" r:id="rId16"/>
    <p:sldId id="273" r:id="rId17"/>
    <p:sldId id="271" r:id="rId18"/>
    <p:sldId id="272" r:id="rId19"/>
    <p:sldId id="259" r:id="rId20"/>
    <p:sldId id="278" r:id="rId21"/>
    <p:sldId id="276" r:id="rId22"/>
    <p:sldId id="277" r:id="rId23"/>
    <p:sldId id="261" r:id="rId24"/>
    <p:sldId id="26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98" autoAdjust="0"/>
    <p:restoredTop sz="69328" autoAdjust="0"/>
  </p:normalViewPr>
  <p:slideViewPr>
    <p:cSldViewPr snapToGrid="0" snapToObjects="1">
      <p:cViewPr varScale="1">
        <p:scale>
          <a:sx n="59" d="100"/>
          <a:sy n="59" d="100"/>
        </p:scale>
        <p:origin x="797" y="58"/>
      </p:cViewPr>
      <p:guideLst>
        <p:guide orient="horz" pos="2160"/>
        <p:guide pos="2880"/>
      </p:guideLst>
    </p:cSldViewPr>
  </p:slideViewPr>
  <p:outlineViewPr>
    <p:cViewPr>
      <p:scale>
        <a:sx n="33" d="100"/>
        <a:sy n="33" d="100"/>
      </p:scale>
      <p:origin x="0" y="292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C96CCE-68B5-9B4D-B8A4-9D885A674F26}" type="datetimeFigureOut">
              <a:rPr lang="en-US" smtClean="0"/>
              <a:t>11/15/2018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62E17B-74C6-844B-874E-AD2BA74226A5}" type="slidenum">
              <a:rPr lang="en-US" smtClean="0"/>
              <a:t>‹#›</a:t>
            </a:fld>
            <a:endParaRPr lang="en-US"/>
          </a:p>
        </p:txBody>
      </p:sp>
    </p:spTree>
    <p:extLst>
      <p:ext uri="{BB962C8B-B14F-4D97-AF65-F5344CB8AC3E}">
        <p14:creationId xmlns:p14="http://schemas.microsoft.com/office/powerpoint/2010/main" val="9865407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a:t>
            </a:r>
            <a:r>
              <a:rPr lang="en-US" baseline="0" dirty="0" smtClean="0"/>
              <a:t> </a:t>
            </a:r>
            <a:r>
              <a:rPr lang="zh-TW" altLang="en-US" baseline="0" dirty="0" smtClean="0"/>
              <a:t>是</a:t>
            </a:r>
            <a:r>
              <a:rPr lang="en-US" altLang="zh-TW" baseline="0" dirty="0" smtClean="0"/>
              <a:t> </a:t>
            </a:r>
            <a:r>
              <a:rPr lang="zh-TW" altLang="en-US" baseline="0" dirty="0" smtClean="0"/>
              <a:t>為什麼要做這題目？</a:t>
            </a:r>
            <a:endParaRPr lang="en-US" altLang="zh-TW" baseline="0" dirty="0" smtClean="0"/>
          </a:p>
          <a:p>
            <a:r>
              <a:rPr lang="en-US" dirty="0" smtClean="0"/>
              <a:t>Challenge</a:t>
            </a:r>
            <a:r>
              <a:rPr lang="en-US" baseline="0" dirty="0" smtClean="0"/>
              <a:t> human acting </a:t>
            </a:r>
            <a:r>
              <a:rPr lang="zh-TW" altLang="en-US" baseline="0" dirty="0" smtClean="0"/>
              <a:t>如何難</a:t>
            </a:r>
            <a:endParaRPr lang="en-US" altLang="zh-TW" baseline="0" dirty="0" smtClean="0"/>
          </a:p>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2</a:t>
            </a:fld>
            <a:endParaRPr lang="en-US"/>
          </a:p>
        </p:txBody>
      </p:sp>
    </p:spTree>
    <p:extLst>
      <p:ext uri="{BB962C8B-B14F-4D97-AF65-F5344CB8AC3E}">
        <p14:creationId xmlns:p14="http://schemas.microsoft.com/office/powerpoint/2010/main" val="50678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a:t>
            </a:r>
            <a:r>
              <a:rPr lang="en-US" baseline="0" dirty="0" smtClean="0"/>
              <a:t> </a:t>
            </a:r>
            <a:r>
              <a:rPr lang="zh-TW" altLang="en-US" baseline="0" dirty="0" smtClean="0"/>
              <a:t>是</a:t>
            </a:r>
            <a:r>
              <a:rPr lang="en-US" altLang="zh-TW" baseline="0" dirty="0" smtClean="0"/>
              <a:t> </a:t>
            </a:r>
            <a:r>
              <a:rPr lang="zh-TW" altLang="en-US" baseline="0" dirty="0" smtClean="0"/>
              <a:t>為什麼要做這題目？</a:t>
            </a:r>
            <a:endParaRPr lang="en-US" altLang="zh-TW" baseline="0" dirty="0" smtClean="0"/>
          </a:p>
          <a:p>
            <a:r>
              <a:rPr lang="en-US" dirty="0" smtClean="0"/>
              <a:t>Challenge</a:t>
            </a:r>
            <a:r>
              <a:rPr lang="en-US" baseline="0" dirty="0" smtClean="0"/>
              <a:t> human acting </a:t>
            </a:r>
            <a:r>
              <a:rPr lang="zh-TW" altLang="en-US" baseline="0" dirty="0" smtClean="0"/>
              <a:t>如何難</a:t>
            </a:r>
            <a:endParaRPr lang="en-US" altLang="zh-TW" baseline="0" dirty="0" smtClean="0"/>
          </a:p>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3</a:t>
            </a:fld>
            <a:endParaRPr lang="en-US"/>
          </a:p>
        </p:txBody>
      </p:sp>
    </p:spTree>
    <p:extLst>
      <p:ext uri="{BB962C8B-B14F-4D97-AF65-F5344CB8AC3E}">
        <p14:creationId xmlns:p14="http://schemas.microsoft.com/office/powerpoint/2010/main" val="506782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a:t>
            </a:r>
            <a:r>
              <a:rPr lang="en-US" baseline="0" dirty="0" smtClean="0"/>
              <a:t> </a:t>
            </a:r>
            <a:r>
              <a:rPr lang="zh-TW" altLang="en-US" baseline="0" dirty="0" smtClean="0"/>
              <a:t>是</a:t>
            </a:r>
            <a:r>
              <a:rPr lang="en-US" altLang="zh-TW" baseline="0" dirty="0" smtClean="0"/>
              <a:t> </a:t>
            </a:r>
            <a:r>
              <a:rPr lang="zh-TW" altLang="en-US" baseline="0" dirty="0" smtClean="0"/>
              <a:t>為什麼要做這題目？</a:t>
            </a:r>
            <a:endParaRPr lang="en-US" altLang="zh-TW" baseline="0" dirty="0" smtClean="0"/>
          </a:p>
          <a:p>
            <a:r>
              <a:rPr lang="en-US" dirty="0" smtClean="0"/>
              <a:t>Challenge</a:t>
            </a:r>
            <a:r>
              <a:rPr lang="en-US" baseline="0" dirty="0" smtClean="0"/>
              <a:t> human acting </a:t>
            </a:r>
            <a:r>
              <a:rPr lang="zh-TW" altLang="en-US" baseline="0" dirty="0" smtClean="0"/>
              <a:t>如何難</a:t>
            </a:r>
            <a:endParaRPr lang="en-US" altLang="zh-TW" baseline="0" dirty="0" smtClean="0"/>
          </a:p>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4</a:t>
            </a:fld>
            <a:endParaRPr lang="en-US"/>
          </a:p>
        </p:txBody>
      </p:sp>
    </p:spTree>
    <p:extLst>
      <p:ext uri="{BB962C8B-B14F-4D97-AF65-F5344CB8AC3E}">
        <p14:creationId xmlns:p14="http://schemas.microsoft.com/office/powerpoint/2010/main" val="506782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a:t>
            </a:r>
            <a:r>
              <a:rPr lang="en-US" baseline="0" dirty="0" smtClean="0"/>
              <a:t> </a:t>
            </a:r>
            <a:r>
              <a:rPr lang="zh-TW" altLang="en-US" baseline="0" dirty="0" smtClean="0"/>
              <a:t>是</a:t>
            </a:r>
            <a:r>
              <a:rPr lang="en-US" altLang="zh-TW" baseline="0" dirty="0" smtClean="0"/>
              <a:t> </a:t>
            </a:r>
            <a:r>
              <a:rPr lang="zh-TW" altLang="en-US" baseline="0" dirty="0" smtClean="0"/>
              <a:t>為什麼要做這題目？</a:t>
            </a:r>
            <a:endParaRPr lang="en-US" altLang="zh-TW" baseline="0" dirty="0" smtClean="0"/>
          </a:p>
          <a:p>
            <a:r>
              <a:rPr lang="en-US" dirty="0" smtClean="0"/>
              <a:t>Challenge</a:t>
            </a:r>
            <a:r>
              <a:rPr lang="en-US" baseline="0" dirty="0" smtClean="0"/>
              <a:t> human acting </a:t>
            </a:r>
            <a:r>
              <a:rPr lang="zh-TW" altLang="en-US" baseline="0" dirty="0" smtClean="0"/>
              <a:t>如何難</a:t>
            </a:r>
            <a:endParaRPr lang="en-US" altLang="zh-TW" baseline="0" dirty="0" smtClean="0"/>
          </a:p>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5</a:t>
            </a:fld>
            <a:endParaRPr lang="en-US"/>
          </a:p>
        </p:txBody>
      </p:sp>
    </p:spTree>
    <p:extLst>
      <p:ext uri="{BB962C8B-B14F-4D97-AF65-F5344CB8AC3E}">
        <p14:creationId xmlns:p14="http://schemas.microsoft.com/office/powerpoint/2010/main" val="506782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a:t>
            </a:r>
            <a:r>
              <a:rPr lang="en-US" baseline="0" dirty="0" smtClean="0"/>
              <a:t> </a:t>
            </a:r>
            <a:r>
              <a:rPr lang="zh-TW" altLang="en-US" baseline="0" dirty="0" smtClean="0"/>
              <a:t>是</a:t>
            </a:r>
            <a:r>
              <a:rPr lang="en-US" altLang="zh-TW" baseline="0" dirty="0" smtClean="0"/>
              <a:t> </a:t>
            </a:r>
            <a:r>
              <a:rPr lang="zh-TW" altLang="en-US" baseline="0" dirty="0" smtClean="0"/>
              <a:t>為什麼要做這題目？</a:t>
            </a:r>
            <a:endParaRPr lang="en-US" altLang="zh-TW" baseline="0" dirty="0" smtClean="0"/>
          </a:p>
          <a:p>
            <a:r>
              <a:rPr lang="en-US" dirty="0" smtClean="0"/>
              <a:t>Challenge</a:t>
            </a:r>
            <a:r>
              <a:rPr lang="en-US" baseline="0" dirty="0" smtClean="0"/>
              <a:t> human acting </a:t>
            </a:r>
            <a:r>
              <a:rPr lang="zh-TW" altLang="en-US" baseline="0" dirty="0" smtClean="0"/>
              <a:t>如何難</a:t>
            </a:r>
            <a:endParaRPr lang="en-US" altLang="zh-TW" baseline="0" dirty="0" smtClean="0"/>
          </a:p>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6</a:t>
            </a:fld>
            <a:endParaRPr lang="en-US"/>
          </a:p>
        </p:txBody>
      </p:sp>
    </p:spTree>
    <p:extLst>
      <p:ext uri="{BB962C8B-B14F-4D97-AF65-F5344CB8AC3E}">
        <p14:creationId xmlns:p14="http://schemas.microsoft.com/office/powerpoint/2010/main" val="506782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62E17B-74C6-844B-874E-AD2BA74226A5}" type="slidenum">
              <a:rPr lang="en-US" smtClean="0"/>
              <a:t>16</a:t>
            </a:fld>
            <a:endParaRPr lang="en-US"/>
          </a:p>
        </p:txBody>
      </p:sp>
    </p:spTree>
    <p:extLst>
      <p:ext uri="{BB962C8B-B14F-4D97-AF65-F5344CB8AC3E}">
        <p14:creationId xmlns:p14="http://schemas.microsoft.com/office/powerpoint/2010/main" val="1624605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20</a:t>
            </a:fld>
            <a:endParaRPr lang="en-US"/>
          </a:p>
        </p:txBody>
      </p:sp>
    </p:spTree>
    <p:extLst>
      <p:ext uri="{BB962C8B-B14F-4D97-AF65-F5344CB8AC3E}">
        <p14:creationId xmlns:p14="http://schemas.microsoft.com/office/powerpoint/2010/main" val="3937316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9" name="副標題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標題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zh-TW" altLang="en-US" smtClean="0"/>
              <a:t>按一下以編輯母片標題樣式</a:t>
            </a:r>
            <a:endParaRPr kumimoji="0" lang="en-US"/>
          </a:p>
        </p:txBody>
      </p:sp>
      <p:cxnSp>
        <p:nvCxnSpPr>
          <p:cNvPr id="8" name="直線接點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橢圓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日期版面配置區 14"/>
          <p:cNvSpPr>
            <a:spLocks noGrp="1"/>
          </p:cNvSpPr>
          <p:nvPr>
            <p:ph type="dt" sz="half" idx="10"/>
          </p:nvPr>
        </p:nvSpPr>
        <p:spPr/>
        <p:txBody>
          <a:bodyPr/>
          <a:lstStyle/>
          <a:p>
            <a:fld id="{68C2560D-EC28-3B41-86E8-18F1CE0113B4}" type="datetimeFigureOut">
              <a:rPr lang="en-US" smtClean="0"/>
              <a:t>11/15/2018</a:t>
            </a:fld>
            <a:endParaRPr lang="en-US"/>
          </a:p>
        </p:txBody>
      </p:sp>
      <p:sp>
        <p:nvSpPr>
          <p:cNvPr id="16" name="投影片編號版面配置區 15"/>
          <p:cNvSpPr>
            <a:spLocks noGrp="1"/>
          </p:cNvSpPr>
          <p:nvPr>
            <p:ph type="sldNum" sz="quarter" idx="11"/>
          </p:nvPr>
        </p:nvSpPr>
        <p:spPr/>
        <p:txBody>
          <a:bodyPr/>
          <a:lstStyle/>
          <a:p>
            <a:fld id="{2066355A-084C-D24E-9AD2-7E4FC41EA627}" type="slidenum">
              <a:rPr lang="en-US" smtClean="0"/>
              <a:t>‹#›</a:t>
            </a:fld>
            <a:endParaRPr lang="en-US"/>
          </a:p>
        </p:txBody>
      </p:sp>
      <p:sp>
        <p:nvSpPr>
          <p:cNvPr id="17" name="頁尾版面配置區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68C2560D-EC28-3B41-86E8-18F1CE0113B4}" type="datetimeFigureOut">
              <a:rPr lang="en-US" smtClean="0"/>
              <a:t>11/15/2018</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68C2560D-EC28-3B41-86E8-18F1CE0113B4}" type="datetimeFigureOut">
              <a:rPr lang="en-US" smtClean="0"/>
              <a:t>11/15/2018</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9" name="內容版面配置區 8"/>
          <p:cNvSpPr>
            <a:spLocks noGrp="1"/>
          </p:cNvSpPr>
          <p:nvPr>
            <p:ph idx="1"/>
          </p:nvPr>
        </p:nvSpPr>
        <p:spPr>
          <a:xfrm>
            <a:off x="457200" y="1524000"/>
            <a:ext cx="82296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4" name="日期版面配置區 13"/>
          <p:cNvSpPr>
            <a:spLocks noGrp="1"/>
          </p:cNvSpPr>
          <p:nvPr>
            <p:ph type="dt" sz="half" idx="14"/>
          </p:nvPr>
        </p:nvSpPr>
        <p:spPr/>
        <p:txBody>
          <a:bodyPr/>
          <a:lstStyle/>
          <a:p>
            <a:fld id="{68C2560D-EC28-3B41-86E8-18F1CE0113B4}" type="datetimeFigureOut">
              <a:rPr lang="en-US" smtClean="0"/>
              <a:t>11/15/2018</a:t>
            </a:fld>
            <a:endParaRPr lang="en-US"/>
          </a:p>
        </p:txBody>
      </p:sp>
      <p:sp>
        <p:nvSpPr>
          <p:cNvPr id="15" name="投影片編號版面配置區 14"/>
          <p:cNvSpPr>
            <a:spLocks noGrp="1"/>
          </p:cNvSpPr>
          <p:nvPr>
            <p:ph type="sldNum" sz="quarter" idx="15"/>
          </p:nvPr>
        </p:nvSpPr>
        <p:spPr/>
        <p:txBody>
          <a:bodyPr/>
          <a:lstStyle>
            <a:lvl1pPr algn="ctr">
              <a:defRPr/>
            </a:lvl1pPr>
          </a:lstStyle>
          <a:p>
            <a:fld id="{2066355A-084C-D24E-9AD2-7E4FC41EA627}" type="slidenum">
              <a:rPr lang="en-US" smtClean="0"/>
              <a:t>‹#›</a:t>
            </a:fld>
            <a:endParaRPr lang="en-US"/>
          </a:p>
        </p:txBody>
      </p:sp>
      <p:sp>
        <p:nvSpPr>
          <p:cNvPr id="16" name="頁尾版面配置區 15"/>
          <p:cNvSpPr>
            <a:spLocks noGrp="1"/>
          </p:cNvSpPr>
          <p:nvPr>
            <p:ph type="ftr" sz="quarter" idx="16"/>
          </p:nvPr>
        </p:nvSpPr>
        <p:spPr/>
        <p:txBody>
          <a:bodyPr/>
          <a:lstStyle/>
          <a:p>
            <a:endParaRPr lang="en-US"/>
          </a:p>
        </p:txBody>
      </p:sp>
      <p:sp>
        <p:nvSpPr>
          <p:cNvPr id="17" name="標題 16"/>
          <p:cNvSpPr>
            <a:spLocks noGrp="1"/>
          </p:cNvSpPr>
          <p:nvPr>
            <p:ph type="title"/>
          </p:nvPr>
        </p:nvSpPr>
        <p:spPr/>
        <p:txBody>
          <a:bodyPr rtlCol="0" anchor="b" anchorCtr="0"/>
          <a:lstStyle/>
          <a:p>
            <a:r>
              <a:rPr kumimoji="0" lang="zh-TW" altLang="en-US" smtClean="0"/>
              <a:t>按一下以編輯母片標題樣式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68C2560D-EC28-3B41-86E8-18F1CE0113B4}" type="datetimeFigureOut">
              <a:rPr lang="en-US" smtClean="0"/>
              <a:t>11/15/2018</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066355A-084C-D24E-9AD2-7E4FC41EA627}" type="slidenum">
              <a:rPr lang="en-US" smtClean="0"/>
              <a:t>‹#›</a:t>
            </a:fld>
            <a:endParaRPr lang="en-US"/>
          </a:p>
        </p:txBody>
      </p:sp>
      <p:sp>
        <p:nvSpPr>
          <p:cNvPr id="2" name="標題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cxnSp>
        <p:nvCxnSpPr>
          <p:cNvPr id="7" name="直線接點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5" name="日期版面配置區 4"/>
          <p:cNvSpPr>
            <a:spLocks noGrp="1"/>
          </p:cNvSpPr>
          <p:nvPr>
            <p:ph type="dt" sz="half" idx="10"/>
          </p:nvPr>
        </p:nvSpPr>
        <p:spPr/>
        <p:txBody>
          <a:bodyPr/>
          <a:lstStyle/>
          <a:p>
            <a:fld id="{68C2560D-EC28-3B41-86E8-18F1CE0113B4}" type="datetimeFigureOut">
              <a:rPr lang="en-US" smtClean="0"/>
              <a:t>11/15/2018</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2066355A-084C-D24E-9AD2-7E4FC41EA627}" type="slidenum">
              <a:rPr lang="en-US" smtClean="0"/>
              <a:t>‹#›</a:t>
            </a:fld>
            <a:endParaRPr 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11" name="內容版面配置區 10"/>
          <p:cNvSpPr>
            <a:spLocks noGrp="1"/>
          </p:cNvSpPr>
          <p:nvPr>
            <p:ph sz="half" idx="1"/>
          </p:nvPr>
        </p:nvSpPr>
        <p:spPr>
          <a:xfrm>
            <a:off x="457200" y="1524000"/>
            <a:ext cx="4059936"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half" idx="2"/>
          </p:nvPr>
        </p:nvSpPr>
        <p:spPr>
          <a:xfrm>
            <a:off x="4648200" y="1524000"/>
            <a:ext cx="4059936"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9" name="投影片編號版面配置區 8"/>
          <p:cNvSpPr>
            <a:spLocks noGrp="1"/>
          </p:cNvSpPr>
          <p:nvPr>
            <p:ph type="sldNum" sz="quarter" idx="12"/>
          </p:nvPr>
        </p:nvSpPr>
        <p:spPr/>
        <p:txBody>
          <a:bodyPr/>
          <a:lstStyle/>
          <a:p>
            <a:fld id="{2066355A-084C-D24E-9AD2-7E4FC41EA627}" type="slidenum">
              <a:rPr lang="en-US" smtClean="0"/>
              <a:t>‹#›</a:t>
            </a:fld>
            <a:endParaRPr lang="en-US"/>
          </a:p>
        </p:txBody>
      </p:sp>
      <p:sp>
        <p:nvSpPr>
          <p:cNvPr id="8" name="頁尾版面配置區 7"/>
          <p:cNvSpPr>
            <a:spLocks noGrp="1"/>
          </p:cNvSpPr>
          <p:nvPr>
            <p:ph type="ftr" sz="quarter" idx="11"/>
          </p:nvPr>
        </p:nvSpPr>
        <p:spPr/>
        <p:txBody>
          <a:bodyPr/>
          <a:lstStyle/>
          <a:p>
            <a:endParaRPr lang="en-US"/>
          </a:p>
        </p:txBody>
      </p:sp>
      <p:sp>
        <p:nvSpPr>
          <p:cNvPr id="7" name="日期版面配置區 6"/>
          <p:cNvSpPr>
            <a:spLocks noGrp="1"/>
          </p:cNvSpPr>
          <p:nvPr>
            <p:ph type="dt" sz="half" idx="10"/>
          </p:nvPr>
        </p:nvSpPr>
        <p:spPr/>
        <p:txBody>
          <a:bodyPr/>
          <a:lstStyle/>
          <a:p>
            <a:fld id="{68C2560D-EC28-3B41-86E8-18F1CE0113B4}" type="datetimeFigureOut">
              <a:rPr lang="en-US" smtClean="0"/>
              <a:t>11/15/2018</a:t>
            </a:fld>
            <a:endParaRPr lang="en-US"/>
          </a:p>
        </p:txBody>
      </p:sp>
      <p:sp>
        <p:nvSpPr>
          <p:cNvPr id="3" name="文字版面配置區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32" name="內容版面配置區 31"/>
          <p:cNvSpPr>
            <a:spLocks noGrp="1"/>
          </p:cNvSpPr>
          <p:nvPr>
            <p:ph sz="half" idx="2"/>
          </p:nvPr>
        </p:nvSpPr>
        <p:spPr>
          <a:xfrm>
            <a:off x="457200" y="2201896"/>
            <a:ext cx="4038600" cy="3913632"/>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34" name="內容版面配置區 33"/>
          <p:cNvSpPr>
            <a:spLocks noGrp="1"/>
          </p:cNvSpPr>
          <p:nvPr>
            <p:ph sz="quarter" idx="4"/>
          </p:nvPr>
        </p:nvSpPr>
        <p:spPr>
          <a:xfrm>
            <a:off x="4649788" y="2201896"/>
            <a:ext cx="4038600" cy="3913632"/>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2" name="標題 1"/>
          <p:cNvSpPr>
            <a:spLocks noGrp="1"/>
          </p:cNvSpPr>
          <p:nvPr>
            <p:ph type="title"/>
          </p:nvPr>
        </p:nvSpPr>
        <p:spPr>
          <a:xfrm>
            <a:off x="457200" y="155448"/>
            <a:ext cx="8229600" cy="1143000"/>
          </a:xfrm>
        </p:spPr>
        <p:txBody>
          <a:bodyPr anchor="b" anchorCtr="0"/>
          <a:lstStyle>
            <a:lvl1pPr>
              <a:defRPr/>
            </a:lvl1pPr>
          </a:lstStyle>
          <a:p>
            <a:r>
              <a:rPr kumimoji="0" lang="zh-TW" altLang="en-US" smtClean="0"/>
              <a:t>按一下以編輯母片標題樣式</a:t>
            </a:r>
            <a:endParaRPr kumimoji="0" lang="en-US"/>
          </a:p>
        </p:txBody>
      </p:sp>
      <p:sp>
        <p:nvSpPr>
          <p:cNvPr id="12" name="文字版面配置區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cxnSp>
        <p:nvCxnSpPr>
          <p:cNvPr id="10" name="直線接點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fld id="{68C2560D-EC28-3B41-86E8-18F1CE0113B4}" type="datetimeFigureOut">
              <a:rPr lang="en-US" smtClean="0"/>
              <a:t>11/15/2018</a:t>
            </a:fld>
            <a:endParaRPr lang="en-US"/>
          </a:p>
        </p:txBody>
      </p:sp>
      <p:sp>
        <p:nvSpPr>
          <p:cNvPr id="4" name="頁尾版面配置區 3"/>
          <p:cNvSpPr>
            <a:spLocks noGrp="1"/>
          </p:cNvSpPr>
          <p:nvPr>
            <p:ph type="ftr" sz="quarter" idx="11"/>
          </p:nvPr>
        </p:nvSpPr>
        <p:spPr/>
        <p:txBody>
          <a:bodyPr/>
          <a:lstStyle/>
          <a:p>
            <a:endParaRPr lang="en-US"/>
          </a:p>
        </p:txBody>
      </p:sp>
      <p:sp>
        <p:nvSpPr>
          <p:cNvPr id="5" name="投影片編號版面配置區 4"/>
          <p:cNvSpPr>
            <a:spLocks noGrp="1"/>
          </p:cNvSpPr>
          <p:nvPr>
            <p:ph type="sldNum" sz="quarter" idx="12"/>
          </p:nvPr>
        </p:nvSpPr>
        <p:spPr/>
        <p:txBody>
          <a:bodyPr/>
          <a:lstStyle/>
          <a:p>
            <a:fld id="{2066355A-084C-D24E-9AD2-7E4FC41EA627}" type="slidenum">
              <a:rPr lang="en-US" smtClean="0"/>
              <a:t>‹#›</a:t>
            </a:fld>
            <a:endParaRPr 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8C2560D-EC28-3B41-86E8-18F1CE0113B4}" type="datetimeFigureOut">
              <a:rPr lang="en-US" smtClean="0"/>
              <a:t>11/15/2018</a:t>
            </a:fld>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9" name="內容版面配置區 28"/>
          <p:cNvSpPr>
            <a:spLocks noGrp="1"/>
          </p:cNvSpPr>
          <p:nvPr>
            <p:ph sz="quarter" idx="1"/>
          </p:nvPr>
        </p:nvSpPr>
        <p:spPr>
          <a:xfrm>
            <a:off x="457200" y="457200"/>
            <a:ext cx="6248400" cy="5715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3" name="文字版面配置區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31" name="標題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TW" altLang="en-US" smtClean="0"/>
              <a:t>按一下以編輯母片標題樣式</a:t>
            </a:r>
            <a:endParaRPr kumimoji="0" lang="en-US"/>
          </a:p>
        </p:txBody>
      </p:sp>
      <p:sp>
        <p:nvSpPr>
          <p:cNvPr id="8" name="日期版面配置區 7"/>
          <p:cNvSpPr>
            <a:spLocks noGrp="1"/>
          </p:cNvSpPr>
          <p:nvPr>
            <p:ph type="dt" sz="half" idx="14"/>
          </p:nvPr>
        </p:nvSpPr>
        <p:spPr/>
        <p:txBody>
          <a:bodyPr/>
          <a:lstStyle/>
          <a:p>
            <a:fld id="{68C2560D-EC28-3B41-86E8-18F1CE0113B4}" type="datetimeFigureOut">
              <a:rPr lang="en-US" smtClean="0"/>
              <a:t>11/15/2018</a:t>
            </a:fld>
            <a:endParaRPr lang="en-US"/>
          </a:p>
        </p:txBody>
      </p:sp>
      <p:sp>
        <p:nvSpPr>
          <p:cNvPr id="9" name="投影片編號版面配置區 8"/>
          <p:cNvSpPr>
            <a:spLocks noGrp="1"/>
          </p:cNvSpPr>
          <p:nvPr>
            <p:ph type="sldNum" sz="quarter" idx="15"/>
          </p:nvPr>
        </p:nvSpPr>
        <p:spPr/>
        <p:txBody>
          <a:bodyPr/>
          <a:lstStyle/>
          <a:p>
            <a:fld id="{2066355A-084C-D24E-9AD2-7E4FC41EA627}" type="slidenum">
              <a:rPr lang="en-US" smtClean="0"/>
              <a:t>‹#›</a:t>
            </a:fld>
            <a:endParaRPr lang="en-US"/>
          </a:p>
        </p:txBody>
      </p:sp>
      <p:sp>
        <p:nvSpPr>
          <p:cNvPr id="10" name="頁尾版面配置區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zh-TW" altLang="en-US" smtClean="0"/>
              <a:t>按一下圖示以新增圖片</a:t>
            </a:r>
            <a:endParaRPr kumimoji="0" lang="en-US"/>
          </a:p>
        </p:txBody>
      </p:sp>
      <p:sp>
        <p:nvSpPr>
          <p:cNvPr id="4" name="文字版面配置區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8" name="日期版面配置區 7"/>
          <p:cNvSpPr>
            <a:spLocks noGrp="1"/>
          </p:cNvSpPr>
          <p:nvPr>
            <p:ph type="dt" sz="half" idx="10"/>
          </p:nvPr>
        </p:nvSpPr>
        <p:spPr/>
        <p:txBody>
          <a:bodyPr/>
          <a:lstStyle/>
          <a:p>
            <a:fld id="{68C2560D-EC28-3B41-86E8-18F1CE0113B4}" type="datetimeFigureOut">
              <a:rPr lang="en-US" smtClean="0"/>
              <a:t>11/15/2018</a:t>
            </a:fld>
            <a:endParaRPr lang="en-US"/>
          </a:p>
        </p:txBody>
      </p:sp>
      <p:sp>
        <p:nvSpPr>
          <p:cNvPr id="9" name="投影片編號版面配置區 8"/>
          <p:cNvSpPr>
            <a:spLocks noGrp="1"/>
          </p:cNvSpPr>
          <p:nvPr>
            <p:ph type="sldNum" sz="quarter" idx="11"/>
          </p:nvPr>
        </p:nvSpPr>
        <p:spPr/>
        <p:txBody>
          <a:bodyPr/>
          <a:lstStyle/>
          <a:p>
            <a:fld id="{2066355A-084C-D24E-9AD2-7E4FC41EA627}" type="slidenum">
              <a:rPr lang="en-US" smtClean="0"/>
              <a:t>‹#›</a:t>
            </a:fld>
            <a:endParaRPr lang="en-US"/>
          </a:p>
        </p:txBody>
      </p:sp>
      <p:sp>
        <p:nvSpPr>
          <p:cNvPr id="10" name="頁尾版面配置區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文字版面配置區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24" name="日期版面配置區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68C2560D-EC28-3B41-86E8-18F1CE0113B4}" type="datetimeFigureOut">
              <a:rPr lang="en-US" smtClean="0"/>
              <a:t>11/15/2018</a:t>
            </a:fld>
            <a:endParaRPr lang="en-US"/>
          </a:p>
        </p:txBody>
      </p:sp>
      <p:sp>
        <p:nvSpPr>
          <p:cNvPr id="10" name="頁尾版面配置區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投影片編號版面配置區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2066355A-084C-D24E-9AD2-7E4FC41EA627}" type="slidenum">
              <a:rPr lang="en-US" smtClean="0"/>
              <a:t>‹#›</a:t>
            </a:fld>
            <a:endParaRPr lang="en-US"/>
          </a:p>
        </p:txBody>
      </p:sp>
      <p:sp>
        <p:nvSpPr>
          <p:cNvPr id="5" name="標題版面配置區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zh-TW" altLang="en-US" smtClean="0"/>
              <a:t>按一下以編輯母片標題樣式</a:t>
            </a:r>
            <a:endParaRPr kumimoji="0" lang="en-US"/>
          </a:p>
        </p:txBody>
      </p:sp>
    </p:spTree>
  </p:cSld>
  <p:clrMap bg1="dk1" tx1="lt1" bg2="dk2" tx2="lt2" accent1="accent1" accent2="accent2" accent3="accent3" accent4="accent4" accent5="accent5" accent6="accent6" hlink="hlink" folHlink="folHlink"/>
  <p:sldLayoutIdLst>
    <p:sldLayoutId id="2147494632" r:id="rId1"/>
    <p:sldLayoutId id="2147494633" r:id="rId2"/>
    <p:sldLayoutId id="2147494634" r:id="rId3"/>
    <p:sldLayoutId id="2147494635" r:id="rId4"/>
    <p:sldLayoutId id="2147494636" r:id="rId5"/>
    <p:sldLayoutId id="2147494637" r:id="rId6"/>
    <p:sldLayoutId id="2147494638" r:id="rId7"/>
    <p:sldLayoutId id="2147494639" r:id="rId8"/>
    <p:sldLayoutId id="2147494640" r:id="rId9"/>
    <p:sldLayoutId id="2147494641" r:id="rId10"/>
    <p:sldLayoutId id="2147494642"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hyperlink" Target="AT_video.wmv"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7103" y="3698406"/>
            <a:ext cx="7227502" cy="1752600"/>
          </a:xfrm>
        </p:spPr>
        <p:txBody>
          <a:bodyPr/>
          <a:lstStyle/>
          <a:p>
            <a:r>
              <a:rPr lang="en-US" altLang="zh-TW" dirty="0" smtClean="0"/>
              <a:t>Members:</a:t>
            </a:r>
            <a:r>
              <a:rPr lang="zh-TW" altLang="en-US" dirty="0" smtClean="0"/>
              <a:t>黃泰源</a:t>
            </a:r>
            <a:r>
              <a:rPr lang="en-US" altLang="zh-TW" dirty="0" smtClean="0"/>
              <a:t> </a:t>
            </a:r>
            <a:r>
              <a:rPr lang="zh-TW" altLang="en-US" dirty="0" smtClean="0"/>
              <a:t>胥景然</a:t>
            </a:r>
            <a:endParaRPr lang="en-US" altLang="zh-TW" dirty="0" smtClean="0"/>
          </a:p>
          <a:p>
            <a:r>
              <a:rPr lang="en-US" altLang="zh-TW" dirty="0" smtClean="0"/>
              <a:t>Team:11</a:t>
            </a:r>
          </a:p>
          <a:p>
            <a:r>
              <a:rPr lang="en-US" dirty="0" smtClean="0"/>
              <a:t>Department</a:t>
            </a:r>
            <a:r>
              <a:rPr lang="en-US" altLang="zh-TW" dirty="0" smtClean="0"/>
              <a:t>:</a:t>
            </a:r>
            <a:r>
              <a:rPr lang="zh-TW" altLang="en-US" dirty="0" smtClean="0"/>
              <a:t>電通系</a:t>
            </a:r>
            <a:endParaRPr lang="en-US" dirty="0" smtClean="0"/>
          </a:p>
        </p:txBody>
      </p:sp>
      <p:sp>
        <p:nvSpPr>
          <p:cNvPr id="2" name="Title 1"/>
          <p:cNvSpPr>
            <a:spLocks noGrp="1"/>
          </p:cNvSpPr>
          <p:nvPr>
            <p:ph type="ctrTitle"/>
          </p:nvPr>
        </p:nvSpPr>
        <p:spPr/>
        <p:txBody>
          <a:bodyPr/>
          <a:lstStyle/>
          <a:p>
            <a:r>
              <a:rPr lang="en-US" altLang="zh-TW" dirty="0" smtClean="0"/>
              <a:t>Affair Terminator</a:t>
            </a:r>
            <a:endParaRPr lang="en-US" dirty="0"/>
          </a:p>
        </p:txBody>
      </p:sp>
      <p:pic>
        <p:nvPicPr>
          <p:cNvPr id="5" name="圖片 4"/>
          <p:cNvPicPr/>
          <p:nvPr/>
        </p:nvPicPr>
        <p:blipFill>
          <a:blip r:embed="rId2" cstate="print">
            <a:extLst>
              <a:ext uri="{28A0092B-C50C-407E-A947-70E740481C1C}">
                <a14:useLocalDpi xmlns:a14="http://schemas.microsoft.com/office/drawing/2010/main" val="0"/>
              </a:ext>
            </a:extLst>
          </a:blip>
          <a:stretch>
            <a:fillRect/>
          </a:stretch>
        </p:blipFill>
        <p:spPr>
          <a:xfrm>
            <a:off x="2868749" y="391886"/>
            <a:ext cx="3430452" cy="23077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54736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a:t>會員</a:t>
            </a:r>
            <a:endParaRPr 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784142284"/>
              </p:ext>
            </p:extLst>
          </p:nvPr>
        </p:nvGraphicFramePr>
        <p:xfrm>
          <a:off x="457200" y="1441265"/>
          <a:ext cx="8236857" cy="4639131"/>
        </p:xfrm>
        <a:graphic>
          <a:graphicData uri="http://schemas.openxmlformats.org/drawingml/2006/table">
            <a:tbl>
              <a:tblPr firstRow="1" firstCol="1" bandRow="1">
                <a:tableStyleId>{69CF1AB2-1976-4502-BF36-3FF5EA218861}</a:tableStyleId>
              </a:tblPr>
              <a:tblGrid>
                <a:gridCol w="1076960">
                  <a:extLst>
                    <a:ext uri="{9D8B030D-6E8A-4147-A177-3AD203B41FA5}">
                      <a16:colId xmlns:a16="http://schemas.microsoft.com/office/drawing/2014/main" val="20000"/>
                    </a:ext>
                  </a:extLst>
                </a:gridCol>
                <a:gridCol w="7159897">
                  <a:extLst>
                    <a:ext uri="{9D8B030D-6E8A-4147-A177-3AD203B41FA5}">
                      <a16:colId xmlns:a16="http://schemas.microsoft.com/office/drawing/2014/main" val="20001"/>
                    </a:ext>
                  </a:extLst>
                </a:gridCol>
              </a:tblGrid>
              <a:tr h="618551">
                <a:tc>
                  <a:txBody>
                    <a:bodyPr/>
                    <a:lstStyle/>
                    <a:p>
                      <a:pPr>
                        <a:spcAft>
                          <a:spcPts val="0"/>
                        </a:spcAft>
                      </a:pPr>
                      <a:r>
                        <a:rPr lang="zh-TW" sz="1800" kern="100" dirty="0">
                          <a:effectLst/>
                        </a:rPr>
                        <a:t>功能項目操作</a:t>
                      </a:r>
                      <a:endParaRPr lang="zh-TW" sz="1800" kern="100" dirty="0">
                        <a:effectLst/>
                        <a:latin typeface="Calibri"/>
                        <a:ea typeface="新細明體"/>
                        <a:cs typeface="Times New Roman"/>
                      </a:endParaRPr>
                    </a:p>
                  </a:txBody>
                  <a:tcPr marL="68580" marR="68580" marT="0" marB="0"/>
                </a:tc>
                <a:tc>
                  <a:txBody>
                    <a:bodyPr/>
                    <a:lstStyle/>
                    <a:p>
                      <a:pPr>
                        <a:spcAft>
                          <a:spcPts val="0"/>
                        </a:spcAft>
                      </a:pPr>
                      <a:r>
                        <a:rPr lang="zh-TW" sz="1800" kern="100">
                          <a:effectLst/>
                        </a:rPr>
                        <a:t>說明</a:t>
                      </a:r>
                      <a:endParaRPr lang="zh-TW" sz="1800" kern="100">
                        <a:effectLst/>
                        <a:latin typeface="Calibri"/>
                        <a:ea typeface="新細明體"/>
                        <a:cs typeface="Times New Roman"/>
                      </a:endParaRPr>
                    </a:p>
                  </a:txBody>
                  <a:tcPr marL="68580" marR="68580" marT="0" marB="0"/>
                </a:tc>
                <a:extLst>
                  <a:ext uri="{0D108BD9-81ED-4DB2-BD59-A6C34878D82A}">
                    <a16:rowId xmlns:a16="http://schemas.microsoft.com/office/drawing/2014/main" val="10000"/>
                  </a:ext>
                </a:extLst>
              </a:tr>
              <a:tr h="618551">
                <a:tc>
                  <a:txBody>
                    <a:bodyPr/>
                    <a:lstStyle/>
                    <a:p>
                      <a:pPr>
                        <a:spcAft>
                          <a:spcPts val="0"/>
                        </a:spcAft>
                      </a:pPr>
                      <a:r>
                        <a:rPr lang="zh-TW" sz="1800" kern="100">
                          <a:effectLst/>
                        </a:rPr>
                        <a:t>會員註冊</a:t>
                      </a:r>
                      <a:endParaRPr lang="zh-TW" sz="1800" kern="10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使用者可在首頁按下【會員註冊】按鈕進入【會員註冊】頁面，填妥帳號密碼與個人簡介後便完成註冊。</a:t>
                      </a:r>
                      <a:endParaRPr lang="zh-TW" sz="18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1"/>
                  </a:ext>
                </a:extLst>
              </a:tr>
              <a:tr h="927826">
                <a:tc>
                  <a:txBody>
                    <a:bodyPr/>
                    <a:lstStyle/>
                    <a:p>
                      <a:pPr>
                        <a:spcAft>
                          <a:spcPts val="0"/>
                        </a:spcAft>
                      </a:pPr>
                      <a:r>
                        <a:rPr lang="zh-TW" sz="1800" kern="100">
                          <a:effectLst/>
                        </a:rPr>
                        <a:t>委託任務</a:t>
                      </a:r>
                      <a:endParaRPr lang="zh-TW" sz="1800" kern="10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使用者可以在首頁按下【偵探推薦】，藉由不同的業務分類，找到自己適合的偵探並按下【委託】按鈕進入【委託事件】頁面填妥委託事件的詳細內容。</a:t>
                      </a:r>
                      <a:endParaRPr lang="zh-TW" sz="18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2"/>
                  </a:ext>
                </a:extLst>
              </a:tr>
              <a:tr h="618551">
                <a:tc>
                  <a:txBody>
                    <a:bodyPr/>
                    <a:lstStyle/>
                    <a:p>
                      <a:pPr>
                        <a:spcAft>
                          <a:spcPts val="0"/>
                        </a:spcAft>
                      </a:pPr>
                      <a:r>
                        <a:rPr lang="zh-TW" sz="1800" kern="100">
                          <a:effectLst/>
                        </a:rPr>
                        <a:t>任務布告欄使用</a:t>
                      </a:r>
                      <a:endParaRPr lang="zh-TW" sz="1800" kern="100">
                        <a:effectLst/>
                        <a:latin typeface="Calibri"/>
                        <a:ea typeface="新細明體"/>
                        <a:cs typeface="Times New Roman"/>
                      </a:endParaRPr>
                    </a:p>
                  </a:txBody>
                  <a:tcPr marL="68580" marR="68580" marT="0" marB="0"/>
                </a:tc>
                <a:tc>
                  <a:txBody>
                    <a:bodyPr/>
                    <a:lstStyle/>
                    <a:p>
                      <a:pPr>
                        <a:spcAft>
                          <a:spcPts val="0"/>
                        </a:spcAft>
                      </a:pPr>
                      <a:r>
                        <a:rPr lang="zh-TW" sz="1800" kern="100">
                          <a:effectLst/>
                        </a:rPr>
                        <a:t>使用者可以在首頁按下【任務布告欄】進入任務布告欄頁面，根據不同的業務分類發布委託任務。</a:t>
                      </a:r>
                      <a:endParaRPr lang="zh-TW" sz="1800" kern="100">
                        <a:effectLst/>
                        <a:latin typeface="Calibri"/>
                        <a:ea typeface="新細明體"/>
                        <a:cs typeface="Times New Roman"/>
                      </a:endParaRPr>
                    </a:p>
                  </a:txBody>
                  <a:tcPr marL="68580" marR="68580" marT="0" marB="0"/>
                </a:tc>
                <a:extLst>
                  <a:ext uri="{0D108BD9-81ED-4DB2-BD59-A6C34878D82A}">
                    <a16:rowId xmlns:a16="http://schemas.microsoft.com/office/drawing/2014/main" val="10003"/>
                  </a:ext>
                </a:extLst>
              </a:tr>
              <a:tr h="927826">
                <a:tc>
                  <a:txBody>
                    <a:bodyPr/>
                    <a:lstStyle/>
                    <a:p>
                      <a:pPr>
                        <a:spcAft>
                          <a:spcPts val="0"/>
                        </a:spcAft>
                      </a:pPr>
                      <a:r>
                        <a:rPr lang="zh-TW" sz="1800" kern="100" dirty="0">
                          <a:effectLst/>
                        </a:rPr>
                        <a:t>目前事件進度查詢</a:t>
                      </a:r>
                      <a:endParaRPr lang="zh-TW" sz="1800" kern="100" dirty="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會員可在右上方之使用者狀態欄按下【事件進度查詢】按鈕進入入事件處理儀表板查看【目前事件狀態】，可以了解目前所委託之任務的詳細資料與歷史進程。</a:t>
                      </a:r>
                      <a:endParaRPr lang="zh-TW" sz="18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4"/>
                  </a:ext>
                </a:extLst>
              </a:tr>
              <a:tr h="927826">
                <a:tc>
                  <a:txBody>
                    <a:bodyPr/>
                    <a:lstStyle/>
                    <a:p>
                      <a:pPr>
                        <a:spcAft>
                          <a:spcPts val="0"/>
                        </a:spcAft>
                      </a:pPr>
                      <a:r>
                        <a:rPr lang="zh-TW" altLang="en-US" sz="1800" kern="100" dirty="0" smtClean="0">
                          <a:effectLst/>
                          <a:latin typeface="+mn-lt"/>
                          <a:ea typeface="+mn-ea"/>
                          <a:cs typeface="+mn-cs"/>
                        </a:rPr>
                        <a:t>偵探評分</a:t>
                      </a:r>
                      <a:endParaRPr lang="zh-TW" sz="1800" kern="100" dirty="0">
                        <a:effectLst/>
                        <a:latin typeface="Calibri"/>
                        <a:ea typeface="新細明體"/>
                        <a:cs typeface="Times New Roman"/>
                      </a:endParaRPr>
                    </a:p>
                  </a:txBody>
                  <a:tcPr marL="68580" marR="68580" marT="0" marB="0"/>
                </a:tc>
                <a:tc>
                  <a:txBody>
                    <a:bodyPr/>
                    <a:lstStyle/>
                    <a:p>
                      <a:pPr>
                        <a:spcAft>
                          <a:spcPts val="0"/>
                        </a:spcAft>
                      </a:pPr>
                      <a:r>
                        <a:rPr lang="zh-TW" altLang="en-US" sz="1800" kern="100" dirty="0" smtClean="0">
                          <a:effectLst/>
                        </a:rPr>
                        <a:t>任務結束時，可在</a:t>
                      </a:r>
                      <a:r>
                        <a:rPr lang="zh-TW" altLang="zh-TW" sz="1800" kern="100" dirty="0" smtClean="0">
                          <a:effectLst/>
                        </a:rPr>
                        <a:t>【事件處理儀表板】</a:t>
                      </a:r>
                      <a:r>
                        <a:rPr lang="zh-TW" altLang="en-US" sz="1800" kern="100" dirty="0" smtClean="0">
                          <a:effectLst/>
                        </a:rPr>
                        <a:t>對偵探進行評分</a:t>
                      </a:r>
                      <a:endParaRPr lang="zh-TW" sz="18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31790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a:t>後</a:t>
            </a:r>
            <a:r>
              <a:rPr lang="zh-TW" altLang="en-US" dirty="0" smtClean="0"/>
              <a:t>台管理者</a:t>
            </a:r>
            <a:endParaRPr 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549418482"/>
              </p:ext>
            </p:extLst>
          </p:nvPr>
        </p:nvGraphicFramePr>
        <p:xfrm>
          <a:off x="326572" y="1371600"/>
          <a:ext cx="8360228" cy="5187682"/>
        </p:xfrm>
        <a:graphic>
          <a:graphicData uri="http://schemas.openxmlformats.org/drawingml/2006/table">
            <a:tbl>
              <a:tblPr firstRow="1" firstCol="1" bandRow="1">
                <a:tableStyleId>{69CF1AB2-1976-4502-BF36-3FF5EA218861}</a:tableStyleId>
              </a:tblPr>
              <a:tblGrid>
                <a:gridCol w="1270658">
                  <a:extLst>
                    <a:ext uri="{9D8B030D-6E8A-4147-A177-3AD203B41FA5}">
                      <a16:colId xmlns:a16="http://schemas.microsoft.com/office/drawing/2014/main" val="20000"/>
                    </a:ext>
                  </a:extLst>
                </a:gridCol>
                <a:gridCol w="7089570">
                  <a:extLst>
                    <a:ext uri="{9D8B030D-6E8A-4147-A177-3AD203B41FA5}">
                      <a16:colId xmlns:a16="http://schemas.microsoft.com/office/drawing/2014/main" val="20001"/>
                    </a:ext>
                  </a:extLst>
                </a:gridCol>
              </a:tblGrid>
              <a:tr h="304751">
                <a:tc>
                  <a:txBody>
                    <a:bodyPr/>
                    <a:lstStyle/>
                    <a:p>
                      <a:pPr>
                        <a:spcAft>
                          <a:spcPts val="0"/>
                        </a:spcAft>
                      </a:pPr>
                      <a:r>
                        <a:rPr lang="zh-TW" sz="1500" kern="100" dirty="0">
                          <a:effectLst/>
                        </a:rPr>
                        <a:t>功能項目操作</a:t>
                      </a:r>
                      <a:endParaRPr lang="zh-TW" sz="1500" kern="100" dirty="0">
                        <a:effectLst/>
                        <a:latin typeface="Calibri"/>
                        <a:ea typeface="新細明體"/>
                        <a:cs typeface="Times New Roman"/>
                      </a:endParaRPr>
                    </a:p>
                  </a:txBody>
                  <a:tcPr marL="63500" marR="63500" marT="0" marB="0"/>
                </a:tc>
                <a:tc>
                  <a:txBody>
                    <a:bodyPr/>
                    <a:lstStyle/>
                    <a:p>
                      <a:pPr>
                        <a:spcAft>
                          <a:spcPts val="0"/>
                        </a:spcAft>
                      </a:pPr>
                      <a:r>
                        <a:rPr lang="zh-TW" sz="1500" kern="100" dirty="0">
                          <a:effectLst/>
                        </a:rPr>
                        <a:t>說明</a:t>
                      </a:r>
                      <a:endParaRPr lang="zh-TW" sz="1500" kern="100" dirty="0">
                        <a:effectLst/>
                        <a:latin typeface="Calibri"/>
                        <a:ea typeface="新細明體"/>
                        <a:cs typeface="Times New Roman"/>
                      </a:endParaRPr>
                    </a:p>
                  </a:txBody>
                  <a:tcPr marL="63500" marR="63500" marT="0" marB="0"/>
                </a:tc>
                <a:extLst>
                  <a:ext uri="{0D108BD9-81ED-4DB2-BD59-A6C34878D82A}">
                    <a16:rowId xmlns:a16="http://schemas.microsoft.com/office/drawing/2014/main" val="10000"/>
                  </a:ext>
                </a:extLst>
              </a:tr>
              <a:tr h="770823">
                <a:tc>
                  <a:txBody>
                    <a:bodyPr/>
                    <a:lstStyle/>
                    <a:p>
                      <a:pPr>
                        <a:spcAft>
                          <a:spcPts val="0"/>
                        </a:spcAft>
                      </a:pPr>
                      <a:r>
                        <a:rPr lang="zh-TW" sz="1500" kern="100">
                          <a:effectLst/>
                        </a:rPr>
                        <a:t>會員管理</a:t>
                      </a:r>
                      <a:endParaRPr lang="zh-TW" sz="1500" kern="100">
                        <a:effectLst/>
                        <a:latin typeface="Calibri"/>
                        <a:ea typeface="新細明體"/>
                        <a:cs typeface="Times New Roman"/>
                      </a:endParaRPr>
                    </a:p>
                  </a:txBody>
                  <a:tcPr marL="63500" marR="63500" marT="0" marB="0"/>
                </a:tc>
                <a:tc>
                  <a:txBody>
                    <a:bodyPr/>
                    <a:lstStyle/>
                    <a:p>
                      <a:pPr>
                        <a:spcAft>
                          <a:spcPts val="0"/>
                        </a:spcAft>
                      </a:pPr>
                      <a:r>
                        <a:rPr lang="zh-TW" sz="1500" kern="100" dirty="0">
                          <a:effectLst/>
                        </a:rPr>
                        <a:t>管理者按下後台的【會員管理】按鈕之後，右邊頁面顯示【會員管理】頁面，管理者可利用會員姓名或會員識別碼或會員身份證字號對會員資料庫進行搜尋；搜尋到結果之後可以刪除會員或強制修改會員密碼。</a:t>
                      </a:r>
                      <a:endParaRPr lang="zh-TW" sz="1500" kern="100" dirty="0">
                        <a:effectLst/>
                        <a:latin typeface="Calibri"/>
                        <a:ea typeface="新細明體"/>
                        <a:cs typeface="Times New Roman"/>
                      </a:endParaRPr>
                    </a:p>
                  </a:txBody>
                  <a:tcPr marL="63500" marR="63500" marT="0" marB="0"/>
                </a:tc>
                <a:extLst>
                  <a:ext uri="{0D108BD9-81ED-4DB2-BD59-A6C34878D82A}">
                    <a16:rowId xmlns:a16="http://schemas.microsoft.com/office/drawing/2014/main" val="10001"/>
                  </a:ext>
                </a:extLst>
              </a:tr>
              <a:tr h="770823">
                <a:tc>
                  <a:txBody>
                    <a:bodyPr/>
                    <a:lstStyle/>
                    <a:p>
                      <a:pPr>
                        <a:spcAft>
                          <a:spcPts val="0"/>
                        </a:spcAft>
                      </a:pPr>
                      <a:r>
                        <a:rPr lang="zh-TW" sz="1500" kern="100">
                          <a:effectLst/>
                        </a:rPr>
                        <a:t>偵探管理</a:t>
                      </a:r>
                      <a:endParaRPr lang="zh-TW" sz="1500" kern="100">
                        <a:effectLst/>
                        <a:latin typeface="Calibri"/>
                        <a:ea typeface="新細明體"/>
                        <a:cs typeface="Times New Roman"/>
                      </a:endParaRPr>
                    </a:p>
                  </a:txBody>
                  <a:tcPr marL="63500" marR="63500" marT="0" marB="0"/>
                </a:tc>
                <a:tc>
                  <a:txBody>
                    <a:bodyPr/>
                    <a:lstStyle/>
                    <a:p>
                      <a:pPr>
                        <a:spcAft>
                          <a:spcPts val="0"/>
                        </a:spcAft>
                      </a:pPr>
                      <a:r>
                        <a:rPr lang="zh-TW" sz="1500" kern="100" dirty="0">
                          <a:effectLst/>
                        </a:rPr>
                        <a:t>管理者按下後台的【偵探管理】按鈕之後，右邊頁面顯示【偵探管理】頁面，管理者可利用偵探姓名或偵探識別碼或偵探身份證字號對偵探資料庫進行搜尋；搜尋到結果之後可以刪除會員或強制修改會員密碼。</a:t>
                      </a:r>
                      <a:endParaRPr lang="zh-TW" sz="1500" kern="100" dirty="0">
                        <a:effectLst/>
                        <a:latin typeface="Calibri"/>
                        <a:ea typeface="新細明體"/>
                        <a:cs typeface="Times New Roman"/>
                      </a:endParaRPr>
                    </a:p>
                  </a:txBody>
                  <a:tcPr marL="63500" marR="63500" marT="0" marB="0"/>
                </a:tc>
                <a:extLst>
                  <a:ext uri="{0D108BD9-81ED-4DB2-BD59-A6C34878D82A}">
                    <a16:rowId xmlns:a16="http://schemas.microsoft.com/office/drawing/2014/main" val="10002"/>
                  </a:ext>
                </a:extLst>
              </a:tr>
              <a:tr h="1348940">
                <a:tc>
                  <a:txBody>
                    <a:bodyPr/>
                    <a:lstStyle/>
                    <a:p>
                      <a:pPr>
                        <a:spcAft>
                          <a:spcPts val="0"/>
                        </a:spcAft>
                      </a:pPr>
                      <a:r>
                        <a:rPr lang="zh-TW" sz="1500" kern="100" dirty="0">
                          <a:effectLst/>
                        </a:rPr>
                        <a:t>偵探註冊審核</a:t>
                      </a:r>
                      <a:endParaRPr lang="zh-TW" sz="1500" kern="100" dirty="0">
                        <a:effectLst/>
                        <a:latin typeface="Calibri"/>
                        <a:ea typeface="新細明體"/>
                        <a:cs typeface="Times New Roman"/>
                      </a:endParaRPr>
                    </a:p>
                  </a:txBody>
                  <a:tcPr marL="63500" marR="63500" marT="0" marB="0"/>
                </a:tc>
                <a:tc>
                  <a:txBody>
                    <a:bodyPr/>
                    <a:lstStyle/>
                    <a:p>
                      <a:pPr>
                        <a:spcAft>
                          <a:spcPts val="0"/>
                        </a:spcAft>
                      </a:pPr>
                      <a:r>
                        <a:rPr lang="zh-TW" sz="1500" kern="100" dirty="0">
                          <a:effectLst/>
                        </a:rPr>
                        <a:t>管理者按下後台的【偵探註冊審核】按鈕之後，右邊頁面顯示【偵探註冊審核】頁面，【偵探註冊審核】頁面會條列所有需要審核的申請者，可以按下條列的其中一筆資料便可觀看申請者的詳細資料，管理者可以按下【審核通過】按鈕使該位申請者成為真的偵探並寄信到申請人的信箱通知申請拖過的信息；或按下【拒絕申請】來駁回申請人的申請並寄信到申請人的信箱通知申請駁回的信息。</a:t>
                      </a:r>
                      <a:endParaRPr lang="zh-TW" sz="1500" kern="100" dirty="0">
                        <a:effectLst/>
                        <a:latin typeface="Calibri"/>
                        <a:ea typeface="新細明體"/>
                        <a:cs typeface="Times New Roman"/>
                      </a:endParaRPr>
                    </a:p>
                  </a:txBody>
                  <a:tcPr marL="63500" marR="63500" marT="0" marB="0"/>
                </a:tc>
                <a:extLst>
                  <a:ext uri="{0D108BD9-81ED-4DB2-BD59-A6C34878D82A}">
                    <a16:rowId xmlns:a16="http://schemas.microsoft.com/office/drawing/2014/main" val="10003"/>
                  </a:ext>
                </a:extLst>
              </a:tr>
              <a:tr h="578117">
                <a:tc>
                  <a:txBody>
                    <a:bodyPr/>
                    <a:lstStyle/>
                    <a:p>
                      <a:pPr>
                        <a:spcAft>
                          <a:spcPts val="0"/>
                        </a:spcAft>
                      </a:pPr>
                      <a:r>
                        <a:rPr lang="zh-TW" sz="1500" kern="100">
                          <a:effectLst/>
                        </a:rPr>
                        <a:t>討論區管理</a:t>
                      </a:r>
                      <a:endParaRPr lang="zh-TW" sz="1500" kern="100">
                        <a:effectLst/>
                        <a:latin typeface="Calibri"/>
                        <a:ea typeface="新細明體"/>
                        <a:cs typeface="Times New Roman"/>
                      </a:endParaRPr>
                    </a:p>
                  </a:txBody>
                  <a:tcPr marL="63500" marR="63500" marT="0" marB="0"/>
                </a:tc>
                <a:tc>
                  <a:txBody>
                    <a:bodyPr/>
                    <a:lstStyle/>
                    <a:p>
                      <a:pPr>
                        <a:spcAft>
                          <a:spcPts val="0"/>
                        </a:spcAft>
                      </a:pPr>
                      <a:r>
                        <a:rPr lang="zh-TW" sz="1500" kern="100">
                          <a:effectLst/>
                        </a:rPr>
                        <a:t>管理者按下後台的【討論區管理】按鈕之後，右邊頁面顯示【討論區管理】頁面，管理者可以挑選討論區的樣板格式，並且可以強制刪除討論區文章。</a:t>
                      </a:r>
                      <a:endParaRPr lang="zh-TW" sz="1500" kern="100">
                        <a:effectLst/>
                        <a:latin typeface="Calibri"/>
                        <a:ea typeface="新細明體"/>
                        <a:cs typeface="Times New Roman"/>
                      </a:endParaRPr>
                    </a:p>
                  </a:txBody>
                  <a:tcPr marL="63500" marR="63500" marT="0" marB="0"/>
                </a:tc>
                <a:extLst>
                  <a:ext uri="{0D108BD9-81ED-4DB2-BD59-A6C34878D82A}">
                    <a16:rowId xmlns:a16="http://schemas.microsoft.com/office/drawing/2014/main" val="10004"/>
                  </a:ext>
                </a:extLst>
              </a:tr>
              <a:tr h="578117">
                <a:tc>
                  <a:txBody>
                    <a:bodyPr/>
                    <a:lstStyle/>
                    <a:p>
                      <a:pPr>
                        <a:spcAft>
                          <a:spcPts val="0"/>
                        </a:spcAft>
                      </a:pPr>
                      <a:r>
                        <a:rPr lang="zh-TW" sz="1500" kern="100">
                          <a:effectLst/>
                        </a:rPr>
                        <a:t>任務布告欄管理</a:t>
                      </a:r>
                      <a:endParaRPr lang="zh-TW" sz="1500" kern="100">
                        <a:effectLst/>
                        <a:latin typeface="Calibri"/>
                        <a:ea typeface="新細明體"/>
                        <a:cs typeface="Times New Roman"/>
                      </a:endParaRPr>
                    </a:p>
                  </a:txBody>
                  <a:tcPr marL="63500" marR="63500" marT="0" marB="0"/>
                </a:tc>
                <a:tc>
                  <a:txBody>
                    <a:bodyPr/>
                    <a:lstStyle/>
                    <a:p>
                      <a:pPr>
                        <a:spcAft>
                          <a:spcPts val="0"/>
                        </a:spcAft>
                      </a:pPr>
                      <a:r>
                        <a:rPr lang="zh-TW" sz="1500" kern="100">
                          <a:effectLst/>
                        </a:rPr>
                        <a:t>管理者按下後台的【任務布告欄管理】按鈕之後，右邊頁面顯示【任務布告欄管理】頁面，管理者可以挑選任務布告欄的樣板格式，並且可以強制刪除任務布告欄公告之任務。</a:t>
                      </a:r>
                      <a:endParaRPr lang="zh-TW" sz="1500" kern="100">
                        <a:effectLst/>
                        <a:latin typeface="Calibri"/>
                        <a:ea typeface="新細明體"/>
                        <a:cs typeface="Times New Roman"/>
                      </a:endParaRPr>
                    </a:p>
                  </a:txBody>
                  <a:tcPr marL="63500" marR="63500" marT="0" marB="0"/>
                </a:tc>
                <a:extLst>
                  <a:ext uri="{0D108BD9-81ED-4DB2-BD59-A6C34878D82A}">
                    <a16:rowId xmlns:a16="http://schemas.microsoft.com/office/drawing/2014/main" val="10005"/>
                  </a:ext>
                </a:extLst>
              </a:tr>
              <a:tr h="728428">
                <a:tc>
                  <a:txBody>
                    <a:bodyPr/>
                    <a:lstStyle/>
                    <a:p>
                      <a:pPr>
                        <a:spcAft>
                          <a:spcPts val="0"/>
                        </a:spcAft>
                      </a:pPr>
                      <a:r>
                        <a:rPr lang="zh-TW" sz="1500" kern="100">
                          <a:effectLst/>
                        </a:rPr>
                        <a:t>事件資料庫管理</a:t>
                      </a:r>
                      <a:endParaRPr lang="zh-TW" sz="1500" kern="100">
                        <a:effectLst/>
                        <a:latin typeface="Calibri"/>
                        <a:ea typeface="新細明體"/>
                        <a:cs typeface="Times New Roman"/>
                      </a:endParaRPr>
                    </a:p>
                  </a:txBody>
                  <a:tcPr marL="63500" marR="63500" marT="0" marB="0"/>
                </a:tc>
                <a:tc>
                  <a:txBody>
                    <a:bodyPr/>
                    <a:lstStyle/>
                    <a:p>
                      <a:pPr>
                        <a:spcAft>
                          <a:spcPts val="0"/>
                        </a:spcAft>
                      </a:pPr>
                      <a:r>
                        <a:rPr lang="zh-TW" sz="1500" kern="100" dirty="0">
                          <a:effectLst/>
                        </a:rPr>
                        <a:t>管理者按下後台的【事件資料庫管理】按鈕之後，右邊頁面顯示【事件資料庫管理】頁面，管理者可利用事件名稱或事件識別碼或事件建立日期或事件結案日期對事件資料庫進行搜尋；搜尋到結果可以觀看事件詳細資料，管理者可以強制刪除事件。</a:t>
                      </a:r>
                      <a:endParaRPr lang="zh-TW" sz="1500" kern="100" dirty="0">
                        <a:effectLst/>
                        <a:latin typeface="Calibri"/>
                        <a:ea typeface="新細明體"/>
                        <a:cs typeface="Times New Roman"/>
                      </a:endParaRPr>
                    </a:p>
                  </a:txBody>
                  <a:tcPr marL="63500" marR="6350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32612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smtClean="0"/>
              <a:t>首頁介面</a:t>
            </a:r>
            <a:endParaRPr lang="en-US" dirty="0"/>
          </a:p>
        </p:txBody>
      </p:sp>
      <p:sp>
        <p:nvSpPr>
          <p:cNvPr id="4" name="矩形 3"/>
          <p:cNvSpPr/>
          <p:nvPr/>
        </p:nvSpPr>
        <p:spPr>
          <a:xfrm>
            <a:off x="457200" y="1299030"/>
            <a:ext cx="8229600" cy="5188857"/>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7170053" y="1455057"/>
            <a:ext cx="1364343" cy="5733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rPr>
              <a:t>登入與註冊</a:t>
            </a:r>
            <a:endParaRPr lang="zh-TW" altLang="en-US" dirty="0">
              <a:solidFill>
                <a:schemeClr val="bg1"/>
              </a:solidFill>
            </a:endParaRPr>
          </a:p>
        </p:txBody>
      </p:sp>
      <p:sp>
        <p:nvSpPr>
          <p:cNvPr id="9" name="矩形 8"/>
          <p:cNvSpPr/>
          <p:nvPr/>
        </p:nvSpPr>
        <p:spPr>
          <a:xfrm>
            <a:off x="609599" y="2133600"/>
            <a:ext cx="7924801" cy="2380341"/>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rPr>
              <a:t>最新消息與熱門話題</a:t>
            </a:r>
            <a:endParaRPr lang="zh-TW" altLang="en-US" dirty="0">
              <a:solidFill>
                <a:schemeClr val="bg1"/>
              </a:solidFill>
            </a:endParaRPr>
          </a:p>
        </p:txBody>
      </p:sp>
      <p:sp>
        <p:nvSpPr>
          <p:cNvPr id="10" name="向右箭號 9"/>
          <p:cNvSpPr/>
          <p:nvPr/>
        </p:nvSpPr>
        <p:spPr>
          <a:xfrm>
            <a:off x="7779653" y="3147785"/>
            <a:ext cx="551542" cy="410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右箭號 10"/>
          <p:cNvSpPr/>
          <p:nvPr/>
        </p:nvSpPr>
        <p:spPr>
          <a:xfrm rot="10800000">
            <a:off x="769258" y="3160487"/>
            <a:ext cx="551542" cy="410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609599" y="1455057"/>
            <a:ext cx="1494971" cy="573314"/>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rPr>
              <a:t>討論區</a:t>
            </a:r>
            <a:endParaRPr lang="zh-TW" altLang="en-US" dirty="0">
              <a:solidFill>
                <a:schemeClr val="bg1"/>
              </a:solidFill>
            </a:endParaRPr>
          </a:p>
        </p:txBody>
      </p:sp>
      <p:sp>
        <p:nvSpPr>
          <p:cNvPr id="13" name="矩形 12"/>
          <p:cNvSpPr/>
          <p:nvPr/>
        </p:nvSpPr>
        <p:spPr>
          <a:xfrm>
            <a:off x="2256970" y="1451428"/>
            <a:ext cx="1494971" cy="573314"/>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bg1"/>
                </a:solidFill>
              </a:rPr>
              <a:t>線</a:t>
            </a:r>
            <a:r>
              <a:rPr lang="zh-TW" altLang="en-US" dirty="0" smtClean="0">
                <a:solidFill>
                  <a:schemeClr val="bg1"/>
                </a:solidFill>
              </a:rPr>
              <a:t>上學習</a:t>
            </a:r>
            <a:endParaRPr lang="zh-TW" altLang="en-US" dirty="0">
              <a:solidFill>
                <a:schemeClr val="bg1"/>
              </a:solidFill>
            </a:endParaRPr>
          </a:p>
        </p:txBody>
      </p:sp>
      <p:sp>
        <p:nvSpPr>
          <p:cNvPr id="15" name="矩形 14"/>
          <p:cNvSpPr/>
          <p:nvPr/>
        </p:nvSpPr>
        <p:spPr>
          <a:xfrm>
            <a:off x="609598" y="4673600"/>
            <a:ext cx="7924797" cy="1654628"/>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pic>
        <p:nvPicPr>
          <p:cNvPr id="16" name="圖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970" y="4769440"/>
            <a:ext cx="1175659" cy="1462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9" name="圖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028" y="4769437"/>
            <a:ext cx="1274390" cy="14629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 name="圖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7341" y="4775196"/>
            <a:ext cx="1263359" cy="14717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圖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5519" y="4769437"/>
            <a:ext cx="1082104" cy="14571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2" name="文字方塊 21"/>
          <p:cNvSpPr txBox="1"/>
          <p:nvPr/>
        </p:nvSpPr>
        <p:spPr>
          <a:xfrm>
            <a:off x="7917538" y="4787895"/>
            <a:ext cx="461665" cy="1438731"/>
          </a:xfrm>
          <a:prstGeom prst="rect">
            <a:avLst/>
          </a:prstGeom>
          <a:noFill/>
        </p:spPr>
        <p:txBody>
          <a:bodyPr vert="eaVert" wrap="square" rtlCol="0">
            <a:spAutoFit/>
          </a:bodyPr>
          <a:lstStyle/>
          <a:p>
            <a:r>
              <a:rPr lang="zh-TW" altLang="en-US" dirty="0" smtClean="0">
                <a:solidFill>
                  <a:schemeClr val="bg1"/>
                </a:solidFill>
              </a:rPr>
              <a:t>偵探推薦</a:t>
            </a:r>
            <a:endParaRPr lang="zh-TW" altLang="en-US" dirty="0">
              <a:solidFill>
                <a:schemeClr val="bg1"/>
              </a:solidFill>
            </a:endParaRPr>
          </a:p>
        </p:txBody>
      </p:sp>
      <p:pic>
        <p:nvPicPr>
          <p:cNvPr id="23" name="圖片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0939" y="4787895"/>
            <a:ext cx="1408010" cy="14314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矩形 6"/>
          <p:cNvSpPr/>
          <p:nvPr/>
        </p:nvSpPr>
        <p:spPr>
          <a:xfrm>
            <a:off x="7322457" y="5979887"/>
            <a:ext cx="1364343" cy="478971"/>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rPr>
              <a:t>聊天介面</a:t>
            </a:r>
            <a:endParaRPr lang="zh-TW" altLang="en-US" dirty="0">
              <a:solidFill>
                <a:schemeClr val="bg1"/>
              </a:solidFill>
            </a:endParaRPr>
          </a:p>
        </p:txBody>
      </p:sp>
    </p:spTree>
    <p:extLst>
      <p:ext uri="{BB962C8B-B14F-4D97-AF65-F5344CB8AC3E}">
        <p14:creationId xmlns:p14="http://schemas.microsoft.com/office/powerpoint/2010/main" val="3033209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smtClean="0"/>
              <a:t>偵探個人簡介</a:t>
            </a:r>
            <a:endParaRPr lang="en-US" dirty="0"/>
          </a:p>
        </p:txBody>
      </p:sp>
      <p:sp>
        <p:nvSpPr>
          <p:cNvPr id="4" name="矩形 3"/>
          <p:cNvSpPr/>
          <p:nvPr/>
        </p:nvSpPr>
        <p:spPr>
          <a:xfrm>
            <a:off x="943426" y="1582055"/>
            <a:ext cx="7082973" cy="4513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623" y="1881256"/>
            <a:ext cx="3033929" cy="3775303"/>
          </a:xfrm>
          <a:prstGeom prst="rect">
            <a:avLst/>
          </a:prstGeom>
          <a:ln w="88900" cap="sq" cmpd="thickThin">
            <a:solidFill>
              <a:srgbClr val="000000"/>
            </a:solidFill>
            <a:prstDash val="solid"/>
            <a:miter lim="800000"/>
          </a:ln>
          <a:effectLst>
            <a:innerShdw blurRad="76200">
              <a:srgbClr val="000000"/>
            </a:innerShdw>
          </a:effectLst>
        </p:spPr>
      </p:pic>
      <p:sp>
        <p:nvSpPr>
          <p:cNvPr id="8" name="文字方塊 7"/>
          <p:cNvSpPr txBox="1"/>
          <p:nvPr/>
        </p:nvSpPr>
        <p:spPr>
          <a:xfrm>
            <a:off x="4310742" y="1754639"/>
            <a:ext cx="3135087" cy="3046988"/>
          </a:xfrm>
          <a:prstGeom prst="rect">
            <a:avLst/>
          </a:prstGeom>
          <a:noFill/>
        </p:spPr>
        <p:txBody>
          <a:bodyPr wrap="square" rtlCol="0">
            <a:spAutoFit/>
          </a:bodyPr>
          <a:lstStyle/>
          <a:p>
            <a:r>
              <a:rPr lang="zh-TW" altLang="en-US" sz="3600" dirty="0"/>
              <a:t>福</a:t>
            </a:r>
            <a:r>
              <a:rPr lang="zh-TW" altLang="en-US" sz="3600" dirty="0" smtClean="0"/>
              <a:t>爾</a:t>
            </a:r>
            <a:r>
              <a:rPr lang="en-US" altLang="zh-TW" sz="3600" dirty="0" smtClean="0"/>
              <a:t>‧</a:t>
            </a:r>
            <a:r>
              <a:rPr lang="zh-TW" altLang="en-US" sz="3600" dirty="0" smtClean="0"/>
              <a:t>摩斯</a:t>
            </a:r>
            <a:endParaRPr lang="en-US" altLang="zh-TW" sz="3600" dirty="0" smtClean="0"/>
          </a:p>
          <a:p>
            <a:endParaRPr lang="en-US" altLang="zh-TW" sz="3600" dirty="0"/>
          </a:p>
          <a:p>
            <a:r>
              <a:rPr lang="zh-TW" altLang="en-US" sz="2400" dirty="0" smtClean="0"/>
              <a:t>曾任</a:t>
            </a:r>
            <a:r>
              <a:rPr lang="en-US" altLang="zh-TW" sz="2400" dirty="0" smtClean="0"/>
              <a:t>:</a:t>
            </a:r>
          </a:p>
          <a:p>
            <a:r>
              <a:rPr lang="zh-TW" altLang="en-US" sz="2400" dirty="0" smtClean="0"/>
              <a:t>  高科徵信社社長</a:t>
            </a:r>
            <a:endParaRPr lang="en-US" altLang="zh-TW" sz="2400" dirty="0" smtClean="0"/>
          </a:p>
          <a:p>
            <a:r>
              <a:rPr lang="zh-TW" altLang="en-US" sz="2400" dirty="0"/>
              <a:t> </a:t>
            </a:r>
            <a:r>
              <a:rPr lang="zh-TW" altLang="en-US" sz="2400" dirty="0" smtClean="0"/>
              <a:t> 楠梓警察局偵查隊長</a:t>
            </a:r>
            <a:endParaRPr lang="en-US" altLang="zh-TW" sz="2400" dirty="0" smtClean="0"/>
          </a:p>
          <a:p>
            <a:endParaRPr lang="en-US" altLang="zh-TW" sz="2400" dirty="0" smtClean="0"/>
          </a:p>
          <a:p>
            <a:r>
              <a:rPr lang="zh-TW" altLang="en-US" sz="2400" dirty="0" smtClean="0"/>
              <a:t>精彩回顧</a:t>
            </a:r>
            <a:r>
              <a:rPr lang="zh-TW" altLang="en-US" sz="2400" dirty="0"/>
              <a:t>：</a:t>
            </a:r>
            <a:endParaRPr lang="en-US" altLang="zh-TW" sz="2400" dirty="0" smtClean="0"/>
          </a:p>
        </p:txBody>
      </p:sp>
      <p:pic>
        <p:nvPicPr>
          <p:cNvPr id="10" name="圖片 9">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6853" y="4787113"/>
            <a:ext cx="1154060" cy="8839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571" y="4772598"/>
            <a:ext cx="1154060" cy="8839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51515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a:t>人物</a:t>
            </a:r>
            <a:r>
              <a:rPr lang="zh-TW" altLang="en-US" dirty="0" smtClean="0"/>
              <a:t>關係圖</a:t>
            </a:r>
            <a:endParaRPr lang="en-US" dirty="0"/>
          </a:p>
        </p:txBody>
      </p:sp>
      <p:pic>
        <p:nvPicPr>
          <p:cNvPr id="14" name="內容版面配置區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5042" y="1371600"/>
            <a:ext cx="6313742" cy="5126949"/>
          </a:xfrm>
        </p:spPr>
      </p:pic>
    </p:spTree>
    <p:extLst>
      <p:ext uri="{BB962C8B-B14F-4D97-AF65-F5344CB8AC3E}">
        <p14:creationId xmlns:p14="http://schemas.microsoft.com/office/powerpoint/2010/main" val="2931579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a:t>人物</a:t>
            </a:r>
            <a:r>
              <a:rPr lang="zh-TW" altLang="en-US" dirty="0" smtClean="0"/>
              <a:t>關係圖</a:t>
            </a:r>
            <a:endParaRPr lang="en-US" dirty="0"/>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3686" y="1538060"/>
            <a:ext cx="7269480" cy="4543425"/>
          </a:xfrm>
          <a:prstGeom prst="rect">
            <a:avLst/>
          </a:prstGeom>
          <a:ln>
            <a:noFill/>
          </a:ln>
          <a:effectLst>
            <a:outerShdw blurRad="292100" dist="139700" dir="2700000" algn="tl" rotWithShape="0">
              <a:srgbClr val="333333">
                <a:alpha val="65000"/>
              </a:srgbClr>
            </a:outerShdw>
          </a:effectLst>
        </p:spPr>
      </p:pic>
      <p:sp>
        <p:nvSpPr>
          <p:cNvPr id="3" name="矩形 2"/>
          <p:cNvSpPr/>
          <p:nvPr/>
        </p:nvSpPr>
        <p:spPr>
          <a:xfrm>
            <a:off x="3273287" y="2425147"/>
            <a:ext cx="4819879" cy="36563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4" name="文字方塊 3"/>
          <p:cNvSpPr txBox="1"/>
          <p:nvPr/>
        </p:nvSpPr>
        <p:spPr>
          <a:xfrm>
            <a:off x="3273287" y="2517913"/>
            <a:ext cx="4691270" cy="3139321"/>
          </a:xfrm>
          <a:prstGeom prst="rect">
            <a:avLst/>
          </a:prstGeom>
          <a:noFill/>
        </p:spPr>
        <p:txBody>
          <a:bodyPr wrap="square" rtlCol="0">
            <a:spAutoFit/>
          </a:bodyPr>
          <a:lstStyle/>
          <a:p>
            <a:r>
              <a:rPr lang="en-US" altLang="zh-TW" dirty="0" smtClean="0">
                <a:solidFill>
                  <a:schemeClr val="bg1"/>
                </a:solidFill>
              </a:rPr>
              <a:t>1661</a:t>
            </a:r>
            <a:r>
              <a:rPr lang="zh-TW" altLang="en-US" dirty="0" smtClean="0">
                <a:solidFill>
                  <a:schemeClr val="bg1"/>
                </a:solidFill>
              </a:rPr>
              <a:t>年</a:t>
            </a:r>
            <a:r>
              <a:rPr lang="en-US" altLang="zh-TW" dirty="0" smtClean="0">
                <a:solidFill>
                  <a:schemeClr val="bg1"/>
                </a:solidFill>
              </a:rPr>
              <a:t>2</a:t>
            </a:r>
            <a:r>
              <a:rPr lang="zh-TW" altLang="en-US" dirty="0" smtClean="0">
                <a:solidFill>
                  <a:schemeClr val="bg1"/>
                </a:solidFill>
              </a:rPr>
              <a:t>月</a:t>
            </a:r>
            <a:r>
              <a:rPr lang="en-US" altLang="zh-TW" dirty="0" smtClean="0">
                <a:solidFill>
                  <a:schemeClr val="bg1"/>
                </a:solidFill>
              </a:rPr>
              <a:t>5</a:t>
            </a:r>
            <a:r>
              <a:rPr lang="zh-TW" altLang="en-US" dirty="0" smtClean="0">
                <a:solidFill>
                  <a:schemeClr val="bg1"/>
                </a:solidFill>
              </a:rPr>
              <a:t>日 與沐劍屏 在高科汽車旅館發生關係    </a:t>
            </a:r>
            <a:r>
              <a:rPr lang="en-US" altLang="zh-TW" dirty="0" smtClean="0">
                <a:solidFill>
                  <a:schemeClr val="bg1"/>
                </a:solidFill>
              </a:rPr>
              <a:t>1661_02_05</a:t>
            </a:r>
          </a:p>
          <a:p>
            <a:endParaRPr lang="en-US" altLang="zh-TW" dirty="0" smtClean="0">
              <a:solidFill>
                <a:schemeClr val="bg1"/>
              </a:solidFill>
            </a:endParaRPr>
          </a:p>
          <a:p>
            <a:r>
              <a:rPr lang="en-US" altLang="zh-TW" dirty="0" smtClean="0">
                <a:solidFill>
                  <a:schemeClr val="bg1"/>
                </a:solidFill>
              </a:rPr>
              <a:t>1661</a:t>
            </a:r>
            <a:r>
              <a:rPr lang="zh-TW" altLang="en-US" dirty="0" smtClean="0">
                <a:solidFill>
                  <a:schemeClr val="bg1"/>
                </a:solidFill>
              </a:rPr>
              <a:t>年</a:t>
            </a:r>
            <a:r>
              <a:rPr lang="en-US" altLang="zh-TW" dirty="0" smtClean="0">
                <a:solidFill>
                  <a:schemeClr val="bg1"/>
                </a:solidFill>
              </a:rPr>
              <a:t>4</a:t>
            </a:r>
            <a:r>
              <a:rPr lang="zh-TW" altLang="en-US" dirty="0" smtClean="0">
                <a:solidFill>
                  <a:schemeClr val="bg1"/>
                </a:solidFill>
              </a:rPr>
              <a:t>月</a:t>
            </a:r>
            <a:r>
              <a:rPr lang="en-US" altLang="zh-TW" dirty="0" smtClean="0">
                <a:solidFill>
                  <a:schemeClr val="bg1"/>
                </a:solidFill>
              </a:rPr>
              <a:t>10</a:t>
            </a:r>
            <a:r>
              <a:rPr lang="zh-TW" altLang="en-US" dirty="0" smtClean="0">
                <a:solidFill>
                  <a:schemeClr val="bg1"/>
                </a:solidFill>
              </a:rPr>
              <a:t>日 與方怡 在薇風汽車旅觀發生關係    </a:t>
            </a:r>
            <a:r>
              <a:rPr lang="en-US" altLang="zh-TW" dirty="0" smtClean="0">
                <a:solidFill>
                  <a:schemeClr val="bg1"/>
                </a:solidFill>
              </a:rPr>
              <a:t>1661_04_10</a:t>
            </a:r>
          </a:p>
          <a:p>
            <a:endParaRPr lang="en-US" altLang="zh-TW" dirty="0">
              <a:solidFill>
                <a:schemeClr val="bg1"/>
              </a:solidFill>
            </a:endParaRPr>
          </a:p>
          <a:p>
            <a:r>
              <a:rPr lang="en-US" altLang="zh-TW" dirty="0" smtClean="0">
                <a:solidFill>
                  <a:schemeClr val="bg1"/>
                </a:solidFill>
              </a:rPr>
              <a:t>1661</a:t>
            </a:r>
            <a:r>
              <a:rPr lang="zh-TW" altLang="en-US" dirty="0" smtClean="0">
                <a:solidFill>
                  <a:schemeClr val="bg1"/>
                </a:solidFill>
              </a:rPr>
              <a:t>年</a:t>
            </a:r>
            <a:r>
              <a:rPr lang="en-US" altLang="zh-TW" dirty="0" smtClean="0">
                <a:solidFill>
                  <a:schemeClr val="bg1"/>
                </a:solidFill>
              </a:rPr>
              <a:t>6</a:t>
            </a:r>
            <a:r>
              <a:rPr lang="zh-TW" altLang="en-US" dirty="0" smtClean="0">
                <a:solidFill>
                  <a:schemeClr val="bg1"/>
                </a:solidFill>
              </a:rPr>
              <a:t>月</a:t>
            </a:r>
            <a:r>
              <a:rPr lang="en-US" altLang="zh-TW" dirty="0" smtClean="0">
                <a:solidFill>
                  <a:schemeClr val="bg1"/>
                </a:solidFill>
              </a:rPr>
              <a:t>15</a:t>
            </a:r>
            <a:r>
              <a:rPr lang="zh-TW" altLang="en-US" dirty="0" smtClean="0">
                <a:solidFill>
                  <a:schemeClr val="bg1"/>
                </a:solidFill>
              </a:rPr>
              <a:t>日 與雙兒 在御宿汽車旅館發生關係    </a:t>
            </a:r>
            <a:r>
              <a:rPr lang="en-US" altLang="zh-TW" dirty="0" smtClean="0">
                <a:solidFill>
                  <a:schemeClr val="bg1"/>
                </a:solidFill>
              </a:rPr>
              <a:t>1661_06_15</a:t>
            </a:r>
          </a:p>
          <a:p>
            <a:endParaRPr lang="en-US" altLang="zh-TW" dirty="0">
              <a:solidFill>
                <a:schemeClr val="bg1"/>
              </a:solidFill>
            </a:endParaRPr>
          </a:p>
          <a:p>
            <a:r>
              <a:rPr lang="en-US" altLang="zh-TW" dirty="0" smtClean="0">
                <a:solidFill>
                  <a:schemeClr val="bg1"/>
                </a:solidFill>
              </a:rPr>
              <a:t>1661</a:t>
            </a:r>
            <a:r>
              <a:rPr lang="zh-TW" altLang="en-US" dirty="0" smtClean="0">
                <a:solidFill>
                  <a:schemeClr val="bg1"/>
                </a:solidFill>
              </a:rPr>
              <a:t>年</a:t>
            </a:r>
            <a:r>
              <a:rPr lang="en-US" altLang="zh-TW" dirty="0" smtClean="0">
                <a:solidFill>
                  <a:schemeClr val="bg1"/>
                </a:solidFill>
              </a:rPr>
              <a:t>8</a:t>
            </a:r>
            <a:r>
              <a:rPr lang="zh-TW" altLang="en-US" dirty="0" smtClean="0">
                <a:solidFill>
                  <a:schemeClr val="bg1"/>
                </a:solidFill>
              </a:rPr>
              <a:t>月</a:t>
            </a:r>
            <a:r>
              <a:rPr lang="en-US" altLang="zh-TW" dirty="0" smtClean="0">
                <a:solidFill>
                  <a:schemeClr val="bg1"/>
                </a:solidFill>
              </a:rPr>
              <a:t>20</a:t>
            </a:r>
            <a:r>
              <a:rPr lang="zh-TW" altLang="en-US" dirty="0" smtClean="0">
                <a:solidFill>
                  <a:schemeClr val="bg1"/>
                </a:solidFill>
              </a:rPr>
              <a:t>日 與蘇荃 在花鄉汽車旅館發生關係    </a:t>
            </a:r>
            <a:r>
              <a:rPr lang="en-US" altLang="zh-TW" dirty="0" smtClean="0">
                <a:solidFill>
                  <a:schemeClr val="bg1"/>
                </a:solidFill>
              </a:rPr>
              <a:t>1661_08_20</a:t>
            </a:r>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6627" y="2888558"/>
            <a:ext cx="247650" cy="219075"/>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2231" y="3713713"/>
            <a:ext cx="247650" cy="219075"/>
          </a:xfrm>
          <a:prstGeom prst="rect">
            <a:avLst/>
          </a:prstGeom>
        </p:spPr>
      </p:pic>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8448" y="4528719"/>
            <a:ext cx="247650" cy="219075"/>
          </a:xfrm>
          <a:prstGeom prst="rect">
            <a:avLst/>
          </a:prstGeom>
        </p:spPr>
      </p:pic>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2846" y="5371899"/>
            <a:ext cx="247650" cy="219075"/>
          </a:xfrm>
          <a:prstGeom prst="rect">
            <a:avLst/>
          </a:prstGeom>
        </p:spPr>
      </p:pic>
    </p:spTree>
    <p:extLst>
      <p:ext uri="{BB962C8B-B14F-4D97-AF65-F5344CB8AC3E}">
        <p14:creationId xmlns:p14="http://schemas.microsoft.com/office/powerpoint/2010/main" val="3476614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endParaRPr lang="en-US" dirty="0"/>
          </a:p>
        </p:txBody>
      </p:sp>
      <p:sp>
        <p:nvSpPr>
          <p:cNvPr id="2" name="Title 1"/>
          <p:cNvSpPr>
            <a:spLocks noGrp="1"/>
          </p:cNvSpPr>
          <p:nvPr>
            <p:ph type="title"/>
          </p:nvPr>
        </p:nvSpPr>
        <p:spPr/>
        <p:txBody>
          <a:bodyPr/>
          <a:lstStyle/>
          <a:p>
            <a:r>
              <a:rPr lang="zh-TW" altLang="en-US" dirty="0" smtClean="0"/>
              <a:t>行為圖形</a:t>
            </a:r>
            <a:endParaRPr lang="en-US" dirty="0"/>
          </a:p>
        </p:txBody>
      </p:sp>
      <p:pic>
        <p:nvPicPr>
          <p:cNvPr id="5" name="圖片 4"/>
          <p:cNvPicPr>
            <a:picLocks noChangeAspect="1"/>
          </p:cNvPicPr>
          <p:nvPr/>
        </p:nvPicPr>
        <p:blipFill>
          <a:blip r:embed="rId3"/>
          <a:stretch>
            <a:fillRect/>
          </a:stretch>
        </p:blipFill>
        <p:spPr>
          <a:xfrm>
            <a:off x="2804967" y="287382"/>
            <a:ext cx="6197933" cy="6465086"/>
          </a:xfrm>
          <a:prstGeom prst="rect">
            <a:avLst/>
          </a:prstGeom>
        </p:spPr>
      </p:pic>
    </p:spTree>
    <p:extLst>
      <p:ext uri="{BB962C8B-B14F-4D97-AF65-F5344CB8AC3E}">
        <p14:creationId xmlns:p14="http://schemas.microsoft.com/office/powerpoint/2010/main" val="2107451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352697" y="836022"/>
            <a:ext cx="8438606" cy="5830937"/>
          </a:xfrm>
          <a:prstGeom prst="rect">
            <a:avLst/>
          </a:prstGeom>
        </p:spPr>
      </p:pic>
      <p:sp>
        <p:nvSpPr>
          <p:cNvPr id="3" name="標題 2"/>
          <p:cNvSpPr>
            <a:spLocks noGrp="1"/>
          </p:cNvSpPr>
          <p:nvPr>
            <p:ph type="title"/>
          </p:nvPr>
        </p:nvSpPr>
        <p:spPr>
          <a:xfrm>
            <a:off x="457200" y="117565"/>
            <a:ext cx="8229600" cy="718457"/>
          </a:xfrm>
        </p:spPr>
        <p:txBody>
          <a:bodyPr>
            <a:normAutofit fontScale="90000"/>
          </a:bodyPr>
          <a:lstStyle/>
          <a:p>
            <a:r>
              <a:rPr lang="zh-TW" altLang="en-US" dirty="0" smtClean="0"/>
              <a:t>系統架構</a:t>
            </a:r>
            <a:endParaRPr lang="zh-TW" altLang="en-US" dirty="0"/>
          </a:p>
        </p:txBody>
      </p:sp>
    </p:spTree>
    <p:extLst>
      <p:ext uri="{BB962C8B-B14F-4D97-AF65-F5344CB8AC3E}">
        <p14:creationId xmlns:p14="http://schemas.microsoft.com/office/powerpoint/2010/main" val="36335765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endParaRPr lang="zh-TW" altLang="en-US" dirty="0"/>
          </a:p>
        </p:txBody>
      </p:sp>
      <p:sp>
        <p:nvSpPr>
          <p:cNvPr id="3" name="標題 2"/>
          <p:cNvSpPr>
            <a:spLocks noGrp="1"/>
          </p:cNvSpPr>
          <p:nvPr>
            <p:ph type="title"/>
          </p:nvPr>
        </p:nvSpPr>
        <p:spPr/>
        <p:txBody>
          <a:bodyPr>
            <a:normAutofit/>
          </a:bodyPr>
          <a:lstStyle/>
          <a:p>
            <a:r>
              <a:rPr lang="en-US" altLang="zh-TW" dirty="0" smtClean="0"/>
              <a:t>UML---</a:t>
            </a:r>
            <a:r>
              <a:rPr lang="zh-TW" altLang="en-US" sz="4000" dirty="0" smtClean="0"/>
              <a:t>使用者</a:t>
            </a:r>
            <a:r>
              <a:rPr lang="zh-TW" altLang="en-US" sz="4000" dirty="0"/>
              <a:t>與管理者</a:t>
            </a:r>
            <a:r>
              <a:rPr lang="zh-TW" altLang="en-US" sz="4000" dirty="0" smtClean="0"/>
              <a:t>類別</a:t>
            </a:r>
            <a:endParaRPr lang="zh-TW" altLang="en-US" sz="4000" dirty="0"/>
          </a:p>
        </p:txBody>
      </p:sp>
      <p:pic>
        <p:nvPicPr>
          <p:cNvPr id="6" name="圖片 5"/>
          <p:cNvPicPr>
            <a:picLocks noChangeAspect="1"/>
          </p:cNvPicPr>
          <p:nvPr/>
        </p:nvPicPr>
        <p:blipFill>
          <a:blip r:embed="rId2"/>
          <a:stretch>
            <a:fillRect/>
          </a:stretch>
        </p:blipFill>
        <p:spPr>
          <a:xfrm>
            <a:off x="2115749" y="1806871"/>
            <a:ext cx="6571051" cy="4862693"/>
          </a:xfrm>
          <a:prstGeom prst="rect">
            <a:avLst/>
          </a:prstGeom>
        </p:spPr>
      </p:pic>
    </p:spTree>
    <p:extLst>
      <p:ext uri="{BB962C8B-B14F-4D97-AF65-F5344CB8AC3E}">
        <p14:creationId xmlns:p14="http://schemas.microsoft.com/office/powerpoint/2010/main" val="19984990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300445" y="65314"/>
            <a:ext cx="8229600" cy="757646"/>
          </a:xfrm>
        </p:spPr>
        <p:txBody>
          <a:bodyPr>
            <a:normAutofit/>
          </a:bodyPr>
          <a:lstStyle/>
          <a:p>
            <a:r>
              <a:rPr lang="en-US" altLang="zh-TW" dirty="0" smtClean="0"/>
              <a:t>UML---</a:t>
            </a:r>
            <a:r>
              <a:rPr lang="zh-TW" altLang="en-US" dirty="0" smtClean="0"/>
              <a:t>頁</a:t>
            </a:r>
            <a:r>
              <a:rPr lang="zh-TW" altLang="en-US" dirty="0"/>
              <a:t>面</a:t>
            </a:r>
            <a:r>
              <a:rPr lang="zh-TW" altLang="en-US" dirty="0" smtClean="0"/>
              <a:t>類別</a:t>
            </a:r>
            <a:endParaRPr lang="zh-TW" altLang="en-US" dirty="0"/>
          </a:p>
        </p:txBody>
      </p:sp>
      <p:pic>
        <p:nvPicPr>
          <p:cNvPr id="6" name="內容版面配置區 5"/>
          <p:cNvPicPr>
            <a:picLocks noGrp="1" noChangeAspect="1"/>
          </p:cNvPicPr>
          <p:nvPr>
            <p:ph idx="1"/>
          </p:nvPr>
        </p:nvPicPr>
        <p:blipFill>
          <a:blip r:embed="rId2"/>
          <a:stretch>
            <a:fillRect/>
          </a:stretch>
        </p:blipFill>
        <p:spPr>
          <a:xfrm>
            <a:off x="195941" y="1184365"/>
            <a:ext cx="8754351" cy="5438504"/>
          </a:xfrm>
          <a:prstGeom prst="rect">
            <a:avLst/>
          </a:prstGeom>
        </p:spPr>
      </p:pic>
    </p:spTree>
    <p:extLst>
      <p:ext uri="{BB962C8B-B14F-4D97-AF65-F5344CB8AC3E}">
        <p14:creationId xmlns:p14="http://schemas.microsoft.com/office/powerpoint/2010/main" val="3378546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TW" altLang="en-US" sz="3200" dirty="0"/>
              <a:t>背景、</a:t>
            </a:r>
            <a:r>
              <a:rPr lang="zh-TW" altLang="en-US" sz="3200" dirty="0" smtClean="0"/>
              <a:t>趨勢</a:t>
            </a:r>
            <a:endParaRPr lang="en-US" altLang="zh-TW" sz="3200" dirty="0" smtClean="0"/>
          </a:p>
          <a:p>
            <a:pPr marL="0" indent="0">
              <a:buNone/>
            </a:pPr>
            <a:r>
              <a:rPr lang="zh-TW" altLang="en-US" dirty="0" smtClean="0"/>
              <a:t>    現代網路發達、交友容易，生活步調快速，壓力龐大，個人主觀意識抬頭，和以前的社會相比，外遇已經是司空見慣的事。</a:t>
            </a:r>
            <a:endParaRPr lang="en-US" altLang="zh-TW" dirty="0"/>
          </a:p>
        </p:txBody>
      </p:sp>
      <p:sp>
        <p:nvSpPr>
          <p:cNvPr id="2" name="Title 1"/>
          <p:cNvSpPr>
            <a:spLocks noGrp="1"/>
          </p:cNvSpPr>
          <p:nvPr>
            <p:ph type="title"/>
          </p:nvPr>
        </p:nvSpPr>
        <p:spPr/>
        <p:txBody>
          <a:bodyPr/>
          <a:lstStyle/>
          <a:p>
            <a:r>
              <a:rPr lang="zh-TW" altLang="en-US" dirty="0" smtClean="0"/>
              <a:t>簡介</a:t>
            </a:r>
            <a:endParaRPr lang="en-US" dirty="0"/>
          </a:p>
        </p:txBody>
      </p:sp>
    </p:spTree>
    <p:extLst>
      <p:ext uri="{BB962C8B-B14F-4D97-AF65-F5344CB8AC3E}">
        <p14:creationId xmlns:p14="http://schemas.microsoft.com/office/powerpoint/2010/main" val="1325437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zh-TW" altLang="en-US" sz="3200" dirty="0" smtClean="0"/>
              <a:t>裝置與工具</a:t>
            </a:r>
            <a:endParaRPr lang="en-US" altLang="zh-TW" sz="3200" dirty="0" smtClean="0"/>
          </a:p>
          <a:p>
            <a:pPr marL="0" indent="0">
              <a:buNone/>
            </a:pPr>
            <a:r>
              <a:rPr lang="zh-TW" altLang="en-US" dirty="0"/>
              <a:t> </a:t>
            </a:r>
            <a:r>
              <a:rPr lang="zh-TW" altLang="en-US" dirty="0" smtClean="0"/>
              <a:t>   裝置</a:t>
            </a:r>
            <a:r>
              <a:rPr lang="en-US" altLang="zh-TW" dirty="0" smtClean="0"/>
              <a:t>: </a:t>
            </a:r>
            <a:r>
              <a:rPr lang="zh-TW" altLang="en-US" dirty="0" smtClean="0"/>
              <a:t>電腦</a:t>
            </a:r>
            <a:endParaRPr lang="en-US" altLang="zh-TW" dirty="0" smtClean="0"/>
          </a:p>
          <a:p>
            <a:pPr marL="0" indent="0">
              <a:buNone/>
            </a:pPr>
            <a:r>
              <a:rPr lang="en-US" altLang="zh-TW" dirty="0"/>
              <a:t> </a:t>
            </a:r>
            <a:r>
              <a:rPr lang="en-US" altLang="zh-TW" dirty="0" smtClean="0"/>
              <a:t>   </a:t>
            </a:r>
            <a:r>
              <a:rPr lang="zh-TW" altLang="en-US" dirty="0" smtClean="0"/>
              <a:t>工具</a:t>
            </a:r>
            <a:r>
              <a:rPr lang="en-US" altLang="zh-TW" dirty="0" smtClean="0"/>
              <a:t>:</a:t>
            </a:r>
            <a:r>
              <a:rPr lang="zh-TW" altLang="en-US" dirty="0" smtClean="0"/>
              <a:t> </a:t>
            </a:r>
            <a:r>
              <a:rPr lang="en-US" altLang="zh-TW" dirty="0" smtClean="0"/>
              <a:t>PowerPoint</a:t>
            </a:r>
            <a:r>
              <a:rPr lang="zh-TW" altLang="en-US" dirty="0" smtClean="0"/>
              <a:t>、</a:t>
            </a:r>
            <a:r>
              <a:rPr lang="en-US" altLang="zh-TW" dirty="0" smtClean="0"/>
              <a:t>word</a:t>
            </a:r>
            <a:r>
              <a:rPr lang="zh-TW" altLang="en-US" dirty="0" smtClean="0"/>
              <a:t>、</a:t>
            </a:r>
            <a:r>
              <a:rPr lang="en-US" altLang="zh-TW" dirty="0" err="1" smtClean="0"/>
              <a:t>visio</a:t>
            </a:r>
            <a:endParaRPr lang="en-US" altLang="zh-TW" dirty="0" smtClean="0"/>
          </a:p>
          <a:p>
            <a:pPr marL="0" indent="0">
              <a:buNone/>
            </a:pPr>
            <a:r>
              <a:rPr lang="zh-TW" altLang="en-US" dirty="0" smtClean="0"/>
              <a:t>    </a:t>
            </a:r>
            <a:endParaRPr lang="en-US" sz="2400" dirty="0" smtClean="0"/>
          </a:p>
          <a:p>
            <a:r>
              <a:rPr lang="zh-TW" altLang="en-US" sz="3200" dirty="0" smtClean="0"/>
              <a:t>人員分配</a:t>
            </a:r>
            <a:endParaRPr lang="en-US" altLang="zh-TW" sz="3200" dirty="0" smtClean="0"/>
          </a:p>
          <a:p>
            <a:pPr marL="0" indent="0">
              <a:buNone/>
            </a:pPr>
            <a:r>
              <a:rPr lang="zh-TW" altLang="en-US" dirty="0" smtClean="0"/>
              <a:t>    黃泰源</a:t>
            </a:r>
            <a:r>
              <a:rPr lang="en-US" altLang="zh-TW" dirty="0" smtClean="0"/>
              <a:t>:</a:t>
            </a:r>
            <a:r>
              <a:rPr lang="zh-TW" altLang="en-US" dirty="0" smtClean="0"/>
              <a:t>文件撰寫、系統分析與架構設計、圖表繪製</a:t>
            </a:r>
            <a:endParaRPr lang="en-US" altLang="zh-TW" dirty="0" smtClean="0"/>
          </a:p>
          <a:p>
            <a:pPr marL="0" indent="0">
              <a:buNone/>
            </a:pPr>
            <a:r>
              <a:rPr lang="zh-TW" altLang="en-US" dirty="0" smtClean="0"/>
              <a:t>    胥景然</a:t>
            </a:r>
            <a:r>
              <a:rPr lang="en-US" altLang="zh-TW" dirty="0" smtClean="0"/>
              <a:t>:</a:t>
            </a:r>
            <a:r>
              <a:rPr lang="zh-TW" altLang="en-US" dirty="0" smtClean="0"/>
              <a:t>簡報製作與報告、資料收集、需求分析</a:t>
            </a:r>
            <a:endParaRPr lang="en-US" dirty="0"/>
          </a:p>
          <a:p>
            <a:endParaRPr lang="en-US" sz="2800" dirty="0" smtClean="0"/>
          </a:p>
        </p:txBody>
      </p:sp>
      <p:sp>
        <p:nvSpPr>
          <p:cNvPr id="2" name="Title 1"/>
          <p:cNvSpPr>
            <a:spLocks noGrp="1"/>
          </p:cNvSpPr>
          <p:nvPr>
            <p:ph type="title"/>
          </p:nvPr>
        </p:nvSpPr>
        <p:spPr/>
        <p:txBody>
          <a:bodyPr/>
          <a:lstStyle/>
          <a:p>
            <a:r>
              <a:rPr lang="en-US" dirty="0" smtClean="0"/>
              <a:t>Resource Required</a:t>
            </a:r>
            <a:endParaRPr lang="en-US" dirty="0"/>
          </a:p>
        </p:txBody>
      </p:sp>
    </p:spTree>
    <p:extLst>
      <p:ext uri="{BB962C8B-B14F-4D97-AF65-F5344CB8AC3E}">
        <p14:creationId xmlns:p14="http://schemas.microsoft.com/office/powerpoint/2010/main" val="3113159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Schedule</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535216" y="2449430"/>
            <a:ext cx="8073568" cy="2396889"/>
          </a:xfrm>
          <a:prstGeom prst="rect">
            <a:avLst/>
          </a:prstGeom>
        </p:spPr>
      </p:pic>
    </p:spTree>
    <p:extLst>
      <p:ext uri="{BB962C8B-B14F-4D97-AF65-F5344CB8AC3E}">
        <p14:creationId xmlns:p14="http://schemas.microsoft.com/office/powerpoint/2010/main" val="1924423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TW" altLang="en-US" sz="3200" dirty="0" smtClean="0"/>
              <a:t>動機</a:t>
            </a:r>
            <a:endParaRPr lang="en-US" altLang="zh-TW" sz="3200" dirty="0" smtClean="0"/>
          </a:p>
          <a:p>
            <a:pPr marL="0" indent="0">
              <a:buNone/>
            </a:pPr>
            <a:r>
              <a:rPr lang="zh-TW" altLang="en-US" dirty="0" smtClean="0"/>
              <a:t>    一般受害人</a:t>
            </a:r>
            <a:r>
              <a:rPr lang="zh-TW" altLang="en-US" dirty="0"/>
              <a:t>面對</a:t>
            </a:r>
            <a:r>
              <a:rPr lang="zh-TW" altLang="en-US" dirty="0" smtClean="0"/>
              <a:t>外遇或潛在外遇的可能時，通常都手足無措，因為情緒難以控制而失去理智，或基於面子問題不敢向家人好友尋求協助。</a:t>
            </a:r>
          </a:p>
        </p:txBody>
      </p:sp>
      <p:sp>
        <p:nvSpPr>
          <p:cNvPr id="2" name="Title 1"/>
          <p:cNvSpPr>
            <a:spLocks noGrp="1"/>
          </p:cNvSpPr>
          <p:nvPr>
            <p:ph type="title"/>
          </p:nvPr>
        </p:nvSpPr>
        <p:spPr/>
        <p:txBody>
          <a:bodyPr/>
          <a:lstStyle/>
          <a:p>
            <a:r>
              <a:rPr lang="zh-TW" altLang="en-US" dirty="0" smtClean="0"/>
              <a:t>簡介</a:t>
            </a:r>
            <a:endParaRPr lang="en-US" dirty="0"/>
          </a:p>
        </p:txBody>
      </p:sp>
    </p:spTree>
    <p:extLst>
      <p:ext uri="{BB962C8B-B14F-4D97-AF65-F5344CB8AC3E}">
        <p14:creationId xmlns:p14="http://schemas.microsoft.com/office/powerpoint/2010/main" val="959296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zh-TW" altLang="en-US" sz="3200" dirty="0" smtClean="0"/>
              <a:t>目的</a:t>
            </a:r>
            <a:endParaRPr lang="en-US" altLang="zh-TW" sz="3200" dirty="0" smtClean="0"/>
          </a:p>
          <a:p>
            <a:pPr marL="0" indent="0">
              <a:buNone/>
            </a:pPr>
            <a:r>
              <a:rPr lang="zh-TW" altLang="en-US" sz="2800" dirty="0" smtClean="0"/>
              <a:t>    </a:t>
            </a:r>
            <a:r>
              <a:rPr lang="zh-TW" altLang="en-US" dirty="0" smtClean="0"/>
              <a:t>我們</a:t>
            </a:r>
            <a:r>
              <a:rPr lang="zh-TW" altLang="en-US" dirty="0"/>
              <a:t>希望可以建立一個優良完善的徵信社網路平台，</a:t>
            </a:r>
            <a:r>
              <a:rPr lang="zh-TW" altLang="en-US" dirty="0" smtClean="0"/>
              <a:t>消除</a:t>
            </a:r>
            <a:r>
              <a:rPr lang="zh-TW" altLang="en-US" dirty="0"/>
              <a:t>用戶</a:t>
            </a:r>
            <a:r>
              <a:rPr lang="zh-TW" altLang="en-US" dirty="0" smtClean="0"/>
              <a:t>的不安，省去他</a:t>
            </a:r>
            <a:r>
              <a:rPr lang="zh-TW" altLang="en-US" dirty="0"/>
              <a:t>們的</a:t>
            </a:r>
            <a:r>
              <a:rPr lang="zh-TW" altLang="en-US" dirty="0" smtClean="0"/>
              <a:t>麻煩，以最有效率的方式解決</a:t>
            </a:r>
            <a:r>
              <a:rPr lang="zh-TW" altLang="en-US" dirty="0"/>
              <a:t>各種問題，</a:t>
            </a:r>
            <a:r>
              <a:rPr lang="zh-TW" altLang="en-US" dirty="0" smtClean="0"/>
              <a:t>成為</a:t>
            </a:r>
            <a:r>
              <a:rPr lang="zh-TW" altLang="en-US" dirty="0"/>
              <a:t>用戶</a:t>
            </a:r>
            <a:r>
              <a:rPr lang="zh-TW" altLang="en-US" dirty="0" smtClean="0"/>
              <a:t>最</a:t>
            </a:r>
            <a:r>
              <a:rPr lang="zh-TW" altLang="en-US" dirty="0"/>
              <a:t>有力的</a:t>
            </a:r>
            <a:r>
              <a:rPr lang="zh-TW" altLang="en-US" dirty="0" smtClean="0"/>
              <a:t>靠山。</a:t>
            </a:r>
            <a:endParaRPr lang="zh-TW" altLang="en-US" dirty="0"/>
          </a:p>
          <a:p>
            <a:endParaRPr lang="en-US" altLang="zh-TW" sz="2800" dirty="0"/>
          </a:p>
          <a:p>
            <a:pPr marL="0" indent="0">
              <a:buNone/>
            </a:pPr>
            <a:endParaRPr lang="en-US" altLang="zh-TW" sz="3200" dirty="0" smtClean="0"/>
          </a:p>
        </p:txBody>
      </p:sp>
      <p:sp>
        <p:nvSpPr>
          <p:cNvPr id="2" name="Title 1"/>
          <p:cNvSpPr>
            <a:spLocks noGrp="1"/>
          </p:cNvSpPr>
          <p:nvPr>
            <p:ph type="title"/>
          </p:nvPr>
        </p:nvSpPr>
        <p:spPr/>
        <p:txBody>
          <a:bodyPr/>
          <a:lstStyle/>
          <a:p>
            <a:r>
              <a:rPr lang="zh-TW" altLang="en-US" dirty="0" smtClean="0"/>
              <a:t>簡介</a:t>
            </a:r>
            <a:endParaRPr lang="en-US" dirty="0"/>
          </a:p>
        </p:txBody>
      </p:sp>
    </p:spTree>
    <p:extLst>
      <p:ext uri="{BB962C8B-B14F-4D97-AF65-F5344CB8AC3E}">
        <p14:creationId xmlns:p14="http://schemas.microsoft.com/office/powerpoint/2010/main" val="1768080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TW" altLang="en-US" sz="3200" dirty="0" smtClean="0"/>
              <a:t>需求分析</a:t>
            </a:r>
            <a:endParaRPr lang="en-US" altLang="zh-TW" sz="3200" dirty="0" smtClean="0"/>
          </a:p>
          <a:p>
            <a:pPr marL="0" indent="0">
              <a:buNone/>
            </a:pPr>
            <a:r>
              <a:rPr lang="zh-TW" altLang="en-US" dirty="0" smtClean="0"/>
              <a:t>    </a:t>
            </a:r>
            <a:r>
              <a:rPr lang="en-US" altLang="zh-TW" dirty="0" smtClean="0"/>
              <a:t>1.</a:t>
            </a:r>
            <a:r>
              <a:rPr lang="zh-TW" altLang="en-US" dirty="0" smtClean="0"/>
              <a:t>想徵求他人意見和過去經驗</a:t>
            </a:r>
            <a:endParaRPr lang="en-US" altLang="zh-TW" dirty="0" smtClean="0"/>
          </a:p>
          <a:p>
            <a:pPr marL="0" indent="0">
              <a:buNone/>
            </a:pPr>
            <a:r>
              <a:rPr lang="zh-TW" altLang="en-US" dirty="0"/>
              <a:t> </a:t>
            </a:r>
            <a:r>
              <a:rPr lang="zh-TW" altLang="en-US" dirty="0" smtClean="0"/>
              <a:t>   </a:t>
            </a:r>
            <a:r>
              <a:rPr lang="en-US" altLang="zh-TW" dirty="0" smtClean="0"/>
              <a:t>2.</a:t>
            </a:r>
            <a:r>
              <a:rPr lang="zh-TW" altLang="en-US" dirty="0" smtClean="0"/>
              <a:t>想了解相關法律</a:t>
            </a:r>
            <a:endParaRPr lang="en-US" altLang="zh-TW" dirty="0" smtClean="0"/>
          </a:p>
          <a:p>
            <a:pPr marL="0" indent="0">
              <a:buNone/>
            </a:pPr>
            <a:r>
              <a:rPr lang="zh-TW" altLang="en-US" dirty="0"/>
              <a:t> </a:t>
            </a:r>
            <a:r>
              <a:rPr lang="zh-TW" altLang="en-US" dirty="0" smtClean="0"/>
              <a:t>   </a:t>
            </a:r>
            <a:r>
              <a:rPr lang="en-US" altLang="zh-TW" dirty="0" smtClean="0"/>
              <a:t>3.</a:t>
            </a:r>
            <a:r>
              <a:rPr lang="zh-TW" altLang="en-US" dirty="0" smtClean="0"/>
              <a:t>想選擇自己信任的調查人員</a:t>
            </a:r>
            <a:endParaRPr lang="en-US" altLang="zh-TW" dirty="0" smtClean="0"/>
          </a:p>
          <a:p>
            <a:pPr marL="0" indent="0">
              <a:buNone/>
            </a:pPr>
            <a:r>
              <a:rPr lang="zh-TW" altLang="en-US" dirty="0"/>
              <a:t> </a:t>
            </a:r>
            <a:r>
              <a:rPr lang="zh-TW" altLang="en-US" dirty="0" smtClean="0"/>
              <a:t>   </a:t>
            </a:r>
            <a:r>
              <a:rPr lang="en-US" altLang="zh-TW" dirty="0"/>
              <a:t>4</a:t>
            </a:r>
            <a:r>
              <a:rPr lang="en-US" altLang="zh-TW" dirty="0" smtClean="0"/>
              <a:t>.</a:t>
            </a:r>
            <a:r>
              <a:rPr lang="zh-TW" altLang="en-US" dirty="0" smtClean="0"/>
              <a:t>想隨時關注偵查進度或查詢歷史紀錄</a:t>
            </a:r>
          </a:p>
        </p:txBody>
      </p:sp>
      <p:sp>
        <p:nvSpPr>
          <p:cNvPr id="2" name="Title 1"/>
          <p:cNvSpPr>
            <a:spLocks noGrp="1"/>
          </p:cNvSpPr>
          <p:nvPr>
            <p:ph type="title"/>
          </p:nvPr>
        </p:nvSpPr>
        <p:spPr/>
        <p:txBody>
          <a:bodyPr/>
          <a:lstStyle/>
          <a:p>
            <a:r>
              <a:rPr lang="zh-TW" altLang="en-US" dirty="0" smtClean="0"/>
              <a:t>簡介</a:t>
            </a:r>
            <a:endParaRPr lang="en-US" dirty="0"/>
          </a:p>
        </p:txBody>
      </p:sp>
    </p:spTree>
    <p:extLst>
      <p:ext uri="{BB962C8B-B14F-4D97-AF65-F5344CB8AC3E}">
        <p14:creationId xmlns:p14="http://schemas.microsoft.com/office/powerpoint/2010/main" val="1768080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TW" altLang="en-US" sz="3200" dirty="0" smtClean="0"/>
              <a:t>構想</a:t>
            </a:r>
            <a:endParaRPr lang="en-US" altLang="zh-TW" sz="3200" dirty="0" smtClean="0"/>
          </a:p>
          <a:p>
            <a:pPr marL="0" indent="0">
              <a:buNone/>
            </a:pPr>
            <a:r>
              <a:rPr lang="zh-TW" altLang="en-US" dirty="0"/>
              <a:t> </a:t>
            </a:r>
            <a:r>
              <a:rPr lang="zh-TW" altLang="en-US" dirty="0" smtClean="0"/>
              <a:t>   </a:t>
            </a:r>
            <a:r>
              <a:rPr lang="en-US" altLang="zh-TW" dirty="0" smtClean="0"/>
              <a:t>1.</a:t>
            </a:r>
            <a:r>
              <a:rPr lang="zh-TW" altLang="en-US" dirty="0" smtClean="0"/>
              <a:t>建立會員制度和分類明確的討論區、匿名聊天系統，讓用戶方便針對自己的問題和其他人做交流</a:t>
            </a:r>
            <a:endParaRPr lang="en-US" altLang="zh-TW" dirty="0" smtClean="0"/>
          </a:p>
          <a:p>
            <a:pPr marL="0" indent="0">
              <a:buNone/>
            </a:pPr>
            <a:r>
              <a:rPr lang="zh-TW" altLang="en-US" dirty="0"/>
              <a:t> </a:t>
            </a:r>
            <a:r>
              <a:rPr lang="zh-TW" altLang="en-US" dirty="0" smtClean="0"/>
              <a:t>   </a:t>
            </a:r>
            <a:r>
              <a:rPr lang="en-US" altLang="zh-TW" dirty="0" smtClean="0"/>
              <a:t>2.</a:t>
            </a:r>
            <a:r>
              <a:rPr lang="zh-TW" altLang="en-US" dirty="0"/>
              <a:t>提供法律名詞</a:t>
            </a:r>
            <a:r>
              <a:rPr lang="zh-TW" altLang="en-US" dirty="0" smtClean="0"/>
              <a:t>解釋，並將內容解釋得淺顯易懂，讓用戶更了解自己的權益</a:t>
            </a:r>
            <a:endParaRPr lang="en-US" altLang="zh-TW" dirty="0" smtClean="0"/>
          </a:p>
          <a:p>
            <a:pPr marL="0" indent="0">
              <a:buNone/>
            </a:pPr>
            <a:r>
              <a:rPr lang="zh-TW" altLang="en-US" dirty="0"/>
              <a:t> </a:t>
            </a:r>
            <a:r>
              <a:rPr lang="zh-TW" altLang="en-US" dirty="0" smtClean="0"/>
              <a:t>   </a:t>
            </a:r>
            <a:r>
              <a:rPr lang="en-US" altLang="zh-TW" dirty="0" smtClean="0"/>
              <a:t>3.</a:t>
            </a:r>
            <a:r>
              <a:rPr lang="zh-TW" altLang="en-US" dirty="0" smtClean="0"/>
              <a:t>詳細的偵探個人簡介和評分系統，讓用戶依個人喜好選擇偵探</a:t>
            </a:r>
            <a:endParaRPr lang="en-US" altLang="zh-TW" dirty="0" smtClean="0"/>
          </a:p>
          <a:p>
            <a:pPr marL="0" indent="0">
              <a:buNone/>
            </a:pPr>
            <a:r>
              <a:rPr lang="zh-TW" altLang="en-US" dirty="0"/>
              <a:t> </a:t>
            </a:r>
            <a:r>
              <a:rPr lang="zh-TW" altLang="en-US" dirty="0" smtClean="0"/>
              <a:t>   </a:t>
            </a:r>
            <a:r>
              <a:rPr lang="en-US" altLang="zh-TW" dirty="0" smtClean="0"/>
              <a:t>4.</a:t>
            </a:r>
            <a:r>
              <a:rPr lang="zh-TW" altLang="en-US" dirty="0" smtClean="0"/>
              <a:t>建立雙向的查詢系統，讓用戶可以對偵查進度查詢，隨時和偵探交流和提供新的證據，並保存所有資訊</a:t>
            </a:r>
            <a:endParaRPr lang="en-US" altLang="zh-TW" dirty="0" smtClean="0"/>
          </a:p>
        </p:txBody>
      </p:sp>
      <p:sp>
        <p:nvSpPr>
          <p:cNvPr id="2" name="Title 1"/>
          <p:cNvSpPr>
            <a:spLocks noGrp="1"/>
          </p:cNvSpPr>
          <p:nvPr>
            <p:ph type="title"/>
          </p:nvPr>
        </p:nvSpPr>
        <p:spPr/>
        <p:txBody>
          <a:bodyPr/>
          <a:lstStyle/>
          <a:p>
            <a:r>
              <a:rPr lang="zh-TW" altLang="en-US" dirty="0" smtClean="0"/>
              <a:t>簡介</a:t>
            </a:r>
            <a:endParaRPr lang="en-US" dirty="0"/>
          </a:p>
        </p:txBody>
      </p:sp>
    </p:spTree>
    <p:extLst>
      <p:ext uri="{BB962C8B-B14F-4D97-AF65-F5344CB8AC3E}">
        <p14:creationId xmlns:p14="http://schemas.microsoft.com/office/powerpoint/2010/main" val="1055381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smtClean="0"/>
              <a:t>平台功能架構圖</a:t>
            </a:r>
            <a:endParaRPr lang="en-US" dirty="0"/>
          </a:p>
        </p:txBody>
      </p:sp>
      <p:pic>
        <p:nvPicPr>
          <p:cNvPr id="3" name="內容版面配置區 2"/>
          <p:cNvPicPr>
            <a:picLocks noGrp="1" noChangeAspect="1"/>
          </p:cNvPicPr>
          <p:nvPr>
            <p:ph idx="1"/>
          </p:nvPr>
        </p:nvPicPr>
        <p:blipFill>
          <a:blip r:embed="rId2"/>
          <a:stretch>
            <a:fillRect/>
          </a:stretch>
        </p:blipFill>
        <p:spPr>
          <a:xfrm>
            <a:off x="457200" y="2009683"/>
            <a:ext cx="8098972" cy="3312083"/>
          </a:xfrm>
          <a:prstGeom prst="rect">
            <a:avLst/>
          </a:prstGeom>
        </p:spPr>
      </p:pic>
    </p:spTree>
    <p:extLst>
      <p:ext uri="{BB962C8B-B14F-4D97-AF65-F5344CB8AC3E}">
        <p14:creationId xmlns:p14="http://schemas.microsoft.com/office/powerpoint/2010/main" val="126786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內容版面配置區 7"/>
          <p:cNvGraphicFramePr>
            <a:graphicFrameLocks noGrp="1"/>
          </p:cNvGraphicFramePr>
          <p:nvPr>
            <p:ph idx="1"/>
            <p:extLst>
              <p:ext uri="{D42A27DB-BD31-4B8C-83A1-F6EECF244321}">
                <p14:modId xmlns:p14="http://schemas.microsoft.com/office/powerpoint/2010/main" val="3889503351"/>
              </p:ext>
            </p:extLst>
          </p:nvPr>
        </p:nvGraphicFramePr>
        <p:xfrm>
          <a:off x="689791" y="1390467"/>
          <a:ext cx="7743009" cy="4879704"/>
        </p:xfrm>
        <a:graphic>
          <a:graphicData uri="http://schemas.openxmlformats.org/drawingml/2006/table">
            <a:tbl>
              <a:tblPr firstRow="1" firstCol="1" bandRow="1">
                <a:tableStyleId>{69CF1AB2-1976-4502-BF36-3FF5EA218861}</a:tableStyleId>
              </a:tblPr>
              <a:tblGrid>
                <a:gridCol w="1467226">
                  <a:extLst>
                    <a:ext uri="{9D8B030D-6E8A-4147-A177-3AD203B41FA5}">
                      <a16:colId xmlns:a16="http://schemas.microsoft.com/office/drawing/2014/main" val="20000"/>
                    </a:ext>
                  </a:extLst>
                </a:gridCol>
                <a:gridCol w="6275783">
                  <a:extLst>
                    <a:ext uri="{9D8B030D-6E8A-4147-A177-3AD203B41FA5}">
                      <a16:colId xmlns:a16="http://schemas.microsoft.com/office/drawing/2014/main" val="20001"/>
                    </a:ext>
                  </a:extLst>
                </a:gridCol>
              </a:tblGrid>
              <a:tr h="301379">
                <a:tc>
                  <a:txBody>
                    <a:bodyPr/>
                    <a:lstStyle/>
                    <a:p>
                      <a:pPr>
                        <a:spcAft>
                          <a:spcPts val="0"/>
                        </a:spcAft>
                      </a:pPr>
                      <a:r>
                        <a:rPr lang="zh-TW" sz="1800" kern="100" dirty="0">
                          <a:effectLst/>
                        </a:rPr>
                        <a:t>功能項目操作</a:t>
                      </a:r>
                      <a:endParaRPr lang="zh-TW" sz="1800" kern="100" dirty="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說明</a:t>
                      </a:r>
                      <a:endParaRPr lang="zh-TW" sz="18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0"/>
                  </a:ext>
                </a:extLst>
              </a:tr>
              <a:tr h="1205515">
                <a:tc>
                  <a:txBody>
                    <a:bodyPr/>
                    <a:lstStyle/>
                    <a:p>
                      <a:pPr>
                        <a:spcAft>
                          <a:spcPts val="0"/>
                        </a:spcAft>
                      </a:pPr>
                      <a:r>
                        <a:rPr lang="zh-TW" sz="1800" kern="100">
                          <a:effectLst/>
                        </a:rPr>
                        <a:t>討論區</a:t>
                      </a:r>
                      <a:endParaRPr lang="zh-TW" sz="1800" kern="10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使用者可以在首頁按下【討論區】按鈕進入討論區頁面，在討論區頁面可以【新增文章】、【回復文章】、【</a:t>
                      </a:r>
                      <a:r>
                        <a:rPr lang="zh-TW" sz="1800" kern="100" dirty="0" smtClean="0">
                          <a:effectLst/>
                        </a:rPr>
                        <a:t>管理</a:t>
                      </a:r>
                      <a:r>
                        <a:rPr lang="zh-TW" altLang="en-US" sz="1800" kern="100" dirty="0" smtClean="0">
                          <a:effectLst/>
                        </a:rPr>
                        <a:t>文</a:t>
                      </a:r>
                      <a:r>
                        <a:rPr lang="zh-TW" sz="1800" kern="100" dirty="0" smtClean="0">
                          <a:effectLst/>
                        </a:rPr>
                        <a:t>章</a:t>
                      </a:r>
                      <a:r>
                        <a:rPr lang="zh-TW" sz="1800" kern="100" dirty="0">
                          <a:effectLst/>
                        </a:rPr>
                        <a:t>】，文章有不同的</a:t>
                      </a:r>
                      <a:r>
                        <a:rPr lang="zh-TW" sz="1800" kern="100" dirty="0" smtClean="0">
                          <a:effectLst/>
                        </a:rPr>
                        <a:t>分類</a:t>
                      </a:r>
                      <a:r>
                        <a:rPr lang="zh-TW" altLang="en-US" sz="1800" kern="100" dirty="0" smtClean="0">
                          <a:effectLst/>
                        </a:rPr>
                        <a:t>：</a:t>
                      </a:r>
                      <a:r>
                        <a:rPr lang="zh-TW" sz="1800" kern="100" dirty="0" smtClean="0">
                          <a:effectLst/>
                        </a:rPr>
                        <a:t>心情</a:t>
                      </a:r>
                      <a:r>
                        <a:rPr lang="zh-TW" sz="1800" kern="100" dirty="0">
                          <a:effectLst/>
                        </a:rPr>
                        <a:t>小語、婚姻關係、個人經濟、工商貿易、疑難雜症、法律</a:t>
                      </a:r>
                      <a:r>
                        <a:rPr lang="zh-TW" sz="1800" kern="100" dirty="0" smtClean="0">
                          <a:effectLst/>
                        </a:rPr>
                        <a:t>諮詢</a:t>
                      </a:r>
                      <a:r>
                        <a:rPr lang="zh-TW" altLang="en-US" sz="1800" kern="100" dirty="0" smtClean="0">
                          <a:effectLst/>
                        </a:rPr>
                        <a:t>等</a:t>
                      </a:r>
                      <a:r>
                        <a:rPr lang="zh-TW" sz="1800" kern="100" dirty="0" smtClean="0">
                          <a:effectLst/>
                        </a:rPr>
                        <a:t>。</a:t>
                      </a:r>
                      <a:endParaRPr lang="zh-TW" sz="18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1"/>
                  </a:ext>
                </a:extLst>
              </a:tr>
              <a:tr h="1205515">
                <a:tc>
                  <a:txBody>
                    <a:bodyPr/>
                    <a:lstStyle/>
                    <a:p>
                      <a:pPr>
                        <a:spcAft>
                          <a:spcPts val="0"/>
                        </a:spcAft>
                      </a:pPr>
                      <a:r>
                        <a:rPr lang="zh-TW" sz="1800" kern="100">
                          <a:effectLst/>
                        </a:rPr>
                        <a:t>個人簡介</a:t>
                      </a:r>
                      <a:endParaRPr lang="zh-TW" sz="1800" kern="10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使用者可在右上方之使用者狀態欄按下【個人簡介】按鈕進入個人簡介頁面，可按下【修改簡介】按鈕進行個人資料修改。可修改的資料有</a:t>
                      </a:r>
                      <a:r>
                        <a:rPr lang="en-US" sz="1800" kern="100" dirty="0">
                          <a:effectLst/>
                        </a:rPr>
                        <a:t>:</a:t>
                      </a:r>
                      <a:r>
                        <a:rPr lang="zh-TW" sz="1800" kern="100" dirty="0">
                          <a:effectLst/>
                        </a:rPr>
                        <a:t>綽號</a:t>
                      </a:r>
                      <a:r>
                        <a:rPr lang="zh-TW" sz="1800" kern="100" dirty="0" smtClean="0">
                          <a:effectLst/>
                        </a:rPr>
                        <a:t>、</a:t>
                      </a:r>
                      <a:r>
                        <a:rPr lang="zh-TW" altLang="en-US" sz="1800" kern="100" dirty="0" smtClean="0">
                          <a:effectLst/>
                        </a:rPr>
                        <a:t>頭像、</a:t>
                      </a:r>
                      <a:r>
                        <a:rPr lang="zh-TW" sz="1800" kern="100" dirty="0" smtClean="0">
                          <a:effectLst/>
                        </a:rPr>
                        <a:t>信箱</a:t>
                      </a:r>
                      <a:r>
                        <a:rPr lang="zh-TW" sz="1800" kern="100" dirty="0">
                          <a:effectLst/>
                        </a:rPr>
                        <a:t>、生日、血型、性別、興趣、個人描述。</a:t>
                      </a:r>
                      <a:endParaRPr lang="zh-TW" sz="18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2"/>
                  </a:ext>
                </a:extLst>
              </a:tr>
              <a:tr h="301379">
                <a:tc>
                  <a:txBody>
                    <a:bodyPr/>
                    <a:lstStyle/>
                    <a:p>
                      <a:pPr>
                        <a:spcAft>
                          <a:spcPts val="0"/>
                        </a:spcAft>
                      </a:pPr>
                      <a:r>
                        <a:rPr lang="zh-TW" sz="1800" kern="100" dirty="0">
                          <a:effectLst/>
                        </a:rPr>
                        <a:t>對話系統</a:t>
                      </a:r>
                      <a:endParaRPr lang="zh-TW" sz="1800" kern="100" dirty="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使用者可以使用對話框與其他使用者進行訊息傳遞。</a:t>
                      </a:r>
                      <a:endParaRPr lang="zh-TW" sz="18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3"/>
                  </a:ext>
                </a:extLst>
              </a:tr>
              <a:tr h="1618655">
                <a:tc>
                  <a:txBody>
                    <a:bodyPr/>
                    <a:lstStyle/>
                    <a:p>
                      <a:pPr>
                        <a:spcAft>
                          <a:spcPts val="0"/>
                        </a:spcAft>
                      </a:pPr>
                      <a:r>
                        <a:rPr lang="zh-TW" sz="1800" kern="100">
                          <a:effectLst/>
                        </a:rPr>
                        <a:t>線上學習</a:t>
                      </a:r>
                      <a:endParaRPr lang="zh-TW" sz="1800" kern="10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使用者可以在首頁按下【線上學習】按鈕進入線上學習頁面，以不同徵信業務分類，提供學習案例與影片，與相關法律學習。</a:t>
                      </a:r>
                    </a:p>
                    <a:p>
                      <a:pPr>
                        <a:spcAft>
                          <a:spcPts val="0"/>
                        </a:spcAft>
                      </a:pPr>
                      <a:r>
                        <a:rPr lang="zh-TW" sz="1800" kern="100" dirty="0">
                          <a:effectLst/>
                        </a:rPr>
                        <a:t>徵信的業務</a:t>
                      </a:r>
                      <a:r>
                        <a:rPr lang="en-US" sz="1800" kern="100" dirty="0">
                          <a:effectLst/>
                        </a:rPr>
                        <a:t>: </a:t>
                      </a:r>
                      <a:r>
                        <a:rPr lang="zh-TW" sz="1800" kern="100" dirty="0">
                          <a:effectLst/>
                        </a:rPr>
                        <a:t>工商徵信、家庭關係、私人調查、疑難雜症</a:t>
                      </a:r>
                      <a:endParaRPr lang="zh-TW" sz="18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smtClean="0"/>
              <a:t>一般用戶</a:t>
            </a:r>
            <a:endParaRPr lang="en-US" dirty="0"/>
          </a:p>
        </p:txBody>
      </p:sp>
    </p:spTree>
    <p:extLst>
      <p:ext uri="{BB962C8B-B14F-4D97-AF65-F5344CB8AC3E}">
        <p14:creationId xmlns:p14="http://schemas.microsoft.com/office/powerpoint/2010/main" val="534058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a:t>偵探</a:t>
            </a:r>
            <a:endParaRPr 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370961575"/>
              </p:ext>
            </p:extLst>
          </p:nvPr>
        </p:nvGraphicFramePr>
        <p:xfrm>
          <a:off x="571637" y="1371600"/>
          <a:ext cx="7970020" cy="5073055"/>
        </p:xfrm>
        <a:graphic>
          <a:graphicData uri="http://schemas.openxmlformats.org/drawingml/2006/table">
            <a:tbl>
              <a:tblPr firstRow="1" firstCol="1" bandRow="1">
                <a:tableStyleId>{69CF1AB2-1976-4502-BF36-3FF5EA218861}</a:tableStyleId>
              </a:tblPr>
              <a:tblGrid>
                <a:gridCol w="1056130">
                  <a:extLst>
                    <a:ext uri="{9D8B030D-6E8A-4147-A177-3AD203B41FA5}">
                      <a16:colId xmlns:a16="http://schemas.microsoft.com/office/drawing/2014/main" val="20000"/>
                    </a:ext>
                  </a:extLst>
                </a:gridCol>
                <a:gridCol w="6913890">
                  <a:extLst>
                    <a:ext uri="{9D8B030D-6E8A-4147-A177-3AD203B41FA5}">
                      <a16:colId xmlns:a16="http://schemas.microsoft.com/office/drawing/2014/main" val="20001"/>
                    </a:ext>
                  </a:extLst>
                </a:gridCol>
              </a:tblGrid>
              <a:tr h="458250">
                <a:tc>
                  <a:txBody>
                    <a:bodyPr/>
                    <a:lstStyle/>
                    <a:p>
                      <a:pPr>
                        <a:spcAft>
                          <a:spcPts val="0"/>
                        </a:spcAft>
                      </a:pPr>
                      <a:r>
                        <a:rPr lang="zh-TW" sz="1700" kern="100" dirty="0">
                          <a:effectLst/>
                        </a:rPr>
                        <a:t>功能項目操作</a:t>
                      </a:r>
                      <a:endParaRPr lang="zh-TW" sz="1700" kern="100" dirty="0">
                        <a:effectLst/>
                        <a:latin typeface="Calibri"/>
                        <a:ea typeface="新細明體"/>
                        <a:cs typeface="Times New Roman"/>
                      </a:endParaRPr>
                    </a:p>
                  </a:txBody>
                  <a:tcPr marL="68580" marR="68580" marT="0" marB="0"/>
                </a:tc>
                <a:tc>
                  <a:txBody>
                    <a:bodyPr/>
                    <a:lstStyle/>
                    <a:p>
                      <a:pPr>
                        <a:spcAft>
                          <a:spcPts val="0"/>
                        </a:spcAft>
                      </a:pPr>
                      <a:r>
                        <a:rPr lang="zh-TW" sz="1700" kern="100" dirty="0">
                          <a:effectLst/>
                        </a:rPr>
                        <a:t>說明</a:t>
                      </a:r>
                      <a:endParaRPr lang="zh-TW" sz="17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0"/>
                  </a:ext>
                </a:extLst>
              </a:tr>
              <a:tr h="687374">
                <a:tc>
                  <a:txBody>
                    <a:bodyPr/>
                    <a:lstStyle/>
                    <a:p>
                      <a:pPr>
                        <a:spcAft>
                          <a:spcPts val="0"/>
                        </a:spcAft>
                      </a:pPr>
                      <a:r>
                        <a:rPr lang="zh-TW" sz="1700" kern="100">
                          <a:effectLst/>
                        </a:rPr>
                        <a:t>偵探註冊</a:t>
                      </a:r>
                      <a:endParaRPr lang="zh-TW" sz="1700" kern="100">
                        <a:effectLst/>
                        <a:latin typeface="Calibri"/>
                        <a:ea typeface="新細明體"/>
                        <a:cs typeface="Times New Roman"/>
                      </a:endParaRPr>
                    </a:p>
                  </a:txBody>
                  <a:tcPr marL="68580" marR="68580" marT="0" marB="0"/>
                </a:tc>
                <a:tc>
                  <a:txBody>
                    <a:bodyPr/>
                    <a:lstStyle/>
                    <a:p>
                      <a:pPr>
                        <a:spcAft>
                          <a:spcPts val="0"/>
                        </a:spcAft>
                      </a:pPr>
                      <a:r>
                        <a:rPr lang="zh-TW" sz="1700" kern="100" dirty="0">
                          <a:effectLst/>
                        </a:rPr>
                        <a:t>偵探可</a:t>
                      </a:r>
                      <a:r>
                        <a:rPr lang="zh-TW" sz="1700" kern="100" dirty="0" smtClean="0">
                          <a:effectLst/>
                        </a:rPr>
                        <a:t>經由</a:t>
                      </a:r>
                      <a:r>
                        <a:rPr lang="zh-TW" altLang="en-US" sz="1700" kern="100" dirty="0" smtClean="0">
                          <a:effectLst/>
                        </a:rPr>
                        <a:t>首頁</a:t>
                      </a:r>
                      <a:r>
                        <a:rPr lang="zh-TW" sz="1700" kern="100" dirty="0" smtClean="0">
                          <a:effectLst/>
                        </a:rPr>
                        <a:t>之</a:t>
                      </a:r>
                      <a:r>
                        <a:rPr lang="zh-TW" altLang="zh-TW" sz="1700" kern="100" dirty="0" smtClean="0">
                          <a:effectLst/>
                        </a:rPr>
                        <a:t>【</a:t>
                      </a:r>
                      <a:r>
                        <a:rPr lang="zh-TW" altLang="en-US" sz="1700" kern="100" dirty="0" smtClean="0">
                          <a:effectLst/>
                        </a:rPr>
                        <a:t>登入與註冊</a:t>
                      </a:r>
                      <a:r>
                        <a:rPr lang="zh-TW" altLang="zh-TW" sz="1700" kern="100" dirty="0" smtClean="0">
                          <a:effectLst/>
                        </a:rPr>
                        <a:t>】</a:t>
                      </a:r>
                      <a:r>
                        <a:rPr lang="zh-TW" sz="1700" kern="100" dirty="0" smtClean="0">
                          <a:effectLst/>
                        </a:rPr>
                        <a:t>按鈕進入</a:t>
                      </a:r>
                      <a:r>
                        <a:rPr lang="zh-TW" altLang="en-US" sz="1700" kern="100" dirty="0" smtClean="0">
                          <a:effectLst/>
                        </a:rPr>
                        <a:t>登入</a:t>
                      </a:r>
                      <a:r>
                        <a:rPr lang="zh-TW" sz="1700" kern="100" dirty="0" smtClean="0">
                          <a:effectLst/>
                        </a:rPr>
                        <a:t>頁面</a:t>
                      </a:r>
                      <a:r>
                        <a:rPr lang="zh-TW" altLang="en-US" sz="1700" kern="100" dirty="0" smtClean="0">
                          <a:effectLst/>
                        </a:rPr>
                        <a:t>，按下</a:t>
                      </a:r>
                      <a:r>
                        <a:rPr lang="zh-TW" altLang="zh-TW" sz="1700" kern="100" dirty="0" smtClean="0">
                          <a:effectLst/>
                        </a:rPr>
                        <a:t>【</a:t>
                      </a:r>
                      <a:r>
                        <a:rPr lang="zh-TW" altLang="en-US" sz="1700" kern="100" dirty="0" smtClean="0">
                          <a:effectLst/>
                        </a:rPr>
                        <a:t>偵探</a:t>
                      </a:r>
                      <a:r>
                        <a:rPr lang="zh-TW" altLang="zh-TW" sz="1700" kern="100" dirty="0" smtClean="0">
                          <a:effectLst/>
                        </a:rPr>
                        <a:t>註冊】</a:t>
                      </a:r>
                      <a:r>
                        <a:rPr lang="zh-TW" altLang="en-US" sz="1700" kern="100" dirty="0" smtClean="0">
                          <a:effectLst/>
                        </a:rPr>
                        <a:t>按鈕</a:t>
                      </a:r>
                      <a:r>
                        <a:rPr lang="zh-TW" sz="1700" kern="100" dirty="0" smtClean="0">
                          <a:effectLst/>
                        </a:rPr>
                        <a:t>，</a:t>
                      </a:r>
                      <a:r>
                        <a:rPr lang="zh-TW" sz="1700" kern="100" dirty="0">
                          <a:effectLst/>
                        </a:rPr>
                        <a:t>並填妥帳號密碼與個人基本資料，偵探須提供個人證件與相關從業執照，經審查通過後才能成功註冊。</a:t>
                      </a:r>
                      <a:endParaRPr lang="zh-TW" sz="17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1"/>
                  </a:ext>
                </a:extLst>
              </a:tr>
              <a:tr h="458250">
                <a:tc>
                  <a:txBody>
                    <a:bodyPr/>
                    <a:lstStyle/>
                    <a:p>
                      <a:pPr>
                        <a:spcAft>
                          <a:spcPts val="0"/>
                        </a:spcAft>
                      </a:pPr>
                      <a:r>
                        <a:rPr lang="zh-TW" sz="1700" kern="100">
                          <a:effectLst/>
                        </a:rPr>
                        <a:t>接受任務</a:t>
                      </a:r>
                      <a:endParaRPr lang="zh-TW" sz="1700" kern="100">
                        <a:effectLst/>
                        <a:latin typeface="Calibri"/>
                        <a:ea typeface="新細明體"/>
                        <a:cs typeface="Times New Roman"/>
                      </a:endParaRPr>
                    </a:p>
                  </a:txBody>
                  <a:tcPr marL="68580" marR="68580" marT="0" marB="0"/>
                </a:tc>
                <a:tc>
                  <a:txBody>
                    <a:bodyPr/>
                    <a:lstStyle/>
                    <a:p>
                      <a:pPr>
                        <a:spcAft>
                          <a:spcPts val="0"/>
                        </a:spcAft>
                      </a:pPr>
                      <a:r>
                        <a:rPr lang="zh-TW" sz="1700" kern="100" dirty="0">
                          <a:effectLst/>
                        </a:rPr>
                        <a:t>偵探可以在【任務公告欄】上接受委託人之公佈之任務。委託人主動委託之任務可以選擇接受或拒絕。</a:t>
                      </a:r>
                      <a:endParaRPr lang="zh-TW" sz="17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2"/>
                  </a:ext>
                </a:extLst>
              </a:tr>
              <a:tr h="916499">
                <a:tc>
                  <a:txBody>
                    <a:bodyPr/>
                    <a:lstStyle/>
                    <a:p>
                      <a:pPr>
                        <a:spcAft>
                          <a:spcPts val="0"/>
                        </a:spcAft>
                      </a:pPr>
                      <a:r>
                        <a:rPr lang="zh-TW" sz="1700" kern="100" dirty="0">
                          <a:effectLst/>
                        </a:rPr>
                        <a:t>事件處理與管理</a:t>
                      </a:r>
                      <a:endParaRPr lang="zh-TW" sz="1700" kern="100" dirty="0">
                        <a:effectLst/>
                        <a:latin typeface="Calibri"/>
                        <a:ea typeface="新細明體"/>
                        <a:cs typeface="Times New Roman"/>
                      </a:endParaRPr>
                    </a:p>
                  </a:txBody>
                  <a:tcPr marL="68580" marR="68580" marT="0" marB="0"/>
                </a:tc>
                <a:tc>
                  <a:txBody>
                    <a:bodyPr/>
                    <a:lstStyle/>
                    <a:p>
                      <a:pPr>
                        <a:spcAft>
                          <a:spcPts val="0"/>
                        </a:spcAft>
                      </a:pPr>
                      <a:r>
                        <a:rPr lang="zh-TW" sz="1700" kern="100" dirty="0">
                          <a:effectLst/>
                        </a:rPr>
                        <a:t>在偵探接受委託人之任務時，系統會自動生成事件紀錄檔，偵探可在右上方之使用者狀態欄按下【事件處理】按鈕進入入事件處理儀表板查看【目前事件列表】。點擊事件名稱便可顯示事件的詳細資料，並且可以修改事件紀錄，每次修改都形成一個歷史紀錄，可以返回察看。</a:t>
                      </a:r>
                      <a:endParaRPr lang="zh-TW" sz="17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3"/>
                  </a:ext>
                </a:extLst>
              </a:tr>
              <a:tr h="687374">
                <a:tc>
                  <a:txBody>
                    <a:bodyPr/>
                    <a:lstStyle/>
                    <a:p>
                      <a:pPr>
                        <a:spcAft>
                          <a:spcPts val="0"/>
                        </a:spcAft>
                      </a:pPr>
                      <a:r>
                        <a:rPr lang="zh-TW" sz="1700" kern="100">
                          <a:effectLst/>
                        </a:rPr>
                        <a:t>過往事件查詢</a:t>
                      </a:r>
                      <a:endParaRPr lang="zh-TW" sz="1700" kern="100">
                        <a:effectLst/>
                        <a:latin typeface="Calibri"/>
                        <a:ea typeface="新細明體"/>
                        <a:cs typeface="Times New Roman"/>
                      </a:endParaRPr>
                    </a:p>
                  </a:txBody>
                  <a:tcPr marL="68580" marR="68580" marT="0" marB="0"/>
                </a:tc>
                <a:tc>
                  <a:txBody>
                    <a:bodyPr/>
                    <a:lstStyle/>
                    <a:p>
                      <a:pPr>
                        <a:spcAft>
                          <a:spcPts val="0"/>
                        </a:spcAft>
                      </a:pPr>
                      <a:r>
                        <a:rPr lang="zh-TW" sz="1700" kern="100" dirty="0">
                          <a:effectLst/>
                        </a:rPr>
                        <a:t>偵探可在右上方之使用者狀態欄按下【事件處理】按鈕進入入事件處理儀表板查看【過往事件列表】，可以了解之前所偵辦之任務的詳細資料與歷史進程。</a:t>
                      </a:r>
                      <a:endParaRPr lang="zh-TW" sz="17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4"/>
                  </a:ext>
                </a:extLst>
              </a:tr>
              <a:tr h="458250">
                <a:tc>
                  <a:txBody>
                    <a:bodyPr/>
                    <a:lstStyle/>
                    <a:p>
                      <a:pPr>
                        <a:spcAft>
                          <a:spcPts val="0"/>
                        </a:spcAft>
                      </a:pPr>
                      <a:r>
                        <a:rPr lang="zh-TW" sz="1700" kern="100">
                          <a:effectLst/>
                        </a:rPr>
                        <a:t>數據查詢</a:t>
                      </a:r>
                      <a:endParaRPr lang="zh-TW" sz="1700" kern="100">
                        <a:effectLst/>
                        <a:latin typeface="Calibri"/>
                        <a:ea typeface="新細明體"/>
                        <a:cs typeface="Times New Roman"/>
                      </a:endParaRPr>
                    </a:p>
                  </a:txBody>
                  <a:tcPr marL="68580" marR="68580" marT="0" marB="0"/>
                </a:tc>
                <a:tc>
                  <a:txBody>
                    <a:bodyPr/>
                    <a:lstStyle/>
                    <a:p>
                      <a:pPr>
                        <a:spcAft>
                          <a:spcPts val="0"/>
                        </a:spcAft>
                      </a:pPr>
                      <a:r>
                        <a:rPr lang="zh-TW" sz="1700" kern="100" dirty="0">
                          <a:effectLst/>
                        </a:rPr>
                        <a:t>偵探可在【事件處理儀表板】按下【數據查詢】按鈕，可以查的數據有</a:t>
                      </a:r>
                      <a:r>
                        <a:rPr lang="en-US" sz="1700" kern="100" dirty="0">
                          <a:effectLst/>
                        </a:rPr>
                        <a:t>:</a:t>
                      </a:r>
                      <a:r>
                        <a:rPr lang="zh-TW" sz="1700" kern="100" dirty="0">
                          <a:effectLst/>
                        </a:rPr>
                        <a:t>年月外遇事件累積次數、各地區外遇次數累計、外遇熱門地點統計。</a:t>
                      </a:r>
                      <a:endParaRPr lang="zh-TW" sz="17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5"/>
                  </a:ext>
                </a:extLst>
              </a:tr>
              <a:tr h="927775">
                <a:tc>
                  <a:txBody>
                    <a:bodyPr/>
                    <a:lstStyle/>
                    <a:p>
                      <a:pPr>
                        <a:spcAft>
                          <a:spcPts val="0"/>
                        </a:spcAft>
                      </a:pPr>
                      <a:r>
                        <a:rPr lang="zh-TW" altLang="en-US" sz="1700" kern="100" dirty="0" smtClean="0">
                          <a:effectLst/>
                        </a:rPr>
                        <a:t>評分系統</a:t>
                      </a:r>
                      <a:r>
                        <a:rPr lang="zh-TW" sz="1700" kern="100" dirty="0" smtClean="0">
                          <a:effectLst/>
                        </a:rPr>
                        <a:t>與</a:t>
                      </a:r>
                      <a:r>
                        <a:rPr lang="zh-TW" sz="1700" kern="100" dirty="0">
                          <a:effectLst/>
                        </a:rPr>
                        <a:t>精采回播</a:t>
                      </a:r>
                      <a:endParaRPr lang="zh-TW" sz="1700" kern="100" dirty="0">
                        <a:effectLst/>
                        <a:latin typeface="Calibri"/>
                        <a:ea typeface="新細明體"/>
                        <a:cs typeface="Times New Roman"/>
                      </a:endParaRPr>
                    </a:p>
                  </a:txBody>
                  <a:tcPr marL="68580" marR="68580" marT="0" marB="0"/>
                </a:tc>
                <a:tc>
                  <a:txBody>
                    <a:bodyPr/>
                    <a:lstStyle/>
                    <a:p>
                      <a:pPr>
                        <a:spcAft>
                          <a:spcPts val="0"/>
                        </a:spcAft>
                      </a:pPr>
                      <a:r>
                        <a:rPr lang="zh-TW" sz="1700" kern="100" dirty="0" smtClean="0">
                          <a:effectLst/>
                        </a:rPr>
                        <a:t>【</a:t>
                      </a:r>
                      <a:r>
                        <a:rPr lang="zh-TW" sz="1700" kern="100" dirty="0">
                          <a:effectLst/>
                        </a:rPr>
                        <a:t>個人簡介</a:t>
                      </a:r>
                      <a:r>
                        <a:rPr lang="zh-TW" sz="1700" kern="100" dirty="0" smtClean="0">
                          <a:effectLst/>
                        </a:rPr>
                        <a:t>】</a:t>
                      </a:r>
                      <a:r>
                        <a:rPr lang="zh-TW" altLang="en-US" sz="1700" kern="100" dirty="0" smtClean="0">
                          <a:effectLst/>
                        </a:rPr>
                        <a:t>上會顯示用戶給予偵探的評分。</a:t>
                      </a:r>
                      <a:endParaRPr lang="zh-TW" sz="1700" kern="100" dirty="0">
                        <a:effectLst/>
                      </a:endParaRPr>
                    </a:p>
                    <a:p>
                      <a:pPr>
                        <a:spcAft>
                          <a:spcPts val="0"/>
                        </a:spcAft>
                      </a:pPr>
                      <a:r>
                        <a:rPr lang="zh-TW" sz="1700" kern="100" dirty="0">
                          <a:effectLst/>
                        </a:rPr>
                        <a:t>偵探可在【個人簡介】上傳影片做為精彩回播的影片，以顯示自己的輝煌戰績，此影片會連同偵探個人簡介顯示在【偵探推薦】頁面上。</a:t>
                      </a:r>
                      <a:endParaRPr lang="zh-TW" sz="17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562615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宣紙">
  <a:themeElements>
    <a:clrScheme name="華麗">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宣紙">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宣紙">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documentManagement/types"/>
    <ds:schemaRef ds:uri="http://purl.org/dc/terms/"/>
    <ds:schemaRef ds:uri="http://purl.org/dc/elements/1.1/"/>
    <ds:schemaRef ds:uri="http://schemas.openxmlformats.org/package/2006/metadata/core-properties"/>
    <ds:schemaRef ds:uri="http://www.w3.org/XML/1998/namespace"/>
    <ds:schemaRef ds:uri="http://schemas.microsoft.com/sharepoint/v3/fields"/>
    <ds:schemaRef ds:uri="http://schemas.microsoft.com/office/2006/metadata/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Paper</Template>
  <TotalTime>2512</TotalTime>
  <Words>1640</Words>
  <Application>Microsoft Office PowerPoint</Application>
  <PresentationFormat>如螢幕大小 (4:3)</PresentationFormat>
  <Paragraphs>136</Paragraphs>
  <Slides>21</Slides>
  <Notes>7</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21</vt:i4>
      </vt:variant>
    </vt:vector>
  </HeadingPairs>
  <TitlesOfParts>
    <vt:vector size="28" baseType="lpstr">
      <vt:lpstr>新細明體</vt:lpstr>
      <vt:lpstr>標楷體</vt:lpstr>
      <vt:lpstr>Calibri</vt:lpstr>
      <vt:lpstr>Constantia</vt:lpstr>
      <vt:lpstr>Times New Roman</vt:lpstr>
      <vt:lpstr>Wingdings 2</vt:lpstr>
      <vt:lpstr>宣紙</vt:lpstr>
      <vt:lpstr>Affair Terminator</vt:lpstr>
      <vt:lpstr>簡介</vt:lpstr>
      <vt:lpstr>簡介</vt:lpstr>
      <vt:lpstr>簡介</vt:lpstr>
      <vt:lpstr>簡介</vt:lpstr>
      <vt:lpstr>簡介</vt:lpstr>
      <vt:lpstr>需求、功能說明-平台功能架構圖</vt:lpstr>
      <vt:lpstr>需求、功能說明-一般用戶</vt:lpstr>
      <vt:lpstr>需求、功能說明-偵探</vt:lpstr>
      <vt:lpstr>需求、功能說明-會員</vt:lpstr>
      <vt:lpstr>需求、功能說明-後台管理者</vt:lpstr>
      <vt:lpstr>需求、功能說明-首頁介面</vt:lpstr>
      <vt:lpstr>需求、功能說明-偵探個人簡介</vt:lpstr>
      <vt:lpstr>需求、功能說明-人物關係圖</vt:lpstr>
      <vt:lpstr>需求、功能說明-人物關係圖</vt:lpstr>
      <vt:lpstr>行為圖形</vt:lpstr>
      <vt:lpstr>系統架構</vt:lpstr>
      <vt:lpstr>UML---使用者與管理者類別</vt:lpstr>
      <vt:lpstr>UML---頁面類別</vt:lpstr>
      <vt:lpstr>Resource Required</vt:lpstr>
      <vt:lpstr>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bananas Huang</cp:lastModifiedBy>
  <cp:revision>264</cp:revision>
  <dcterms:created xsi:type="dcterms:W3CDTF">2010-04-12T23:12:02Z</dcterms:created>
  <dcterms:modified xsi:type="dcterms:W3CDTF">2018-11-15T02:10:52Z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