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84" r:id="rId3"/>
    <p:sldId id="259" r:id="rId4"/>
    <p:sldId id="285" r:id="rId5"/>
    <p:sldId id="291" r:id="rId6"/>
    <p:sldId id="287" r:id="rId7"/>
    <p:sldId id="292" r:id="rId8"/>
    <p:sldId id="295" r:id="rId9"/>
    <p:sldId id="296" r:id="rId10"/>
    <p:sldId id="297" r:id="rId11"/>
    <p:sldId id="258" r:id="rId12"/>
    <p:sldId id="293" r:id="rId13"/>
    <p:sldId id="286" r:id="rId14"/>
    <p:sldId id="260" r:id="rId15"/>
    <p:sldId id="294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</p:sldIdLst>
  <p:sldSz cx="9144000" cy="5143500" type="screen16x9"/>
  <p:notesSz cx="6858000" cy="9144000"/>
  <p:embeddedFontLst>
    <p:embeddedFont>
      <p:font typeface="Yellowtail" panose="020B0604020202020204" charset="0"/>
      <p:regular r:id="rId41"/>
    </p:embeddedFont>
    <p:embeddedFont>
      <p:font typeface="Neuton" panose="020B0604020202020204" charset="0"/>
      <p:regular r:id="rId42"/>
      <p:bold r:id="rId43"/>
      <p:italic r:id="rId44"/>
    </p:embeddedFont>
    <p:embeddedFont>
      <p:font typeface="AVGmdBU" panose="02000600000000000000" pitchFamily="2" charset="-120"/>
      <p:regular r:id="rId45"/>
    </p:embeddedFont>
    <p:embeddedFont>
      <p:font typeface="Tempus Sans ITC" panose="04020404030D07020202" pitchFamily="82" charset="0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Gungsuh" panose="02030600000101010101" pitchFamily="18" charset="-127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6BFDEF-B6D0-4D26-9E58-F35EBD6662BA}">
  <a:tblStyle styleId="{F56BFDEF-B6D0-4D26-9E58-F35EBD6662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8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93B77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92225" y="1991825"/>
            <a:ext cx="475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1853066" y="1584395"/>
            <a:ext cx="1401157" cy="5259705"/>
            <a:chOff x="818425" y="238125"/>
            <a:chExt cx="139557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44;p2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" name="Google Shape;60;p2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2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68;p2"/>
          <p:cNvGrpSpPr/>
          <p:nvPr/>
        </p:nvGrpSpPr>
        <p:grpSpPr>
          <a:xfrm rot="5400000">
            <a:off x="5889766" y="-1700680"/>
            <a:ext cx="1401157" cy="5259705"/>
            <a:chOff x="818425" y="238125"/>
            <a:chExt cx="1395575" cy="5238750"/>
          </a:xfrm>
        </p:grpSpPr>
        <p:sp>
          <p:nvSpPr>
            <p:cNvPr id="69" name="Google Shape;69;p2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2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2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2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92" name="Google Shape;92;p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2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05;p2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9;p2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113" name="Google Shape;113;p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2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2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121" name="Google Shape;121;p2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11"/>
          <p:cNvGrpSpPr/>
          <p:nvPr/>
        </p:nvGrpSpPr>
        <p:grpSpPr>
          <a:xfrm rot="131350">
            <a:off x="2426633" y="3882228"/>
            <a:ext cx="4290735" cy="1078616"/>
            <a:chOff x="2503650" y="3729893"/>
            <a:chExt cx="4290606" cy="1078583"/>
          </a:xfrm>
        </p:grpSpPr>
        <p:sp>
          <p:nvSpPr>
            <p:cNvPr id="605" name="Google Shape;605;p11"/>
            <p:cNvSpPr/>
            <p:nvPr/>
          </p:nvSpPr>
          <p:spPr>
            <a:xfrm rot="4499919">
              <a:off x="3385216" y="3559057"/>
              <a:ext cx="626202" cy="1504540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 rot="2120693">
              <a:off x="2569733" y="4367036"/>
              <a:ext cx="228484" cy="301260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11"/>
            <p:cNvGrpSpPr/>
            <p:nvPr/>
          </p:nvGrpSpPr>
          <p:grpSpPr>
            <a:xfrm rot="-4499919">
              <a:off x="5164310" y="3568656"/>
              <a:ext cx="736195" cy="1394547"/>
              <a:chOff x="3487525" y="3986125"/>
              <a:chExt cx="766525" cy="1452000"/>
            </a:xfrm>
          </p:grpSpPr>
          <p:sp>
            <p:nvSpPr>
              <p:cNvPr id="608" name="Google Shape;608;p11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2" name="Google Shape;612;p11"/>
            <p:cNvSpPr/>
            <p:nvPr/>
          </p:nvSpPr>
          <p:spPr>
            <a:xfrm>
              <a:off x="4535406" y="4308991"/>
              <a:ext cx="198042" cy="199452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 rot="-4500104">
              <a:off x="6518556" y="4207572"/>
              <a:ext cx="115131" cy="420814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11"/>
            <p:cNvGrpSpPr/>
            <p:nvPr/>
          </p:nvGrpSpPr>
          <p:grpSpPr>
            <a:xfrm rot="4061973">
              <a:off x="4591314" y="4522570"/>
              <a:ext cx="150793" cy="179149"/>
              <a:chOff x="4157100" y="2900650"/>
              <a:chExt cx="206200" cy="244975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BDCC64"/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12"/>
          <p:cNvGrpSpPr/>
          <p:nvPr/>
        </p:nvGrpSpPr>
        <p:grpSpPr>
          <a:xfrm rot="131350">
            <a:off x="2426633" y="3882228"/>
            <a:ext cx="4290735" cy="1078616"/>
            <a:chOff x="2503650" y="3729893"/>
            <a:chExt cx="4290606" cy="1078583"/>
          </a:xfrm>
        </p:grpSpPr>
        <p:sp>
          <p:nvSpPr>
            <p:cNvPr id="621" name="Google Shape;621;p12"/>
            <p:cNvSpPr/>
            <p:nvPr/>
          </p:nvSpPr>
          <p:spPr>
            <a:xfrm rot="4499919">
              <a:off x="3385216" y="3559057"/>
              <a:ext cx="626202" cy="1504540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2"/>
            <p:cNvSpPr/>
            <p:nvPr/>
          </p:nvSpPr>
          <p:spPr>
            <a:xfrm rot="2120693">
              <a:off x="2569733" y="4367036"/>
              <a:ext cx="228484" cy="301260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3" name="Google Shape;623;p12"/>
            <p:cNvGrpSpPr/>
            <p:nvPr/>
          </p:nvGrpSpPr>
          <p:grpSpPr>
            <a:xfrm rot="-4499919">
              <a:off x="5164310" y="3568656"/>
              <a:ext cx="736195" cy="1394547"/>
              <a:chOff x="3487525" y="3986125"/>
              <a:chExt cx="766525" cy="1452000"/>
            </a:xfrm>
          </p:grpSpPr>
          <p:sp>
            <p:nvSpPr>
              <p:cNvPr id="624" name="Google Shape;624;p1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2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2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12"/>
            <p:cNvSpPr/>
            <p:nvPr/>
          </p:nvSpPr>
          <p:spPr>
            <a:xfrm>
              <a:off x="4535406" y="4308991"/>
              <a:ext cx="198042" cy="199452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2"/>
            <p:cNvSpPr/>
            <p:nvPr/>
          </p:nvSpPr>
          <p:spPr>
            <a:xfrm rot="-4500104">
              <a:off x="6518556" y="4207572"/>
              <a:ext cx="115131" cy="420814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" name="Google Shape;630;p12"/>
            <p:cNvGrpSpPr/>
            <p:nvPr/>
          </p:nvGrpSpPr>
          <p:grpSpPr>
            <a:xfrm rot="4061973">
              <a:off x="4591314" y="4522570"/>
              <a:ext cx="150793" cy="179149"/>
              <a:chOff x="4157100" y="2900650"/>
              <a:chExt cx="206200" cy="244975"/>
            </a:xfrm>
          </p:grpSpPr>
          <p:sp>
            <p:nvSpPr>
              <p:cNvPr id="631" name="Google Shape;631;p12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2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4" name="Google Shape;634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BDCC64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51540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ubTitle" idx="1"/>
          </p:nvPr>
        </p:nvSpPr>
        <p:spPr>
          <a:xfrm>
            <a:off x="905350" y="3818476"/>
            <a:ext cx="51540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28" name="Google Shape;128;p3"/>
          <p:cNvGrpSpPr/>
          <p:nvPr/>
        </p:nvGrpSpPr>
        <p:grpSpPr>
          <a:xfrm>
            <a:off x="7088841" y="-58105"/>
            <a:ext cx="1401157" cy="5259705"/>
            <a:chOff x="818425" y="238125"/>
            <a:chExt cx="1395575" cy="5238750"/>
          </a:xfrm>
        </p:grpSpPr>
        <p:sp>
          <p:nvSpPr>
            <p:cNvPr id="129" name="Google Shape;129;p3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3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" name="Google Shape;150;p3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" name="Google Shape;151;p3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" name="Google Shape;157;p3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3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162" name="Google Shape;162;p3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3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166" name="Google Shape;166;p3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3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170" name="Google Shape;170;p3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3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173" name="Google Shape;173;p3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3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3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181" name="Google Shape;181;p3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body" idx="1"/>
          </p:nvPr>
        </p:nvSpPr>
        <p:spPr>
          <a:xfrm>
            <a:off x="2269825" y="2161800"/>
            <a:ext cx="46044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✢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9pPr>
          </a:lstStyle>
          <a:p>
            <a:endParaRPr/>
          </a:p>
        </p:txBody>
      </p:sp>
      <p:grpSp>
        <p:nvGrpSpPr>
          <p:cNvPr id="187" name="Google Shape;187;p4"/>
          <p:cNvGrpSpPr/>
          <p:nvPr/>
        </p:nvGrpSpPr>
        <p:grpSpPr>
          <a:xfrm>
            <a:off x="802981" y="3161504"/>
            <a:ext cx="7513267" cy="1540196"/>
            <a:chOff x="802981" y="3161504"/>
            <a:chExt cx="7513267" cy="1540196"/>
          </a:xfrm>
        </p:grpSpPr>
        <p:sp>
          <p:nvSpPr>
            <p:cNvPr id="188" name="Google Shape;188;p4"/>
            <p:cNvSpPr/>
            <p:nvPr/>
          </p:nvSpPr>
          <p:spPr>
            <a:xfrm rot="5400000">
              <a:off x="2822648" y="2524129"/>
              <a:ext cx="1042613" cy="2505030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3020914">
              <a:off x="1433468" y="3420610"/>
              <a:ext cx="380422" cy="501593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4"/>
            <p:cNvGrpSpPr/>
            <p:nvPr/>
          </p:nvGrpSpPr>
          <p:grpSpPr>
            <a:xfrm rot="7357511">
              <a:off x="7243958" y="3657662"/>
              <a:ext cx="194495" cy="389007"/>
              <a:chOff x="3253150" y="2320925"/>
              <a:chExt cx="149800" cy="299575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4"/>
            <p:cNvGrpSpPr/>
            <p:nvPr/>
          </p:nvGrpSpPr>
          <p:grpSpPr>
            <a:xfrm rot="-5400000">
              <a:off x="5247912" y="2613433"/>
              <a:ext cx="1225750" cy="2321893"/>
              <a:chOff x="3487525" y="3986125"/>
              <a:chExt cx="766525" cy="14520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" name="Google Shape;198;p4"/>
            <p:cNvSpPr/>
            <p:nvPr/>
          </p:nvSpPr>
          <p:spPr>
            <a:xfrm>
              <a:off x="4524477" y="3819970"/>
              <a:ext cx="329752" cy="332092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3958791">
              <a:off x="1686045" y="3770049"/>
              <a:ext cx="246705" cy="382854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7509304" y="3218901"/>
              <a:ext cx="191688" cy="700698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6864207">
              <a:off x="906951" y="3174041"/>
              <a:ext cx="298273" cy="420559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1473928">
              <a:off x="7955495" y="3223413"/>
              <a:ext cx="317583" cy="276824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4"/>
            <p:cNvGrpSpPr/>
            <p:nvPr/>
          </p:nvGrpSpPr>
          <p:grpSpPr>
            <a:xfrm rot="4061875">
              <a:off x="4563803" y="4379795"/>
              <a:ext cx="251087" cy="298303"/>
              <a:chOff x="4157100" y="2900650"/>
              <a:chExt cx="206200" cy="244975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" name="Google Shape;207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✢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9pPr>
          </a:lstStyle>
          <a:p>
            <a:endParaRPr/>
          </a:p>
        </p:txBody>
      </p:sp>
      <p:grpSp>
        <p:nvGrpSpPr>
          <p:cNvPr id="211" name="Google Shape;211;p5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212" name="Google Shape;212;p5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5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214" name="Google Shape;214;p5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" name="Google Shape;233;p5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234;p5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235" name="Google Shape;235;p5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5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44;p5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5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5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5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256" name="Google Shape;256;p5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" name="Google Shape;260;p5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5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269" name="Google Shape;269;p5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l" t="t" r="r" b="b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l" t="t" r="r" b="b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l" t="t" r="r" b="b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6"/>
          <p:cNvSpPr txBox="1">
            <a:spLocks noGrp="1"/>
          </p:cNvSpPr>
          <p:nvPr>
            <p:ph type="body" idx="1"/>
          </p:nvPr>
        </p:nvSpPr>
        <p:spPr>
          <a:xfrm>
            <a:off x="628975" y="1581150"/>
            <a:ext cx="29169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>
            <a:endParaRPr/>
          </a:p>
        </p:txBody>
      </p:sp>
      <p:sp>
        <p:nvSpPr>
          <p:cNvPr id="276" name="Google Shape;276;p6"/>
          <p:cNvSpPr txBox="1">
            <a:spLocks noGrp="1"/>
          </p:cNvSpPr>
          <p:nvPr>
            <p:ph type="body" idx="2"/>
          </p:nvPr>
        </p:nvSpPr>
        <p:spPr>
          <a:xfrm>
            <a:off x="3721633" y="1581150"/>
            <a:ext cx="29169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>
            <a:endParaRPr/>
          </a:p>
        </p:txBody>
      </p:sp>
      <p:grpSp>
        <p:nvGrpSpPr>
          <p:cNvPr id="277" name="Google Shape;277;p6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278" name="Google Shape;278;p6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6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280" name="Google Shape;280;p6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6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6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301" name="Google Shape;301;p6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" name="Google Shape;306;p6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6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311" name="Google Shape;311;p6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315" name="Google Shape;315;p6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p6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319" name="Google Shape;319;p6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6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322" name="Google Shape;322;p6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6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6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" name="Google Shape;334;p6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335" name="Google Shape;335;p6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l" t="t" r="r" b="b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l" t="t" r="r" b="b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l" t="t" r="r" b="b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7"/>
          <p:cNvSpPr txBox="1">
            <a:spLocks noGrp="1"/>
          </p:cNvSpPr>
          <p:nvPr>
            <p:ph type="body" idx="1"/>
          </p:nvPr>
        </p:nvSpPr>
        <p:spPr>
          <a:xfrm>
            <a:off x="628875" y="1581150"/>
            <a:ext cx="19371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2"/>
          </p:nvPr>
        </p:nvSpPr>
        <p:spPr>
          <a:xfrm>
            <a:off x="2665192" y="1581150"/>
            <a:ext cx="19371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3"/>
          </p:nvPr>
        </p:nvSpPr>
        <p:spPr>
          <a:xfrm>
            <a:off x="4701509" y="1581150"/>
            <a:ext cx="19371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>
            <a:endParaRPr/>
          </a:p>
        </p:txBody>
      </p:sp>
      <p:grpSp>
        <p:nvGrpSpPr>
          <p:cNvPr id="344" name="Google Shape;344;p7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345" name="Google Shape;345;p7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7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347" name="Google Shape;347;p7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" name="Google Shape;366;p7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367;p7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368" name="Google Shape;368;p7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3" name="Google Shape;373;p7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7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378" name="Google Shape;378;p7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7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382" name="Google Shape;382;p7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" name="Google Shape;385;p7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386" name="Google Shape;386;p7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7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389" name="Google Shape;389;p7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7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7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7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402" name="Google Shape;402;p7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l" t="t" r="r" b="b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l" t="t" r="r" b="b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l" t="t" r="r" b="b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8" name="Google Shape;408;p8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409" name="Google Shape;409;p8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8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411" name="Google Shape;411;p8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0" name="Google Shape;430;p8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8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432" name="Google Shape;432;p8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8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8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442" name="Google Shape;442;p8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8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446" name="Google Shape;446;p8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8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450" name="Google Shape;450;p8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8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453" name="Google Shape;453;p8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8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8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461" name="Google Shape;461;p8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5" name="Google Shape;465;p8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466" name="Google Shape;466;p8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l" t="t" r="r" b="b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l" t="t" r="r" b="b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l" t="t" r="r" b="b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bg>
      <p:bgPr>
        <a:solidFill>
          <a:srgbClr val="D9D9D9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9"/>
          <p:cNvGrpSpPr/>
          <p:nvPr/>
        </p:nvGrpSpPr>
        <p:grpSpPr>
          <a:xfrm>
            <a:off x="7964874" y="-76203"/>
            <a:ext cx="1026725" cy="3854148"/>
            <a:chOff x="818425" y="238125"/>
            <a:chExt cx="1395575" cy="5238750"/>
          </a:xfrm>
        </p:grpSpPr>
        <p:sp>
          <p:nvSpPr>
            <p:cNvPr id="472" name="Google Shape;472;p9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3" name="Google Shape;473;p9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474" name="Google Shape;474;p9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3" name="Google Shape;493;p9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9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495" name="Google Shape;495;p9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9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9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9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9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0" name="Google Shape;500;p9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9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505" name="Google Shape;505;p9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9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9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9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509" name="Google Shape;509;p9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9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9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9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513" name="Google Shape;513;p9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9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9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516" name="Google Shape;516;p9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0" name="Google Shape;520;p9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" name="Google Shape;523;p9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8" name="Google Shape;528;p9"/>
          <p:cNvGrpSpPr/>
          <p:nvPr/>
        </p:nvGrpSpPr>
        <p:grpSpPr>
          <a:xfrm rot="10800000">
            <a:off x="152399" y="1365547"/>
            <a:ext cx="1026725" cy="3854148"/>
            <a:chOff x="818425" y="238125"/>
            <a:chExt cx="1395575" cy="5238750"/>
          </a:xfrm>
        </p:grpSpPr>
        <p:sp>
          <p:nvSpPr>
            <p:cNvPr id="529" name="Google Shape;529;p9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9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531" name="Google Shape;531;p9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9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9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9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9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0" name="Google Shape;550;p9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9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9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9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7" name="Google Shape;557;p9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1" name="Google Shape;561;p9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562" name="Google Shape;562;p9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9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9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" name="Google Shape;565;p9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566" name="Google Shape;566;p9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9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9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9" name="Google Shape;569;p9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570" name="Google Shape;570;p9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9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573" name="Google Shape;573;p9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9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9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7" name="Google Shape;577;p9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0" name="Google Shape;580;p9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9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5" name="Google Shape;58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10"/>
          <p:cNvGrpSpPr/>
          <p:nvPr/>
        </p:nvGrpSpPr>
        <p:grpSpPr>
          <a:xfrm rot="131350">
            <a:off x="2426633" y="3882228"/>
            <a:ext cx="4290735" cy="1078616"/>
            <a:chOff x="2503650" y="3729893"/>
            <a:chExt cx="4290606" cy="1078583"/>
          </a:xfrm>
        </p:grpSpPr>
        <p:sp>
          <p:nvSpPr>
            <p:cNvPr id="588" name="Google Shape;588;p10"/>
            <p:cNvSpPr/>
            <p:nvPr/>
          </p:nvSpPr>
          <p:spPr>
            <a:xfrm rot="4499919">
              <a:off x="3385216" y="3559057"/>
              <a:ext cx="626202" cy="1504540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 rot="2120693">
              <a:off x="2569733" y="4367036"/>
              <a:ext cx="228484" cy="301260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10"/>
            <p:cNvGrpSpPr/>
            <p:nvPr/>
          </p:nvGrpSpPr>
          <p:grpSpPr>
            <a:xfrm rot="-4499919">
              <a:off x="5164310" y="3568656"/>
              <a:ext cx="736195" cy="1394547"/>
              <a:chOff x="3487525" y="3986125"/>
              <a:chExt cx="766525" cy="1452000"/>
            </a:xfrm>
          </p:grpSpPr>
          <p:sp>
            <p:nvSpPr>
              <p:cNvPr id="591" name="Google Shape;591;p10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0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0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0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" name="Google Shape;595;p10"/>
            <p:cNvSpPr/>
            <p:nvPr/>
          </p:nvSpPr>
          <p:spPr>
            <a:xfrm>
              <a:off x="4535406" y="4308991"/>
              <a:ext cx="198042" cy="199452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 rot="-4500104">
              <a:off x="6518556" y="4207572"/>
              <a:ext cx="115131" cy="420814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10"/>
            <p:cNvGrpSpPr/>
            <p:nvPr/>
          </p:nvGrpSpPr>
          <p:grpSpPr>
            <a:xfrm rot="4061973">
              <a:off x="4591314" y="4522570"/>
              <a:ext cx="150793" cy="179149"/>
              <a:chOff x="4157100" y="2900650"/>
              <a:chExt cx="206200" cy="244975"/>
            </a:xfrm>
          </p:grpSpPr>
          <p:sp>
            <p:nvSpPr>
              <p:cNvPr id="598" name="Google Shape;598;p10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0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0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1" name="Google Shape;601;p10"/>
          <p:cNvSpPr txBox="1">
            <a:spLocks noGrp="1"/>
          </p:cNvSpPr>
          <p:nvPr>
            <p:ph type="body" idx="1"/>
          </p:nvPr>
        </p:nvSpPr>
        <p:spPr>
          <a:xfrm>
            <a:off x="1726650" y="3485425"/>
            <a:ext cx="5690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2" name="Google Shape;602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BDCC64"/>
              </a:buClr>
              <a:buSzPts val="1400"/>
              <a:buFont typeface="Neuton"/>
              <a:buChar char="✢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1pPr>
            <a:lvl2pPr lvl="1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2pPr>
            <a:lvl3pPr lvl="2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3pPr>
            <a:lvl4pPr lvl="3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4pPr>
            <a:lvl5pPr lvl="4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5pPr>
            <a:lvl6pPr lvl="5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6pPr>
            <a:lvl7pPr lvl="6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7pPr>
            <a:lvl8pPr lvl="7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8pPr>
            <a:lvl9pPr lvl="8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yellowtai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neuton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3"/>
          <p:cNvSpPr txBox="1">
            <a:spLocks noGrp="1"/>
          </p:cNvSpPr>
          <p:nvPr>
            <p:ph type="ctrTitle"/>
          </p:nvPr>
        </p:nvSpPr>
        <p:spPr>
          <a:xfrm>
            <a:off x="1115616" y="1131590"/>
            <a:ext cx="6196199" cy="28121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empus Sans ITC" panose="04020404030D07020202" pitchFamily="82" charset="0"/>
                <a:ea typeface="Gungsuh" panose="02030600000101010101" pitchFamily="18" charset="-127"/>
              </a:rPr>
              <a:t>Affair Terminator</a:t>
            </a:r>
            <a:r>
              <a:rPr lang="en-US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/>
            </a:r>
            <a:br>
              <a:rPr lang="en-US" dirty="0" smtClean="0">
                <a:latin typeface="Gungsuh" panose="02030600000101010101" pitchFamily="18" charset="-127"/>
                <a:ea typeface="Gungsuh" panose="02030600000101010101" pitchFamily="18" charset="-127"/>
              </a:rPr>
            </a:br>
            <a:r>
              <a:rPr lang="zh-TW" altLang="en-US" dirty="0" smtClean="0">
                <a:latin typeface="AVGmdBU" panose="02000600000000000000" pitchFamily="2" charset="-120"/>
                <a:ea typeface="AVGmdBU" panose="02000600000000000000" pitchFamily="2" charset="-120"/>
              </a:rPr>
              <a:t>外遇終結者</a:t>
            </a:r>
            <a:endParaRPr dirty="0">
              <a:latin typeface="AVGmdBU" panose="02000600000000000000" pitchFamily="2" charset="-120"/>
              <a:ea typeface="AVGmdBU" panose="02000600000000000000" pitchFamily="2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580112" y="3867894"/>
            <a:ext cx="285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latin typeface="AVGmdBU" panose="02000600000000000000" pitchFamily="2" charset="-120"/>
                <a:ea typeface="AVGmdBU" panose="02000600000000000000" pitchFamily="2" charset="-120"/>
              </a:rPr>
              <a:t>Member</a:t>
            </a:r>
            <a:r>
              <a:rPr lang="zh-TW" altLang="en-US" sz="1800" dirty="0">
                <a:solidFill>
                  <a:schemeClr val="bg1"/>
                </a:solidFill>
                <a:latin typeface="AVGmdBU" panose="02000600000000000000" pitchFamily="2" charset="-120"/>
                <a:ea typeface="AVGmdBU" panose="02000600000000000000" pitchFamily="2" charset="-120"/>
              </a:rPr>
              <a:t>：</a:t>
            </a:r>
            <a:r>
              <a:rPr lang="zh-TW" altLang="en-US" sz="1800" dirty="0" smtClean="0">
                <a:solidFill>
                  <a:schemeClr val="bg1"/>
                </a:solidFill>
                <a:latin typeface="AVGmdBU" panose="02000600000000000000" pitchFamily="2" charset="-120"/>
                <a:ea typeface="AVGmdBU" panose="02000600000000000000" pitchFamily="2" charset="-120"/>
              </a:rPr>
              <a:t>黃泰源 胥景然</a:t>
            </a:r>
            <a:endParaRPr lang="en-US" altLang="zh-TW" sz="1800" dirty="0" smtClean="0">
              <a:solidFill>
                <a:schemeClr val="bg1"/>
              </a:solidFill>
              <a:latin typeface="AVGmdBU" panose="02000600000000000000" pitchFamily="2" charset="-120"/>
              <a:ea typeface="AVGmdBU" panose="02000600000000000000" pitchFamily="2" charset="-120"/>
            </a:endParaRPr>
          </a:p>
          <a:p>
            <a:r>
              <a:rPr lang="en-US" altLang="zh-TW" sz="1800" dirty="0" smtClean="0">
                <a:solidFill>
                  <a:schemeClr val="bg1"/>
                </a:solidFill>
                <a:latin typeface="AVGmdBU" panose="02000600000000000000" pitchFamily="2" charset="-120"/>
                <a:ea typeface="AVGmdBU" panose="02000600000000000000" pitchFamily="2" charset="-120"/>
              </a:rPr>
              <a:t>Team</a:t>
            </a:r>
            <a:r>
              <a:rPr lang="zh-TW" altLang="en-US" sz="1800" dirty="0" smtClean="0">
                <a:solidFill>
                  <a:schemeClr val="bg1"/>
                </a:solidFill>
                <a:latin typeface="AVGmdBU" panose="02000600000000000000" pitchFamily="2" charset="-120"/>
                <a:ea typeface="AVGmdBU" panose="02000600000000000000" pitchFamily="2" charset="-120"/>
              </a:rPr>
              <a:t>：</a:t>
            </a:r>
            <a:r>
              <a:rPr lang="en-US" altLang="zh-TW" sz="1800" dirty="0" smtClean="0">
                <a:solidFill>
                  <a:schemeClr val="bg1"/>
                </a:solidFill>
                <a:latin typeface="AVGmdBU" panose="02000600000000000000" pitchFamily="2" charset="-120"/>
                <a:ea typeface="AVGmdBU" panose="02000600000000000000" pitchFamily="2" charset="-120"/>
              </a:rPr>
              <a:t>11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7494"/>
            <a:ext cx="1991283" cy="1339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675;p18"/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200" smtClean="0">
                <a:solidFill>
                  <a:schemeClr val="bg1"/>
                </a:solidFill>
                <a:latin typeface="Neuton" panose="020B0604020202020204" charset="0"/>
              </a:rPr>
              <a:pPr algn="r"/>
              <a:t>1</a:t>
            </a:fld>
            <a:endParaRPr lang="en" sz="1200" dirty="0">
              <a:solidFill>
                <a:schemeClr val="bg1"/>
              </a:solidFill>
              <a:latin typeface="Neuto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0"/>
          <p:cNvSpPr txBox="1">
            <a:spLocks noGrp="1"/>
          </p:cNvSpPr>
          <p:nvPr>
            <p:ph type="title"/>
          </p:nvPr>
        </p:nvSpPr>
        <p:spPr>
          <a:xfrm>
            <a:off x="827584" y="483518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偵探</a:t>
            </a:r>
            <a:endParaRPr dirty="0"/>
          </a:p>
        </p:txBody>
      </p:sp>
      <p:sp>
        <p:nvSpPr>
          <p:cNvPr id="692" name="Google Shape;69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aphicFrame>
        <p:nvGraphicFramePr>
          <p:cNvPr id="6" name="Google Shape;730;p25"/>
          <p:cNvGraphicFramePr/>
          <p:nvPr>
            <p:extLst>
              <p:ext uri="{D42A27DB-BD31-4B8C-83A1-F6EECF244321}">
                <p14:modId xmlns:p14="http://schemas.microsoft.com/office/powerpoint/2010/main" val="1066235983"/>
              </p:ext>
            </p:extLst>
          </p:nvPr>
        </p:nvGraphicFramePr>
        <p:xfrm>
          <a:off x="323528" y="1275606"/>
          <a:ext cx="8496944" cy="3528392"/>
        </p:xfrm>
        <a:graphic>
          <a:graphicData uri="http://schemas.openxmlformats.org/drawingml/2006/table">
            <a:tbl>
              <a:tblPr>
                <a:noFill/>
                <a:tableStyleId>{F56BFDEF-B6D0-4D26-9E58-F35EBD6662BA}</a:tableStyleId>
              </a:tblPr>
              <a:tblGrid>
                <a:gridCol w="1978682"/>
                <a:gridCol w="6518262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zh-TW" sz="1400" kern="100" dirty="0" smtClean="0">
                          <a:solidFill>
                            <a:schemeClr val="bg1"/>
                          </a:solidFill>
                          <a:effectLst/>
                        </a:rPr>
                        <a:t>功能項目操作</a:t>
                      </a:r>
                      <a:endParaRPr lang="zh-TW" altLang="zh-TW" sz="14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說明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偵探註冊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400" kern="100" dirty="0" smtClean="0">
                          <a:effectLst/>
                        </a:rPr>
                        <a:t>使用者可在首頁按下【會員註冊】按鈕進入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會員註冊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頁面，填妥帳號密碼與個人簡介後便完成註冊。</a:t>
                      </a:r>
                      <a:endParaRPr lang="zh-TW" alt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  <a:tr h="680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委託任務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400" kern="100" dirty="0" smtClean="0">
                          <a:effectLst/>
                        </a:rPr>
                        <a:t>使用者可以在首頁</a:t>
                      </a:r>
                      <a:r>
                        <a:rPr lang="zh-TW" altLang="en-US" sz="1400" kern="100" dirty="0" smtClean="0">
                          <a:effectLst/>
                        </a:rPr>
                        <a:t>透過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偵探推薦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，藉由不同的業務分類，找到自己適合的偵探並按下【委託】按鈕進入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委託事件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頁面填妥委託事件的詳細內容。</a:t>
                      </a:r>
                      <a:endParaRPr lang="zh-TW" alt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</a:tr>
              <a:tr h="543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任務布告欄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</a:rPr>
                        <a:t>會員</a:t>
                      </a:r>
                      <a:r>
                        <a:rPr lang="zh-TW" altLang="zh-TW" sz="1400" kern="100" dirty="0" smtClean="0">
                          <a:effectLst/>
                        </a:rPr>
                        <a:t>可以</a:t>
                      </a:r>
                      <a:r>
                        <a:rPr lang="zh-TW" altLang="en-US" sz="1400" kern="100" dirty="0" smtClean="0">
                          <a:effectLst/>
                        </a:rPr>
                        <a:t>透過用戶介面</a:t>
                      </a:r>
                      <a:r>
                        <a:rPr lang="zh-TW" altLang="zh-TW" sz="1400" kern="100" dirty="0" smtClean="0">
                          <a:effectLst/>
                        </a:rPr>
                        <a:t>進入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任務布告欄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頁面，根據不同的業務分類發布委託任務。</a:t>
                      </a:r>
                      <a:endParaRPr lang="zh-TW" alt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  <a:tr h="699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目前事件進度查詢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400" kern="100" dirty="0" smtClean="0">
                          <a:effectLst/>
                        </a:rPr>
                        <a:t>會員可在右上方之使用者狀態欄按下【事件進度查詢】按鈕進入入事件處理儀表板查看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目前事件狀態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，可以了解目前所委託之任務的詳細資料與歷史進程。</a:t>
                      </a:r>
                      <a:endParaRPr lang="zh-TW" alt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偵探評分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kern="100" dirty="0" smtClean="0">
                          <a:effectLst/>
                        </a:rPr>
                        <a:t>任務結束時，可在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事件處理儀表板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en-US" sz="1400" kern="100" dirty="0" smtClean="0">
                          <a:effectLst/>
                        </a:rPr>
                        <a:t>對偵探進行評分</a:t>
                      </a:r>
                      <a:r>
                        <a:rPr lang="zh-TW" altLang="en-US" sz="14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。</a:t>
                      </a:r>
                      <a:endParaRPr lang="zh-TW" altLang="zh-TW" sz="14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7422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654" name="Google Shape;654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713270"/>
            <a:ext cx="6593700" cy="18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3B770"/>
                </a:solidFill>
              </a:rPr>
              <a:t>I am Jayden Smith</a:t>
            </a:r>
            <a:endParaRPr b="1" dirty="0">
              <a:solidFill>
                <a:srgbClr val="93B77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@username</a:t>
            </a:r>
            <a:endParaRPr b="1" dirty="0"/>
          </a:p>
        </p:txBody>
      </p:sp>
      <p:pic>
        <p:nvPicPr>
          <p:cNvPr id="655" name="Google Shape;655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50" y="528650"/>
            <a:ext cx="1419900" cy="1419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6" name="Google Shape;656;p1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9"/>
          <p:cNvSpPr txBox="1">
            <a:spLocks noGrp="1"/>
          </p:cNvSpPr>
          <p:nvPr>
            <p:ph type="ctrTitle" idx="4294967295"/>
          </p:nvPr>
        </p:nvSpPr>
        <p:spPr>
          <a:xfrm>
            <a:off x="1837800" y="1888150"/>
            <a:ext cx="5468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</a:rPr>
              <a:t>Big concept</a:t>
            </a:r>
            <a:endParaRPr sz="4800">
              <a:solidFill>
                <a:srgbClr val="666666"/>
              </a:solidFill>
            </a:endParaRPr>
          </a:p>
        </p:txBody>
      </p:sp>
      <p:sp>
        <p:nvSpPr>
          <p:cNvPr id="681" name="Google Shape;681;p19"/>
          <p:cNvSpPr txBox="1">
            <a:spLocks noGrp="1"/>
          </p:cNvSpPr>
          <p:nvPr>
            <p:ph type="subTitle" idx="4294967295"/>
          </p:nvPr>
        </p:nvSpPr>
        <p:spPr>
          <a:xfrm>
            <a:off x="1837750" y="2878150"/>
            <a:ext cx="546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682" name="Google Shape;682;p19"/>
          <p:cNvSpPr/>
          <p:nvPr/>
        </p:nvSpPr>
        <p:spPr>
          <a:xfrm>
            <a:off x="4121879" y="1419412"/>
            <a:ext cx="900240" cy="907039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93B7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9"/>
          <p:cNvSpPr/>
          <p:nvPr/>
        </p:nvSpPr>
        <p:spPr>
          <a:xfrm>
            <a:off x="4364989" y="557592"/>
            <a:ext cx="549990" cy="9378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7B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07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51540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Neuton"/>
                <a:ea typeface="Neuton"/>
                <a:cs typeface="Neuton"/>
                <a:sym typeface="Neuton"/>
              </a:rPr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Transition headline</a:t>
            </a:r>
            <a:endParaRPr dirty="0"/>
          </a:p>
        </p:txBody>
      </p:sp>
      <p:sp>
        <p:nvSpPr>
          <p:cNvPr id="662" name="Google Shape;662;p16"/>
          <p:cNvSpPr txBox="1">
            <a:spLocks noGrp="1"/>
          </p:cNvSpPr>
          <p:nvPr>
            <p:ph type="subTitle" idx="1"/>
          </p:nvPr>
        </p:nvSpPr>
        <p:spPr>
          <a:xfrm>
            <a:off x="905350" y="3818476"/>
            <a:ext cx="51540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23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7"/>
          <p:cNvSpPr txBox="1">
            <a:spLocks noGrp="1"/>
          </p:cNvSpPr>
          <p:nvPr>
            <p:ph type="body" idx="1"/>
          </p:nvPr>
        </p:nvSpPr>
        <p:spPr>
          <a:xfrm>
            <a:off x="2269825" y="2161800"/>
            <a:ext cx="46044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“Quotations are commonly printed as a means of inspiration and to invoke philosophical thoughts from the reader</a:t>
            </a:r>
            <a:r>
              <a:rPr lang="en" dirty="0">
                <a:solidFill>
                  <a:schemeClr val="dk2"/>
                </a:solidFill>
              </a:rPr>
              <a:t>”</a:t>
            </a:r>
            <a:endParaRPr dirty="0"/>
          </a:p>
        </p:txBody>
      </p:sp>
      <p:sp>
        <p:nvSpPr>
          <p:cNvPr id="668" name="Google Shape;668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8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674" name="Google Shape;674;p18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✢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675" name="Google Shape;67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62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8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674" name="Google Shape;674;p18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✢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675" name="Google Shape;67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9"/>
          <p:cNvSpPr txBox="1">
            <a:spLocks noGrp="1"/>
          </p:cNvSpPr>
          <p:nvPr>
            <p:ph type="ctrTitle" idx="4294967295"/>
          </p:nvPr>
        </p:nvSpPr>
        <p:spPr>
          <a:xfrm>
            <a:off x="1837800" y="1888150"/>
            <a:ext cx="5468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</a:rPr>
              <a:t>Big concept</a:t>
            </a:r>
            <a:endParaRPr sz="4800">
              <a:solidFill>
                <a:srgbClr val="666666"/>
              </a:solidFill>
            </a:endParaRPr>
          </a:p>
        </p:txBody>
      </p:sp>
      <p:sp>
        <p:nvSpPr>
          <p:cNvPr id="681" name="Google Shape;681;p19"/>
          <p:cNvSpPr txBox="1">
            <a:spLocks noGrp="1"/>
          </p:cNvSpPr>
          <p:nvPr>
            <p:ph type="subTitle" idx="4294967295"/>
          </p:nvPr>
        </p:nvSpPr>
        <p:spPr>
          <a:xfrm>
            <a:off x="1837750" y="2878150"/>
            <a:ext cx="546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682" name="Google Shape;682;p19"/>
          <p:cNvSpPr/>
          <p:nvPr/>
        </p:nvSpPr>
        <p:spPr>
          <a:xfrm>
            <a:off x="4121879" y="1419412"/>
            <a:ext cx="900240" cy="907039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93B7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9"/>
          <p:cNvSpPr/>
          <p:nvPr/>
        </p:nvSpPr>
        <p:spPr>
          <a:xfrm>
            <a:off x="4364989" y="557592"/>
            <a:ext cx="549990" cy="9378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7B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0"/>
          <p:cNvSpPr txBox="1">
            <a:spLocks noGrp="1"/>
          </p:cNvSpPr>
          <p:nvPr>
            <p:ph type="body" idx="1"/>
          </p:nvPr>
        </p:nvSpPr>
        <p:spPr>
          <a:xfrm>
            <a:off x="628975" y="1581150"/>
            <a:ext cx="29169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690" name="Google Shape;690;p20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691" name="Google Shape;691;p20"/>
          <p:cNvSpPr txBox="1">
            <a:spLocks noGrp="1"/>
          </p:cNvSpPr>
          <p:nvPr>
            <p:ph type="body" idx="2"/>
          </p:nvPr>
        </p:nvSpPr>
        <p:spPr>
          <a:xfrm>
            <a:off x="3721633" y="1581150"/>
            <a:ext cx="29169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692" name="Google Shape;69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1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698" name="Google Shape;698;p21"/>
          <p:cNvSpPr txBox="1">
            <a:spLocks noGrp="1"/>
          </p:cNvSpPr>
          <p:nvPr>
            <p:ph type="body" idx="1"/>
          </p:nvPr>
        </p:nvSpPr>
        <p:spPr>
          <a:xfrm>
            <a:off x="628875" y="1581150"/>
            <a:ext cx="19371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699" name="Google Shape;699;p21"/>
          <p:cNvSpPr txBox="1">
            <a:spLocks noGrp="1"/>
          </p:cNvSpPr>
          <p:nvPr>
            <p:ph type="body" idx="2"/>
          </p:nvPr>
        </p:nvSpPr>
        <p:spPr>
          <a:xfrm>
            <a:off x="2665192" y="1581150"/>
            <a:ext cx="19371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700" name="Google Shape;700;p21"/>
          <p:cNvSpPr txBox="1">
            <a:spLocks noGrp="1"/>
          </p:cNvSpPr>
          <p:nvPr>
            <p:ph type="body" idx="3"/>
          </p:nvPr>
        </p:nvSpPr>
        <p:spPr>
          <a:xfrm>
            <a:off x="4701509" y="1581150"/>
            <a:ext cx="19371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8"/>
          <p:cNvSpPr txBox="1">
            <a:spLocks noGrp="1"/>
          </p:cNvSpPr>
          <p:nvPr>
            <p:ph type="title"/>
          </p:nvPr>
        </p:nvSpPr>
        <p:spPr>
          <a:xfrm>
            <a:off x="755576" y="555526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/>
              <a:t>目錄</a:t>
            </a:r>
            <a:endParaRPr sz="3600" b="1" dirty="0"/>
          </a:p>
        </p:txBody>
      </p:sp>
      <p:sp>
        <p:nvSpPr>
          <p:cNvPr id="674" name="Google Shape;674;p18"/>
          <p:cNvSpPr txBox="1">
            <a:spLocks noGrp="1"/>
          </p:cNvSpPr>
          <p:nvPr>
            <p:ph type="body" idx="1"/>
          </p:nvPr>
        </p:nvSpPr>
        <p:spPr>
          <a:xfrm>
            <a:off x="628975" y="1548398"/>
            <a:ext cx="60096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✢"/>
            </a:pPr>
            <a:r>
              <a:rPr lang="zh-TW" altLang="en-US" dirty="0"/>
              <a:t>簡介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zh-TW" altLang="en-US" dirty="0" smtClean="0"/>
              <a:t>需求及功能說明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zh-TW" altLang="en-US" dirty="0" smtClean="0"/>
              <a:t>系統架構圖</a:t>
            </a:r>
            <a:endParaRPr lang="en-US" altLang="zh-TW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zh-TW" altLang="en-US" dirty="0"/>
              <a:t>類別圖</a:t>
            </a:r>
            <a:endParaRPr lang="en-US" altLang="zh-TW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-US" altLang="zh-TW" dirty="0" smtClean="0"/>
              <a:t>Resource Required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zh-TW" altLang="en-US" dirty="0" smtClean="0"/>
              <a:t>人員分配</a:t>
            </a:r>
            <a:endParaRPr lang="en-US" altLang="zh-TW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-US" dirty="0" smtClean="0"/>
              <a:t>Schedule</a:t>
            </a:r>
          </a:p>
        </p:txBody>
      </p:sp>
      <p:sp>
        <p:nvSpPr>
          <p:cNvPr id="675" name="Google Shape;67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0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2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707" name="Google Shape;707;p22"/>
          <p:cNvSpPr txBox="1">
            <a:spLocks noGrp="1"/>
          </p:cNvSpPr>
          <p:nvPr>
            <p:ph type="body" idx="1"/>
          </p:nvPr>
        </p:nvSpPr>
        <p:spPr>
          <a:xfrm>
            <a:off x="628975" y="1491950"/>
            <a:ext cx="41703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708" name="Google Shape;708;p22" descr="photo-1428738982447-44768851a467.jpg"/>
          <p:cNvPicPr preferRelativeResize="0"/>
          <p:nvPr/>
        </p:nvPicPr>
        <p:blipFill rotWithShape="1">
          <a:blip r:embed="rId3">
            <a:alphaModFix/>
          </a:blip>
          <a:srcRect l="40840" r="21872"/>
          <a:stretch/>
        </p:blipFill>
        <p:spPr>
          <a:xfrm>
            <a:off x="5734475" y="-20538"/>
            <a:ext cx="3409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3"/>
          <p:cNvSpPr txBox="1">
            <a:spLocks noGrp="1"/>
          </p:cNvSpPr>
          <p:nvPr>
            <p:ph type="title" idx="4294967295"/>
          </p:nvPr>
        </p:nvSpPr>
        <p:spPr>
          <a:xfrm>
            <a:off x="1592400" y="340767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5" name="Google Shape;71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4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721" name="Google Shape;721;p24"/>
          <p:cNvSpPr/>
          <p:nvPr/>
        </p:nvSpPr>
        <p:spPr>
          <a:xfrm>
            <a:off x="2567275" y="18622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rPr>
              <a:t>Gray</a:t>
            </a:r>
            <a:endParaRPr>
              <a:solidFill>
                <a:srgbClr val="666666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22" name="Google Shape;722;p24"/>
          <p:cNvSpPr/>
          <p:nvPr/>
        </p:nvSpPr>
        <p:spPr>
          <a:xfrm>
            <a:off x="745150" y="18622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BDCC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rPr>
              <a:t>White</a:t>
            </a:r>
            <a:endParaRPr>
              <a:solidFill>
                <a:srgbClr val="666666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23" name="Google Shape;723;p24"/>
          <p:cNvSpPr/>
          <p:nvPr/>
        </p:nvSpPr>
        <p:spPr>
          <a:xfrm>
            <a:off x="4389400" y="18622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97BF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rPr>
              <a:t>Black</a:t>
            </a:r>
            <a:endParaRPr>
              <a:solidFill>
                <a:srgbClr val="666666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24" name="Google Shape;72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5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730" name="Google Shape;730;p25"/>
          <p:cNvGraphicFramePr/>
          <p:nvPr/>
        </p:nvGraphicFramePr>
        <p:xfrm>
          <a:off x="722000" y="1793081"/>
          <a:ext cx="5550400" cy="2500900"/>
        </p:xfrm>
        <a:graphic>
          <a:graphicData uri="http://schemas.openxmlformats.org/drawingml/2006/table">
            <a:tbl>
              <a:tblPr>
                <a:noFill/>
                <a:tableStyleId>{F56BFDEF-B6D0-4D26-9E58-F35EBD6662BA}</a:tableStyleId>
              </a:tblPr>
              <a:tblGrid>
                <a:gridCol w="1387600"/>
                <a:gridCol w="1387600"/>
                <a:gridCol w="1387600"/>
                <a:gridCol w="1387600"/>
              </a:tblGrid>
              <a:tr h="62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</a:tr>
              <a:tr h="62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10</a:t>
                      </a:r>
                      <a:endParaRPr sz="18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  <a:tr h="62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</a:tr>
              <a:tr h="62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Orange</a:t>
                      </a:r>
                      <a:endParaRPr sz="18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16</a:t>
                      </a:r>
                      <a:endParaRPr sz="18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</a:tbl>
          </a:graphicData>
        </a:graphic>
      </p:graphicFrame>
      <p:sp>
        <p:nvSpPr>
          <p:cNvPr id="731" name="Google Shape;731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/>
          <p:nvPr/>
        </p:nvSpPr>
        <p:spPr>
          <a:xfrm>
            <a:off x="1167701" y="936375"/>
            <a:ext cx="6865858" cy="32707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title" idx="4294967295"/>
          </p:nvPr>
        </p:nvSpPr>
        <p:spPr>
          <a:xfrm>
            <a:off x="1567200" y="0"/>
            <a:ext cx="60096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>
            <a:off x="2456900" y="1573725"/>
            <a:ext cx="588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8EBC71"/>
          </a:solidFill>
          <a:ln w="9525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our office</a:t>
            </a:r>
            <a:endParaRPr sz="8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39" name="Google Shape;739;p26"/>
          <p:cNvSpPr/>
          <p:nvPr/>
        </p:nvSpPr>
        <p:spPr>
          <a:xfrm>
            <a:off x="1719526" y="2025941"/>
            <a:ext cx="113926" cy="116427"/>
          </a:xfrm>
          <a:custGeom>
            <a:avLst/>
            <a:gdLst/>
            <a:ahLst/>
            <a:cxnLst/>
            <a:rect l="l" t="t" r="r" b="b"/>
            <a:pathLst>
              <a:path w="3313" h="3385" extrusionOk="0">
                <a:moveTo>
                  <a:pt x="1621" y="1"/>
                </a:moveTo>
                <a:lnTo>
                  <a:pt x="1269" y="71"/>
                </a:lnTo>
                <a:lnTo>
                  <a:pt x="987" y="212"/>
                </a:lnTo>
                <a:lnTo>
                  <a:pt x="775" y="424"/>
                </a:lnTo>
                <a:lnTo>
                  <a:pt x="493" y="635"/>
                </a:lnTo>
                <a:lnTo>
                  <a:pt x="352" y="847"/>
                </a:lnTo>
                <a:lnTo>
                  <a:pt x="141" y="1129"/>
                </a:lnTo>
                <a:lnTo>
                  <a:pt x="71" y="1410"/>
                </a:lnTo>
                <a:lnTo>
                  <a:pt x="0" y="1763"/>
                </a:lnTo>
                <a:lnTo>
                  <a:pt x="0" y="2045"/>
                </a:lnTo>
                <a:lnTo>
                  <a:pt x="71" y="2327"/>
                </a:lnTo>
                <a:lnTo>
                  <a:pt x="211" y="2679"/>
                </a:lnTo>
                <a:lnTo>
                  <a:pt x="423" y="2891"/>
                </a:lnTo>
                <a:lnTo>
                  <a:pt x="705" y="3173"/>
                </a:lnTo>
                <a:lnTo>
                  <a:pt x="987" y="3314"/>
                </a:lnTo>
                <a:lnTo>
                  <a:pt x="1339" y="3384"/>
                </a:lnTo>
                <a:lnTo>
                  <a:pt x="1974" y="3384"/>
                </a:lnTo>
                <a:lnTo>
                  <a:pt x="2256" y="3243"/>
                </a:lnTo>
                <a:lnTo>
                  <a:pt x="2537" y="3032"/>
                </a:lnTo>
                <a:lnTo>
                  <a:pt x="2749" y="2820"/>
                </a:lnTo>
                <a:lnTo>
                  <a:pt x="2960" y="2538"/>
                </a:lnTo>
                <a:lnTo>
                  <a:pt x="3172" y="2256"/>
                </a:lnTo>
                <a:lnTo>
                  <a:pt x="3242" y="1974"/>
                </a:lnTo>
                <a:lnTo>
                  <a:pt x="3313" y="1692"/>
                </a:lnTo>
                <a:lnTo>
                  <a:pt x="3313" y="1340"/>
                </a:lnTo>
                <a:lnTo>
                  <a:pt x="3313" y="1058"/>
                </a:lnTo>
                <a:lnTo>
                  <a:pt x="3172" y="776"/>
                </a:lnTo>
                <a:lnTo>
                  <a:pt x="2960" y="494"/>
                </a:lnTo>
                <a:lnTo>
                  <a:pt x="2608" y="283"/>
                </a:lnTo>
                <a:lnTo>
                  <a:pt x="2256" y="142"/>
                </a:lnTo>
                <a:lnTo>
                  <a:pt x="1974" y="1"/>
                </a:lnTo>
                <a:close/>
              </a:path>
            </a:pathLst>
          </a:custGeom>
          <a:solidFill>
            <a:srgbClr val="F7B22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6"/>
          <p:cNvSpPr/>
          <p:nvPr/>
        </p:nvSpPr>
        <p:spPr>
          <a:xfrm rot="-3064564">
            <a:off x="3242229" y="3113541"/>
            <a:ext cx="113924" cy="116431"/>
          </a:xfrm>
          <a:custGeom>
            <a:avLst/>
            <a:gdLst/>
            <a:ahLst/>
            <a:cxnLst/>
            <a:rect l="l" t="t" r="r" b="b"/>
            <a:pathLst>
              <a:path w="3313" h="3385" extrusionOk="0">
                <a:moveTo>
                  <a:pt x="1621" y="1"/>
                </a:moveTo>
                <a:lnTo>
                  <a:pt x="1269" y="71"/>
                </a:lnTo>
                <a:lnTo>
                  <a:pt x="987" y="212"/>
                </a:lnTo>
                <a:lnTo>
                  <a:pt x="775" y="424"/>
                </a:lnTo>
                <a:lnTo>
                  <a:pt x="493" y="635"/>
                </a:lnTo>
                <a:lnTo>
                  <a:pt x="352" y="847"/>
                </a:lnTo>
                <a:lnTo>
                  <a:pt x="141" y="1129"/>
                </a:lnTo>
                <a:lnTo>
                  <a:pt x="71" y="1410"/>
                </a:lnTo>
                <a:lnTo>
                  <a:pt x="0" y="1763"/>
                </a:lnTo>
                <a:lnTo>
                  <a:pt x="0" y="2045"/>
                </a:lnTo>
                <a:lnTo>
                  <a:pt x="71" y="2327"/>
                </a:lnTo>
                <a:lnTo>
                  <a:pt x="211" y="2679"/>
                </a:lnTo>
                <a:lnTo>
                  <a:pt x="423" y="2891"/>
                </a:lnTo>
                <a:lnTo>
                  <a:pt x="705" y="3173"/>
                </a:lnTo>
                <a:lnTo>
                  <a:pt x="987" y="3314"/>
                </a:lnTo>
                <a:lnTo>
                  <a:pt x="1339" y="3384"/>
                </a:lnTo>
                <a:lnTo>
                  <a:pt x="1974" y="3384"/>
                </a:lnTo>
                <a:lnTo>
                  <a:pt x="2256" y="3243"/>
                </a:lnTo>
                <a:lnTo>
                  <a:pt x="2537" y="3032"/>
                </a:lnTo>
                <a:lnTo>
                  <a:pt x="2749" y="2820"/>
                </a:lnTo>
                <a:lnTo>
                  <a:pt x="2960" y="2538"/>
                </a:lnTo>
                <a:lnTo>
                  <a:pt x="3172" y="2256"/>
                </a:lnTo>
                <a:lnTo>
                  <a:pt x="3242" y="1974"/>
                </a:lnTo>
                <a:lnTo>
                  <a:pt x="3313" y="1692"/>
                </a:lnTo>
                <a:lnTo>
                  <a:pt x="3313" y="1340"/>
                </a:lnTo>
                <a:lnTo>
                  <a:pt x="3313" y="1058"/>
                </a:lnTo>
                <a:lnTo>
                  <a:pt x="3172" y="776"/>
                </a:lnTo>
                <a:lnTo>
                  <a:pt x="2960" y="494"/>
                </a:lnTo>
                <a:lnTo>
                  <a:pt x="2608" y="283"/>
                </a:lnTo>
                <a:lnTo>
                  <a:pt x="2256" y="142"/>
                </a:lnTo>
                <a:lnTo>
                  <a:pt x="1974" y="1"/>
                </a:lnTo>
                <a:close/>
              </a:path>
            </a:pathLst>
          </a:custGeom>
          <a:solidFill>
            <a:srgbClr val="F7B22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6"/>
          <p:cNvSpPr/>
          <p:nvPr/>
        </p:nvSpPr>
        <p:spPr>
          <a:xfrm rot="8635344">
            <a:off x="3998588" y="1811198"/>
            <a:ext cx="113925" cy="116425"/>
          </a:xfrm>
          <a:custGeom>
            <a:avLst/>
            <a:gdLst/>
            <a:ahLst/>
            <a:cxnLst/>
            <a:rect l="l" t="t" r="r" b="b"/>
            <a:pathLst>
              <a:path w="3313" h="3385" extrusionOk="0">
                <a:moveTo>
                  <a:pt x="1621" y="1"/>
                </a:moveTo>
                <a:lnTo>
                  <a:pt x="1269" y="71"/>
                </a:lnTo>
                <a:lnTo>
                  <a:pt x="987" y="212"/>
                </a:lnTo>
                <a:lnTo>
                  <a:pt x="775" y="424"/>
                </a:lnTo>
                <a:lnTo>
                  <a:pt x="493" y="635"/>
                </a:lnTo>
                <a:lnTo>
                  <a:pt x="352" y="847"/>
                </a:lnTo>
                <a:lnTo>
                  <a:pt x="141" y="1129"/>
                </a:lnTo>
                <a:lnTo>
                  <a:pt x="71" y="1410"/>
                </a:lnTo>
                <a:lnTo>
                  <a:pt x="0" y="1763"/>
                </a:lnTo>
                <a:lnTo>
                  <a:pt x="0" y="2045"/>
                </a:lnTo>
                <a:lnTo>
                  <a:pt x="71" y="2327"/>
                </a:lnTo>
                <a:lnTo>
                  <a:pt x="211" y="2679"/>
                </a:lnTo>
                <a:lnTo>
                  <a:pt x="423" y="2891"/>
                </a:lnTo>
                <a:lnTo>
                  <a:pt x="705" y="3173"/>
                </a:lnTo>
                <a:lnTo>
                  <a:pt x="987" y="3314"/>
                </a:lnTo>
                <a:lnTo>
                  <a:pt x="1339" y="3384"/>
                </a:lnTo>
                <a:lnTo>
                  <a:pt x="1974" y="3384"/>
                </a:lnTo>
                <a:lnTo>
                  <a:pt x="2256" y="3243"/>
                </a:lnTo>
                <a:lnTo>
                  <a:pt x="2537" y="3032"/>
                </a:lnTo>
                <a:lnTo>
                  <a:pt x="2749" y="2820"/>
                </a:lnTo>
                <a:lnTo>
                  <a:pt x="2960" y="2538"/>
                </a:lnTo>
                <a:lnTo>
                  <a:pt x="3172" y="2256"/>
                </a:lnTo>
                <a:lnTo>
                  <a:pt x="3242" y="1974"/>
                </a:lnTo>
                <a:lnTo>
                  <a:pt x="3313" y="1692"/>
                </a:lnTo>
                <a:lnTo>
                  <a:pt x="3313" y="1340"/>
                </a:lnTo>
                <a:lnTo>
                  <a:pt x="3313" y="1058"/>
                </a:lnTo>
                <a:lnTo>
                  <a:pt x="3172" y="776"/>
                </a:lnTo>
                <a:lnTo>
                  <a:pt x="2960" y="494"/>
                </a:lnTo>
                <a:lnTo>
                  <a:pt x="2608" y="283"/>
                </a:lnTo>
                <a:lnTo>
                  <a:pt x="2256" y="142"/>
                </a:lnTo>
                <a:lnTo>
                  <a:pt x="1974" y="1"/>
                </a:lnTo>
                <a:close/>
              </a:path>
            </a:pathLst>
          </a:custGeom>
          <a:solidFill>
            <a:srgbClr val="F7B22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6"/>
          <p:cNvSpPr/>
          <p:nvPr/>
        </p:nvSpPr>
        <p:spPr>
          <a:xfrm>
            <a:off x="4657551" y="3606666"/>
            <a:ext cx="113926" cy="116427"/>
          </a:xfrm>
          <a:custGeom>
            <a:avLst/>
            <a:gdLst/>
            <a:ahLst/>
            <a:cxnLst/>
            <a:rect l="l" t="t" r="r" b="b"/>
            <a:pathLst>
              <a:path w="3313" h="3385" extrusionOk="0">
                <a:moveTo>
                  <a:pt x="1621" y="1"/>
                </a:moveTo>
                <a:lnTo>
                  <a:pt x="1269" y="71"/>
                </a:lnTo>
                <a:lnTo>
                  <a:pt x="987" y="212"/>
                </a:lnTo>
                <a:lnTo>
                  <a:pt x="775" y="424"/>
                </a:lnTo>
                <a:lnTo>
                  <a:pt x="493" y="635"/>
                </a:lnTo>
                <a:lnTo>
                  <a:pt x="352" y="847"/>
                </a:lnTo>
                <a:lnTo>
                  <a:pt x="141" y="1129"/>
                </a:lnTo>
                <a:lnTo>
                  <a:pt x="71" y="1410"/>
                </a:lnTo>
                <a:lnTo>
                  <a:pt x="0" y="1763"/>
                </a:lnTo>
                <a:lnTo>
                  <a:pt x="0" y="2045"/>
                </a:lnTo>
                <a:lnTo>
                  <a:pt x="71" y="2327"/>
                </a:lnTo>
                <a:lnTo>
                  <a:pt x="211" y="2679"/>
                </a:lnTo>
                <a:lnTo>
                  <a:pt x="423" y="2891"/>
                </a:lnTo>
                <a:lnTo>
                  <a:pt x="705" y="3173"/>
                </a:lnTo>
                <a:lnTo>
                  <a:pt x="987" y="3314"/>
                </a:lnTo>
                <a:lnTo>
                  <a:pt x="1339" y="3384"/>
                </a:lnTo>
                <a:lnTo>
                  <a:pt x="1974" y="3384"/>
                </a:lnTo>
                <a:lnTo>
                  <a:pt x="2256" y="3243"/>
                </a:lnTo>
                <a:lnTo>
                  <a:pt x="2537" y="3032"/>
                </a:lnTo>
                <a:lnTo>
                  <a:pt x="2749" y="2820"/>
                </a:lnTo>
                <a:lnTo>
                  <a:pt x="2960" y="2538"/>
                </a:lnTo>
                <a:lnTo>
                  <a:pt x="3172" y="2256"/>
                </a:lnTo>
                <a:lnTo>
                  <a:pt x="3242" y="1974"/>
                </a:lnTo>
                <a:lnTo>
                  <a:pt x="3313" y="1692"/>
                </a:lnTo>
                <a:lnTo>
                  <a:pt x="3313" y="1340"/>
                </a:lnTo>
                <a:lnTo>
                  <a:pt x="3313" y="1058"/>
                </a:lnTo>
                <a:lnTo>
                  <a:pt x="3172" y="776"/>
                </a:lnTo>
                <a:lnTo>
                  <a:pt x="2960" y="494"/>
                </a:lnTo>
                <a:lnTo>
                  <a:pt x="2608" y="283"/>
                </a:lnTo>
                <a:lnTo>
                  <a:pt x="2256" y="142"/>
                </a:lnTo>
                <a:lnTo>
                  <a:pt x="1974" y="1"/>
                </a:lnTo>
                <a:close/>
              </a:path>
            </a:pathLst>
          </a:custGeom>
          <a:solidFill>
            <a:srgbClr val="F7B22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6"/>
          <p:cNvSpPr/>
          <p:nvPr/>
        </p:nvSpPr>
        <p:spPr>
          <a:xfrm rot="-6114671">
            <a:off x="6407552" y="2265363"/>
            <a:ext cx="113927" cy="116430"/>
          </a:xfrm>
          <a:custGeom>
            <a:avLst/>
            <a:gdLst/>
            <a:ahLst/>
            <a:cxnLst/>
            <a:rect l="l" t="t" r="r" b="b"/>
            <a:pathLst>
              <a:path w="3313" h="3385" extrusionOk="0">
                <a:moveTo>
                  <a:pt x="1621" y="1"/>
                </a:moveTo>
                <a:lnTo>
                  <a:pt x="1269" y="71"/>
                </a:lnTo>
                <a:lnTo>
                  <a:pt x="987" y="212"/>
                </a:lnTo>
                <a:lnTo>
                  <a:pt x="775" y="424"/>
                </a:lnTo>
                <a:lnTo>
                  <a:pt x="493" y="635"/>
                </a:lnTo>
                <a:lnTo>
                  <a:pt x="352" y="847"/>
                </a:lnTo>
                <a:lnTo>
                  <a:pt x="141" y="1129"/>
                </a:lnTo>
                <a:lnTo>
                  <a:pt x="71" y="1410"/>
                </a:lnTo>
                <a:lnTo>
                  <a:pt x="0" y="1763"/>
                </a:lnTo>
                <a:lnTo>
                  <a:pt x="0" y="2045"/>
                </a:lnTo>
                <a:lnTo>
                  <a:pt x="71" y="2327"/>
                </a:lnTo>
                <a:lnTo>
                  <a:pt x="211" y="2679"/>
                </a:lnTo>
                <a:lnTo>
                  <a:pt x="423" y="2891"/>
                </a:lnTo>
                <a:lnTo>
                  <a:pt x="705" y="3173"/>
                </a:lnTo>
                <a:lnTo>
                  <a:pt x="987" y="3314"/>
                </a:lnTo>
                <a:lnTo>
                  <a:pt x="1339" y="3384"/>
                </a:lnTo>
                <a:lnTo>
                  <a:pt x="1974" y="3384"/>
                </a:lnTo>
                <a:lnTo>
                  <a:pt x="2256" y="3243"/>
                </a:lnTo>
                <a:lnTo>
                  <a:pt x="2537" y="3032"/>
                </a:lnTo>
                <a:lnTo>
                  <a:pt x="2749" y="2820"/>
                </a:lnTo>
                <a:lnTo>
                  <a:pt x="2960" y="2538"/>
                </a:lnTo>
                <a:lnTo>
                  <a:pt x="3172" y="2256"/>
                </a:lnTo>
                <a:lnTo>
                  <a:pt x="3242" y="1974"/>
                </a:lnTo>
                <a:lnTo>
                  <a:pt x="3313" y="1692"/>
                </a:lnTo>
                <a:lnTo>
                  <a:pt x="3313" y="1340"/>
                </a:lnTo>
                <a:lnTo>
                  <a:pt x="3313" y="1058"/>
                </a:lnTo>
                <a:lnTo>
                  <a:pt x="3172" y="776"/>
                </a:lnTo>
                <a:lnTo>
                  <a:pt x="2960" y="494"/>
                </a:lnTo>
                <a:lnTo>
                  <a:pt x="2608" y="283"/>
                </a:lnTo>
                <a:lnTo>
                  <a:pt x="2256" y="142"/>
                </a:lnTo>
                <a:lnTo>
                  <a:pt x="1974" y="1"/>
                </a:lnTo>
                <a:close/>
              </a:path>
            </a:pathLst>
          </a:custGeom>
          <a:solidFill>
            <a:srgbClr val="F7B22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6"/>
          <p:cNvSpPr/>
          <p:nvPr/>
        </p:nvSpPr>
        <p:spPr>
          <a:xfrm rot="2700000">
            <a:off x="6949628" y="3651690"/>
            <a:ext cx="113923" cy="116423"/>
          </a:xfrm>
          <a:custGeom>
            <a:avLst/>
            <a:gdLst/>
            <a:ahLst/>
            <a:cxnLst/>
            <a:rect l="l" t="t" r="r" b="b"/>
            <a:pathLst>
              <a:path w="3313" h="3385" extrusionOk="0">
                <a:moveTo>
                  <a:pt x="1621" y="1"/>
                </a:moveTo>
                <a:lnTo>
                  <a:pt x="1269" y="71"/>
                </a:lnTo>
                <a:lnTo>
                  <a:pt x="987" y="212"/>
                </a:lnTo>
                <a:lnTo>
                  <a:pt x="775" y="424"/>
                </a:lnTo>
                <a:lnTo>
                  <a:pt x="493" y="635"/>
                </a:lnTo>
                <a:lnTo>
                  <a:pt x="352" y="847"/>
                </a:lnTo>
                <a:lnTo>
                  <a:pt x="141" y="1129"/>
                </a:lnTo>
                <a:lnTo>
                  <a:pt x="71" y="1410"/>
                </a:lnTo>
                <a:lnTo>
                  <a:pt x="0" y="1763"/>
                </a:lnTo>
                <a:lnTo>
                  <a:pt x="0" y="2045"/>
                </a:lnTo>
                <a:lnTo>
                  <a:pt x="71" y="2327"/>
                </a:lnTo>
                <a:lnTo>
                  <a:pt x="211" y="2679"/>
                </a:lnTo>
                <a:lnTo>
                  <a:pt x="423" y="2891"/>
                </a:lnTo>
                <a:lnTo>
                  <a:pt x="705" y="3173"/>
                </a:lnTo>
                <a:lnTo>
                  <a:pt x="987" y="3314"/>
                </a:lnTo>
                <a:lnTo>
                  <a:pt x="1339" y="3384"/>
                </a:lnTo>
                <a:lnTo>
                  <a:pt x="1974" y="3384"/>
                </a:lnTo>
                <a:lnTo>
                  <a:pt x="2256" y="3243"/>
                </a:lnTo>
                <a:lnTo>
                  <a:pt x="2537" y="3032"/>
                </a:lnTo>
                <a:lnTo>
                  <a:pt x="2749" y="2820"/>
                </a:lnTo>
                <a:lnTo>
                  <a:pt x="2960" y="2538"/>
                </a:lnTo>
                <a:lnTo>
                  <a:pt x="3172" y="2256"/>
                </a:lnTo>
                <a:lnTo>
                  <a:pt x="3242" y="1974"/>
                </a:lnTo>
                <a:lnTo>
                  <a:pt x="3313" y="1692"/>
                </a:lnTo>
                <a:lnTo>
                  <a:pt x="3313" y="1340"/>
                </a:lnTo>
                <a:lnTo>
                  <a:pt x="3313" y="1058"/>
                </a:lnTo>
                <a:lnTo>
                  <a:pt x="3172" y="776"/>
                </a:lnTo>
                <a:lnTo>
                  <a:pt x="2960" y="494"/>
                </a:lnTo>
                <a:lnTo>
                  <a:pt x="2608" y="283"/>
                </a:lnTo>
                <a:lnTo>
                  <a:pt x="2256" y="142"/>
                </a:lnTo>
                <a:lnTo>
                  <a:pt x="1974" y="1"/>
                </a:lnTo>
                <a:close/>
              </a:path>
            </a:pathLst>
          </a:custGeom>
          <a:solidFill>
            <a:srgbClr val="F7B22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6114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2" name="Google Shape;752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8"/>
          <p:cNvSpPr txBox="1">
            <a:spLocks noGrp="1"/>
          </p:cNvSpPr>
          <p:nvPr>
            <p:ph type="ctrTitle" idx="4294967295"/>
          </p:nvPr>
        </p:nvSpPr>
        <p:spPr>
          <a:xfrm>
            <a:off x="1552150" y="343200"/>
            <a:ext cx="6039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DCC64"/>
                </a:solidFill>
              </a:rPr>
              <a:t>89,526,124$</a:t>
            </a:r>
            <a:endParaRPr sz="6000">
              <a:solidFill>
                <a:srgbClr val="BDCC64"/>
              </a:solidFill>
            </a:endParaRPr>
          </a:p>
        </p:txBody>
      </p:sp>
      <p:sp>
        <p:nvSpPr>
          <p:cNvPr id="758" name="Google Shape;758;p28"/>
          <p:cNvSpPr txBox="1">
            <a:spLocks noGrp="1"/>
          </p:cNvSpPr>
          <p:nvPr>
            <p:ph type="subTitle" idx="4294967295"/>
          </p:nvPr>
        </p:nvSpPr>
        <p:spPr>
          <a:xfrm>
            <a:off x="1552150" y="877908"/>
            <a:ext cx="6039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759" name="Google Shape;759;p28"/>
          <p:cNvSpPr txBox="1">
            <a:spLocks noGrp="1"/>
          </p:cNvSpPr>
          <p:nvPr>
            <p:ph type="ctrTitle" idx="4294967295"/>
          </p:nvPr>
        </p:nvSpPr>
        <p:spPr>
          <a:xfrm>
            <a:off x="1552150" y="2972093"/>
            <a:ext cx="6039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760" name="Google Shape;760;p28"/>
          <p:cNvSpPr txBox="1">
            <a:spLocks noGrp="1"/>
          </p:cNvSpPr>
          <p:nvPr>
            <p:ph type="subTitle" idx="4294967295"/>
          </p:nvPr>
        </p:nvSpPr>
        <p:spPr>
          <a:xfrm>
            <a:off x="1552150" y="3506801"/>
            <a:ext cx="6039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761" name="Google Shape;761;p28"/>
          <p:cNvSpPr txBox="1">
            <a:spLocks noGrp="1"/>
          </p:cNvSpPr>
          <p:nvPr>
            <p:ph type="ctrTitle" idx="4294967295"/>
          </p:nvPr>
        </p:nvSpPr>
        <p:spPr>
          <a:xfrm>
            <a:off x="1552150" y="1657647"/>
            <a:ext cx="6039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3B770"/>
                </a:solidFill>
              </a:rPr>
              <a:t>185,244 users</a:t>
            </a:r>
            <a:endParaRPr sz="6000">
              <a:solidFill>
                <a:srgbClr val="93B770"/>
              </a:solidFill>
            </a:endParaRPr>
          </a:p>
        </p:txBody>
      </p:sp>
      <p:sp>
        <p:nvSpPr>
          <p:cNvPr id="762" name="Google Shape;762;p28"/>
          <p:cNvSpPr txBox="1">
            <a:spLocks noGrp="1"/>
          </p:cNvSpPr>
          <p:nvPr>
            <p:ph type="subTitle" idx="4294967295"/>
          </p:nvPr>
        </p:nvSpPr>
        <p:spPr>
          <a:xfrm>
            <a:off x="1552150" y="2192355"/>
            <a:ext cx="6039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763" name="Google Shape;763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9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769" name="Google Shape;769;p29"/>
          <p:cNvSpPr/>
          <p:nvPr/>
        </p:nvSpPr>
        <p:spPr>
          <a:xfrm>
            <a:off x="628975" y="2023200"/>
            <a:ext cx="1370400" cy="13704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BDCC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rPr>
              <a:t>First</a:t>
            </a:r>
            <a:endParaRPr>
              <a:solidFill>
                <a:srgbClr val="666666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70" name="Google Shape;770;p29"/>
          <p:cNvSpPr/>
          <p:nvPr/>
        </p:nvSpPr>
        <p:spPr>
          <a:xfrm>
            <a:off x="2885525" y="2023200"/>
            <a:ext cx="1370400" cy="13704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rPr>
              <a:t>Second</a:t>
            </a:r>
            <a:endParaRPr>
              <a:solidFill>
                <a:srgbClr val="666666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71" name="Google Shape;771;p29"/>
          <p:cNvSpPr/>
          <p:nvPr/>
        </p:nvSpPr>
        <p:spPr>
          <a:xfrm>
            <a:off x="5142075" y="2023200"/>
            <a:ext cx="1370400" cy="13704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97BF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rPr>
              <a:t>Last</a:t>
            </a:r>
            <a:endParaRPr>
              <a:solidFill>
                <a:srgbClr val="666666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cxnSp>
        <p:nvCxnSpPr>
          <p:cNvPr id="772" name="Google Shape;772;p29"/>
          <p:cNvCxnSpPr>
            <a:stCxn id="769" idx="6"/>
            <a:endCxn id="770" idx="2"/>
          </p:cNvCxnSpPr>
          <p:nvPr/>
        </p:nvCxnSpPr>
        <p:spPr>
          <a:xfrm>
            <a:off x="1999375" y="2708400"/>
            <a:ext cx="886200" cy="0"/>
          </a:xfrm>
          <a:prstGeom prst="straightConnector1">
            <a:avLst/>
          </a:prstGeom>
          <a:noFill/>
          <a:ln w="19050" cap="flat" cmpd="sng">
            <a:solidFill>
              <a:srgbClr val="BDCC64"/>
            </a:solidFill>
            <a:prstDash val="solid"/>
            <a:round/>
            <a:headEnd type="oval" w="sm" len="sm"/>
            <a:tailEnd type="triangle" w="sm" len="sm"/>
          </a:ln>
        </p:spPr>
      </p:cxnSp>
      <p:cxnSp>
        <p:nvCxnSpPr>
          <p:cNvPr id="773" name="Google Shape;773;p29"/>
          <p:cNvCxnSpPr>
            <a:stCxn id="770" idx="6"/>
            <a:endCxn id="771" idx="2"/>
          </p:cNvCxnSpPr>
          <p:nvPr/>
        </p:nvCxnSpPr>
        <p:spPr>
          <a:xfrm>
            <a:off x="4255925" y="2708400"/>
            <a:ext cx="886200" cy="0"/>
          </a:xfrm>
          <a:prstGeom prst="straightConnector1">
            <a:avLst/>
          </a:prstGeom>
          <a:noFill/>
          <a:ln w="19050" cap="flat" cmpd="sng">
            <a:solidFill>
              <a:srgbClr val="93B770"/>
            </a:solidFill>
            <a:prstDash val="solid"/>
            <a:round/>
            <a:headEnd type="oval" w="sm" len="sm"/>
            <a:tailEnd type="triangle" w="sm" len="sm"/>
          </a:ln>
        </p:spPr>
      </p:cxnSp>
      <p:sp>
        <p:nvSpPr>
          <p:cNvPr id="774" name="Google Shape;774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0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780" name="Google Shape;780;p30"/>
          <p:cNvSpPr txBox="1">
            <a:spLocks noGrp="1"/>
          </p:cNvSpPr>
          <p:nvPr>
            <p:ph type="body" idx="1"/>
          </p:nvPr>
        </p:nvSpPr>
        <p:spPr>
          <a:xfrm>
            <a:off x="628875" y="1555175"/>
            <a:ext cx="19371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781" name="Google Shape;781;p30"/>
          <p:cNvSpPr txBox="1">
            <a:spLocks noGrp="1"/>
          </p:cNvSpPr>
          <p:nvPr>
            <p:ph type="body" idx="2"/>
          </p:nvPr>
        </p:nvSpPr>
        <p:spPr>
          <a:xfrm>
            <a:off x="2665189" y="1555175"/>
            <a:ext cx="19371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782" name="Google Shape;782;p30"/>
          <p:cNvSpPr txBox="1">
            <a:spLocks noGrp="1"/>
          </p:cNvSpPr>
          <p:nvPr>
            <p:ph type="body" idx="3"/>
          </p:nvPr>
        </p:nvSpPr>
        <p:spPr>
          <a:xfrm>
            <a:off x="4701503" y="1555175"/>
            <a:ext cx="19371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83" name="Google Shape;783;p30"/>
          <p:cNvSpPr txBox="1">
            <a:spLocks noGrp="1"/>
          </p:cNvSpPr>
          <p:nvPr>
            <p:ph type="body" idx="1"/>
          </p:nvPr>
        </p:nvSpPr>
        <p:spPr>
          <a:xfrm>
            <a:off x="628888" y="3123875"/>
            <a:ext cx="19371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784" name="Google Shape;784;p30"/>
          <p:cNvSpPr txBox="1">
            <a:spLocks noGrp="1"/>
          </p:cNvSpPr>
          <p:nvPr>
            <p:ph type="body" idx="2"/>
          </p:nvPr>
        </p:nvSpPr>
        <p:spPr>
          <a:xfrm>
            <a:off x="2665202" y="3123875"/>
            <a:ext cx="19371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785" name="Google Shape;785;p30"/>
          <p:cNvSpPr txBox="1">
            <a:spLocks noGrp="1"/>
          </p:cNvSpPr>
          <p:nvPr>
            <p:ph type="body" idx="3"/>
          </p:nvPr>
        </p:nvSpPr>
        <p:spPr>
          <a:xfrm>
            <a:off x="4701516" y="3123875"/>
            <a:ext cx="19371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86" name="Google Shape;786;p30"/>
          <p:cNvSpPr/>
          <p:nvPr/>
        </p:nvSpPr>
        <p:spPr>
          <a:xfrm>
            <a:off x="3208279" y="15605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0"/>
          <p:cNvSpPr/>
          <p:nvPr/>
        </p:nvSpPr>
        <p:spPr>
          <a:xfrm>
            <a:off x="1424336" y="1612164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0"/>
          <p:cNvSpPr/>
          <p:nvPr/>
        </p:nvSpPr>
        <p:spPr>
          <a:xfrm>
            <a:off x="3227682" y="31238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0"/>
          <p:cNvSpPr/>
          <p:nvPr/>
        </p:nvSpPr>
        <p:spPr>
          <a:xfrm>
            <a:off x="5264696" y="16935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0"/>
          <p:cNvSpPr/>
          <p:nvPr/>
        </p:nvSpPr>
        <p:spPr>
          <a:xfrm>
            <a:off x="5264700" y="3133439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0"/>
          <p:cNvSpPr/>
          <p:nvPr/>
        </p:nvSpPr>
        <p:spPr>
          <a:xfrm>
            <a:off x="1425411" y="31270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1"/>
          <p:cNvSpPr txBox="1">
            <a:spLocks noGrp="1"/>
          </p:cNvSpPr>
          <p:nvPr>
            <p:ph type="body" idx="1"/>
          </p:nvPr>
        </p:nvSpPr>
        <p:spPr>
          <a:xfrm>
            <a:off x="1726650" y="3485425"/>
            <a:ext cx="5690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798" name="Google Shape;798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313" y="740350"/>
            <a:ext cx="3231374" cy="26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51540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Neuton"/>
                <a:ea typeface="Neuton"/>
                <a:cs typeface="Neuton"/>
                <a:sym typeface="Neuton"/>
              </a:rPr>
              <a:t>1.</a:t>
            </a:r>
            <a:r>
              <a:rPr lang="zh-TW" altLang="en-US" dirty="0" smtClean="0">
                <a:latin typeface="Neuton"/>
                <a:ea typeface="Neuton"/>
                <a:cs typeface="Neuton"/>
                <a:sym typeface="Neuton"/>
              </a:rPr>
              <a:t>簡介</a:t>
            </a:r>
            <a:endParaRPr lang="en" dirty="0" smtClean="0"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662" name="Google Shape;662;p16"/>
          <p:cNvSpPr txBox="1">
            <a:spLocks noGrp="1"/>
          </p:cNvSpPr>
          <p:nvPr>
            <p:ph type="subTitle" idx="1"/>
          </p:nvPr>
        </p:nvSpPr>
        <p:spPr>
          <a:xfrm>
            <a:off x="905350" y="3818476"/>
            <a:ext cx="51540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背景趨勢、動機、目的、需求分析、構想</a:t>
            </a:r>
            <a:endParaRPr lang="en-US" altLang="zh-TW" dirty="0" smtClean="0"/>
          </a:p>
        </p:txBody>
      </p:sp>
      <p:sp>
        <p:nvSpPr>
          <p:cNvPr id="4" name="Google Shape;675;p18"/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1200" dirty="0">
                <a:solidFill>
                  <a:schemeClr val="bg1"/>
                </a:solidFill>
                <a:latin typeface="Neuton" panose="020B0604020202020204" charset="0"/>
              </a:rPr>
              <a:t>3</a:t>
            </a:r>
            <a:endParaRPr lang="en" sz="1200" dirty="0">
              <a:solidFill>
                <a:schemeClr val="bg1"/>
              </a:solidFill>
              <a:latin typeface="Neuto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3747249" y="387926"/>
            <a:ext cx="1649510" cy="3623883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2"/>
          <p:cNvSpPr txBox="1">
            <a:spLocks noGrp="1"/>
          </p:cNvSpPr>
          <p:nvPr>
            <p:ph type="body" idx="4294967295"/>
          </p:nvPr>
        </p:nvSpPr>
        <p:spPr>
          <a:xfrm>
            <a:off x="483613" y="387925"/>
            <a:ext cx="26601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Android 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project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</p:txBody>
      </p:sp>
      <p:sp>
        <p:nvSpPr>
          <p:cNvPr id="806" name="Google Shape;806;p32"/>
          <p:cNvSpPr/>
          <p:nvPr/>
        </p:nvSpPr>
        <p:spPr>
          <a:xfrm>
            <a:off x="3821426" y="691834"/>
            <a:ext cx="1501200" cy="29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07" name="Google Shape;807;p32"/>
          <p:cNvSpPr txBox="1">
            <a:spLocks noGrp="1"/>
          </p:cNvSpPr>
          <p:nvPr>
            <p:ph type="body" idx="4294967295"/>
          </p:nvPr>
        </p:nvSpPr>
        <p:spPr>
          <a:xfrm>
            <a:off x="6000347" y="387925"/>
            <a:ext cx="20460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08" name="Google Shape;808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3"/>
          <p:cNvSpPr/>
          <p:nvPr/>
        </p:nvSpPr>
        <p:spPr>
          <a:xfrm>
            <a:off x="3791425" y="480575"/>
            <a:ext cx="1634037" cy="3438712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3906928" y="976686"/>
            <a:ext cx="1393800" cy="24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15" name="Google Shape;815;p33"/>
          <p:cNvSpPr txBox="1">
            <a:spLocks noGrp="1"/>
          </p:cNvSpPr>
          <p:nvPr>
            <p:ph type="body" idx="4294967295"/>
          </p:nvPr>
        </p:nvSpPr>
        <p:spPr>
          <a:xfrm>
            <a:off x="483613" y="387925"/>
            <a:ext cx="26601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iPhone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project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</p:txBody>
      </p:sp>
      <p:sp>
        <p:nvSpPr>
          <p:cNvPr id="816" name="Google Shape;816;p33"/>
          <p:cNvSpPr txBox="1">
            <a:spLocks noGrp="1"/>
          </p:cNvSpPr>
          <p:nvPr>
            <p:ph type="body" idx="4294967295"/>
          </p:nvPr>
        </p:nvSpPr>
        <p:spPr>
          <a:xfrm>
            <a:off x="6000347" y="387925"/>
            <a:ext cx="20460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7" name="Google Shape;817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4"/>
          <p:cNvSpPr/>
          <p:nvPr/>
        </p:nvSpPr>
        <p:spPr>
          <a:xfrm>
            <a:off x="3304538" y="380532"/>
            <a:ext cx="2534938" cy="3585043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3479459" y="710403"/>
            <a:ext cx="2194800" cy="29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24" name="Google Shape;824;p34"/>
          <p:cNvSpPr txBox="1">
            <a:spLocks noGrp="1"/>
          </p:cNvSpPr>
          <p:nvPr>
            <p:ph type="body" idx="4294967295"/>
          </p:nvPr>
        </p:nvSpPr>
        <p:spPr>
          <a:xfrm>
            <a:off x="255013" y="387925"/>
            <a:ext cx="26601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Tablet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project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</p:txBody>
      </p:sp>
      <p:sp>
        <p:nvSpPr>
          <p:cNvPr id="825" name="Google Shape;825;p34"/>
          <p:cNvSpPr txBox="1">
            <a:spLocks noGrp="1"/>
          </p:cNvSpPr>
          <p:nvPr>
            <p:ph type="body" idx="4294967295"/>
          </p:nvPr>
        </p:nvSpPr>
        <p:spPr>
          <a:xfrm>
            <a:off x="6228947" y="387925"/>
            <a:ext cx="20460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26" name="Google Shape;826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5"/>
          <p:cNvSpPr/>
          <p:nvPr/>
        </p:nvSpPr>
        <p:spPr>
          <a:xfrm>
            <a:off x="2644425" y="881894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5"/>
          <p:cNvSpPr/>
          <p:nvPr/>
        </p:nvSpPr>
        <p:spPr>
          <a:xfrm>
            <a:off x="2805750" y="10412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33" name="Google Shape;833;p35"/>
          <p:cNvSpPr txBox="1">
            <a:spLocks noGrp="1"/>
          </p:cNvSpPr>
          <p:nvPr>
            <p:ph type="body" idx="4294967295"/>
          </p:nvPr>
        </p:nvSpPr>
        <p:spPr>
          <a:xfrm>
            <a:off x="454596" y="387925"/>
            <a:ext cx="17748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Desktop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project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</p:txBody>
      </p:sp>
      <p:sp>
        <p:nvSpPr>
          <p:cNvPr id="834" name="Google Shape;834;p35"/>
          <p:cNvSpPr txBox="1">
            <a:spLocks noGrp="1"/>
          </p:cNvSpPr>
          <p:nvPr>
            <p:ph type="body" idx="4294967295"/>
          </p:nvPr>
        </p:nvSpPr>
        <p:spPr>
          <a:xfrm>
            <a:off x="6914747" y="387925"/>
            <a:ext cx="20460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35" name="Google Shape;835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6"/>
          <p:cNvSpPr txBox="1">
            <a:spLocks noGrp="1"/>
          </p:cNvSpPr>
          <p:nvPr>
            <p:ph type="ctrTitle" idx="4294967295"/>
          </p:nvPr>
        </p:nvSpPr>
        <p:spPr>
          <a:xfrm>
            <a:off x="1275150" y="774938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841" name="Google Shape;841;p36"/>
          <p:cNvSpPr txBox="1">
            <a:spLocks noGrp="1"/>
          </p:cNvSpPr>
          <p:nvPr>
            <p:ph type="subTitle" idx="4294967295"/>
          </p:nvPr>
        </p:nvSpPr>
        <p:spPr>
          <a:xfrm>
            <a:off x="1275150" y="1745957"/>
            <a:ext cx="6593700" cy="18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B770"/>
                </a:solidFill>
              </a:rPr>
              <a:t>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@username · user@mail.me</a:t>
            </a:r>
            <a:endParaRPr b="1"/>
          </a:p>
        </p:txBody>
      </p:sp>
      <p:sp>
        <p:nvSpPr>
          <p:cNvPr id="842" name="Google Shape;842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7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848" name="Google Shape;848;p37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✢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✢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849" name="Google Shape;849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8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855" name="Google Shape;855;p38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✢"/>
            </a:pPr>
            <a:r>
              <a:rPr lang="en" sz="1600"/>
              <a:t>Titles: Yellowtail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✢"/>
            </a:pPr>
            <a:r>
              <a:rPr lang="en" sz="1600"/>
              <a:t>Body copy: Neuton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hlinkClick r:id="rId3"/>
              </a:rPr>
              <a:t>https://www.fontsquirrel.com/fonts/yellowtail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hlinkClick r:id="rId4"/>
              </a:rPr>
              <a:t>https://www.fontsquirrel.com/fonts/neuton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Gray </a:t>
            </a:r>
            <a:r>
              <a:rPr lang="en" sz="1600" b="1"/>
              <a:t>#666666</a:t>
            </a:r>
            <a:r>
              <a:rPr lang="en" sz="1600"/>
              <a:t> </a:t>
            </a:r>
            <a:r>
              <a:rPr lang="en" sz="1600">
                <a:solidFill>
                  <a:srgbClr val="D9D9D9"/>
                </a:solidFill>
              </a:rPr>
              <a:t>/</a:t>
            </a:r>
            <a:r>
              <a:rPr lang="en" sz="1600"/>
              <a:t> Pastel green </a:t>
            </a:r>
            <a:r>
              <a:rPr lang="en" sz="1600" b="1">
                <a:solidFill>
                  <a:srgbClr val="97BFAC"/>
                </a:solidFill>
              </a:rPr>
              <a:t>#97bfac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rgbClr val="D9D9D9"/>
                </a:solidFill>
              </a:rPr>
              <a:t>/</a:t>
            </a:r>
            <a:r>
              <a:rPr lang="en" sz="1600">
                <a:solidFill>
                  <a:schemeClr val="dk2"/>
                </a:solidFill>
              </a:rPr>
              <a:t> Leaf green </a:t>
            </a:r>
            <a:r>
              <a:rPr lang="en" sz="1600" b="1">
                <a:solidFill>
                  <a:srgbClr val="BDCC64"/>
                </a:solidFill>
              </a:rPr>
              <a:t>#bdcc64</a:t>
            </a:r>
            <a:endParaRPr sz="1600" b="1">
              <a:solidFill>
                <a:srgbClr val="BDCC6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97BFAC"/>
              </a:solidFill>
            </a:endParaRPr>
          </a:p>
        </p:txBody>
      </p:sp>
      <p:sp>
        <p:nvSpPr>
          <p:cNvPr id="856" name="Google Shape;856;p38"/>
          <p:cNvSpPr txBox="1"/>
          <p:nvPr/>
        </p:nvSpPr>
        <p:spPr>
          <a:xfrm>
            <a:off x="628975" y="4324050"/>
            <a:ext cx="6368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97BFAC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97BFAC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7BFAC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57" name="Google Shape;857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C64"/>
        </a:solidFill>
        <a:effectLst/>
      </p:bgPr>
    </p:bg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9"/>
          <p:cNvSpPr txBox="1"/>
          <p:nvPr/>
        </p:nvSpPr>
        <p:spPr>
          <a:xfrm>
            <a:off x="59437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. </a:t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This means that you can:</a:t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euton"/>
              <a:buChar char="●"/>
            </a:pPr>
            <a:r>
              <a:rPr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Resize them without losing quality.</a:t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euton"/>
              <a:buChar char="●"/>
            </a:pPr>
            <a:r>
              <a:rPr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Change fill color and opacity.</a:t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Isn’t that nice? :)</a:t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Examples:</a:t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63" name="Google Shape;863;p39"/>
          <p:cNvSpPr/>
          <p:nvPr/>
        </p:nvSpPr>
        <p:spPr>
          <a:xfrm>
            <a:off x="728511" y="271973"/>
            <a:ext cx="321312" cy="412257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/>
          <p:cNvSpPr/>
          <p:nvPr/>
        </p:nvSpPr>
        <p:spPr>
          <a:xfrm>
            <a:off x="1222507" y="329556"/>
            <a:ext cx="342799" cy="290227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/>
          <p:cNvSpPr/>
          <p:nvPr/>
        </p:nvSpPr>
        <p:spPr>
          <a:xfrm>
            <a:off x="1731603" y="330457"/>
            <a:ext cx="332713" cy="293890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9"/>
          <p:cNvSpPr/>
          <p:nvPr/>
        </p:nvSpPr>
        <p:spPr>
          <a:xfrm>
            <a:off x="2269472" y="322700"/>
            <a:ext cx="271031" cy="304389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9"/>
          <p:cNvSpPr/>
          <p:nvPr/>
        </p:nvSpPr>
        <p:spPr>
          <a:xfrm>
            <a:off x="2791339" y="319958"/>
            <a:ext cx="230818" cy="307131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9"/>
          <p:cNvSpPr/>
          <p:nvPr/>
        </p:nvSpPr>
        <p:spPr>
          <a:xfrm>
            <a:off x="3231866" y="316296"/>
            <a:ext cx="356511" cy="314907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9"/>
          <p:cNvSpPr/>
          <p:nvPr/>
        </p:nvSpPr>
        <p:spPr>
          <a:xfrm>
            <a:off x="3762899" y="297553"/>
            <a:ext cx="305760" cy="353299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9"/>
          <p:cNvSpPr/>
          <p:nvPr/>
        </p:nvSpPr>
        <p:spPr>
          <a:xfrm>
            <a:off x="4243185" y="320409"/>
            <a:ext cx="356041" cy="311245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9"/>
          <p:cNvSpPr/>
          <p:nvPr/>
        </p:nvSpPr>
        <p:spPr>
          <a:xfrm>
            <a:off x="4767343" y="325893"/>
            <a:ext cx="314907" cy="30027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9"/>
          <p:cNvSpPr/>
          <p:nvPr/>
        </p:nvSpPr>
        <p:spPr>
          <a:xfrm>
            <a:off x="5277341" y="318587"/>
            <a:ext cx="305760" cy="312165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9"/>
          <p:cNvSpPr/>
          <p:nvPr/>
        </p:nvSpPr>
        <p:spPr>
          <a:xfrm>
            <a:off x="732173" y="781969"/>
            <a:ext cx="316729" cy="39214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9"/>
          <p:cNvSpPr/>
          <p:nvPr/>
        </p:nvSpPr>
        <p:spPr>
          <a:xfrm>
            <a:off x="1237138" y="781969"/>
            <a:ext cx="316729" cy="39214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9"/>
          <p:cNvSpPr/>
          <p:nvPr/>
        </p:nvSpPr>
        <p:spPr>
          <a:xfrm>
            <a:off x="1733425" y="840922"/>
            <a:ext cx="326778" cy="28108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9"/>
          <p:cNvSpPr/>
          <p:nvPr/>
        </p:nvSpPr>
        <p:spPr>
          <a:xfrm>
            <a:off x="2237939" y="812582"/>
            <a:ext cx="326327" cy="330441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9"/>
          <p:cNvSpPr/>
          <p:nvPr/>
        </p:nvSpPr>
        <p:spPr>
          <a:xfrm>
            <a:off x="2745194" y="834067"/>
            <a:ext cx="323585" cy="286114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9"/>
          <p:cNvSpPr/>
          <p:nvPr/>
        </p:nvSpPr>
        <p:spPr>
          <a:xfrm>
            <a:off x="3255643" y="834067"/>
            <a:ext cx="313987" cy="289307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3768833" y="837260"/>
            <a:ext cx="291148" cy="282921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4257815" y="821258"/>
            <a:ext cx="322665" cy="316279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/>
          <p:nvPr/>
        </p:nvSpPr>
        <p:spPr>
          <a:xfrm>
            <a:off x="4729875" y="786533"/>
            <a:ext cx="393963" cy="38802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9"/>
          <p:cNvSpPr/>
          <p:nvPr/>
        </p:nvSpPr>
        <p:spPr>
          <a:xfrm>
            <a:off x="5244437" y="800243"/>
            <a:ext cx="369283" cy="35284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9"/>
          <p:cNvSpPr/>
          <p:nvPr/>
        </p:nvSpPr>
        <p:spPr>
          <a:xfrm>
            <a:off x="707025" y="1360045"/>
            <a:ext cx="361995" cy="25686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9"/>
          <p:cNvSpPr/>
          <p:nvPr/>
        </p:nvSpPr>
        <p:spPr>
          <a:xfrm>
            <a:off x="1213830" y="1311609"/>
            <a:ext cx="359234" cy="347814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9"/>
          <p:cNvSpPr/>
          <p:nvPr/>
        </p:nvSpPr>
        <p:spPr>
          <a:xfrm>
            <a:off x="1732054" y="1327141"/>
            <a:ext cx="323585" cy="3267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9"/>
          <p:cNvSpPr/>
          <p:nvPr/>
        </p:nvSpPr>
        <p:spPr>
          <a:xfrm>
            <a:off x="2233826" y="1317093"/>
            <a:ext cx="337296" cy="336376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9"/>
          <p:cNvSpPr/>
          <p:nvPr/>
        </p:nvSpPr>
        <p:spPr>
          <a:xfrm>
            <a:off x="2749758" y="1327611"/>
            <a:ext cx="313987" cy="315358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9"/>
          <p:cNvSpPr/>
          <p:nvPr/>
        </p:nvSpPr>
        <p:spPr>
          <a:xfrm>
            <a:off x="3268883" y="1290593"/>
            <a:ext cx="286114" cy="388929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9"/>
          <p:cNvSpPr/>
          <p:nvPr/>
        </p:nvSpPr>
        <p:spPr>
          <a:xfrm>
            <a:off x="3735929" y="1367821"/>
            <a:ext cx="359234" cy="231720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9"/>
          <p:cNvSpPr/>
          <p:nvPr/>
        </p:nvSpPr>
        <p:spPr>
          <a:xfrm>
            <a:off x="4255975" y="1318464"/>
            <a:ext cx="330910" cy="334554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9"/>
          <p:cNvSpPr/>
          <p:nvPr/>
        </p:nvSpPr>
        <p:spPr>
          <a:xfrm>
            <a:off x="4760037" y="1305675"/>
            <a:ext cx="332732" cy="345974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9"/>
          <p:cNvSpPr/>
          <p:nvPr/>
        </p:nvSpPr>
        <p:spPr>
          <a:xfrm>
            <a:off x="5249470" y="1315722"/>
            <a:ext cx="356041" cy="333634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9"/>
          <p:cNvSpPr/>
          <p:nvPr/>
        </p:nvSpPr>
        <p:spPr>
          <a:xfrm>
            <a:off x="749076" y="1836216"/>
            <a:ext cx="278807" cy="304408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9"/>
          <p:cNvSpPr/>
          <p:nvPr/>
        </p:nvSpPr>
        <p:spPr>
          <a:xfrm>
            <a:off x="1241701" y="1836686"/>
            <a:ext cx="297552" cy="29935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9"/>
          <p:cNvSpPr/>
          <p:nvPr/>
        </p:nvSpPr>
        <p:spPr>
          <a:xfrm>
            <a:off x="1752619" y="1836686"/>
            <a:ext cx="297534" cy="29935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9"/>
          <p:cNvSpPr/>
          <p:nvPr/>
        </p:nvSpPr>
        <p:spPr>
          <a:xfrm>
            <a:off x="2253471" y="1836686"/>
            <a:ext cx="297083" cy="29935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9"/>
          <p:cNvSpPr/>
          <p:nvPr/>
        </p:nvSpPr>
        <p:spPr>
          <a:xfrm>
            <a:off x="2827436" y="1790072"/>
            <a:ext cx="160440" cy="395804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9"/>
          <p:cNvSpPr/>
          <p:nvPr/>
        </p:nvSpPr>
        <p:spPr>
          <a:xfrm>
            <a:off x="3342017" y="1792814"/>
            <a:ext cx="138953" cy="391221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9"/>
          <p:cNvSpPr/>
          <p:nvPr/>
        </p:nvSpPr>
        <p:spPr>
          <a:xfrm>
            <a:off x="3851545" y="1836216"/>
            <a:ext cx="126613" cy="299825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4272896" y="1832103"/>
            <a:ext cx="294791" cy="31216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4765522" y="1840330"/>
            <a:ext cx="323134" cy="298454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/>
          <p:nvPr/>
        </p:nvSpPr>
        <p:spPr>
          <a:xfrm>
            <a:off x="5276421" y="1789602"/>
            <a:ext cx="297083" cy="356511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9"/>
          <p:cNvSpPr/>
          <p:nvPr/>
        </p:nvSpPr>
        <p:spPr>
          <a:xfrm>
            <a:off x="833628" y="2308744"/>
            <a:ext cx="109239" cy="369302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9"/>
          <p:cNvSpPr/>
          <p:nvPr/>
        </p:nvSpPr>
        <p:spPr>
          <a:xfrm>
            <a:off x="1274606" y="2295034"/>
            <a:ext cx="236303" cy="395804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9"/>
          <p:cNvSpPr/>
          <p:nvPr/>
        </p:nvSpPr>
        <p:spPr>
          <a:xfrm>
            <a:off x="1745295" y="2295034"/>
            <a:ext cx="309423" cy="395804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9"/>
          <p:cNvSpPr/>
          <p:nvPr/>
        </p:nvSpPr>
        <p:spPr>
          <a:xfrm>
            <a:off x="2717305" y="2362213"/>
            <a:ext cx="373415" cy="208411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9"/>
          <p:cNvSpPr/>
          <p:nvPr/>
        </p:nvSpPr>
        <p:spPr>
          <a:xfrm>
            <a:off x="2219646" y="2318792"/>
            <a:ext cx="362446" cy="342799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9"/>
          <p:cNvSpPr/>
          <p:nvPr/>
        </p:nvSpPr>
        <p:spPr>
          <a:xfrm>
            <a:off x="3248788" y="2327487"/>
            <a:ext cx="320843" cy="323585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9"/>
          <p:cNvSpPr/>
          <p:nvPr/>
        </p:nvSpPr>
        <p:spPr>
          <a:xfrm>
            <a:off x="3752381" y="2330230"/>
            <a:ext cx="324956" cy="323585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9"/>
          <p:cNvSpPr/>
          <p:nvPr/>
        </p:nvSpPr>
        <p:spPr>
          <a:xfrm>
            <a:off x="4212572" y="2330230"/>
            <a:ext cx="423207" cy="342330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9"/>
          <p:cNvSpPr/>
          <p:nvPr/>
        </p:nvSpPr>
        <p:spPr>
          <a:xfrm>
            <a:off x="4797055" y="2316519"/>
            <a:ext cx="254578" cy="354200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9"/>
          <p:cNvSpPr/>
          <p:nvPr/>
        </p:nvSpPr>
        <p:spPr>
          <a:xfrm>
            <a:off x="5304311" y="2334343"/>
            <a:ext cx="248624" cy="340489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9"/>
          <p:cNvSpPr/>
          <p:nvPr/>
        </p:nvSpPr>
        <p:spPr>
          <a:xfrm>
            <a:off x="717092" y="2857128"/>
            <a:ext cx="359234" cy="284292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9"/>
          <p:cNvSpPr/>
          <p:nvPr/>
        </p:nvSpPr>
        <p:spPr>
          <a:xfrm>
            <a:off x="1218394" y="2878144"/>
            <a:ext cx="350106" cy="237674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9"/>
          <p:cNvSpPr/>
          <p:nvPr/>
        </p:nvSpPr>
        <p:spPr>
          <a:xfrm>
            <a:off x="1733425" y="2868096"/>
            <a:ext cx="332262" cy="259612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9"/>
          <p:cNvSpPr/>
          <p:nvPr/>
        </p:nvSpPr>
        <p:spPr>
          <a:xfrm>
            <a:off x="2236098" y="2861241"/>
            <a:ext cx="334573" cy="271952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9"/>
          <p:cNvSpPr/>
          <p:nvPr/>
        </p:nvSpPr>
        <p:spPr>
          <a:xfrm>
            <a:off x="2758905" y="2839305"/>
            <a:ext cx="302098" cy="304840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9"/>
          <p:cNvSpPr/>
          <p:nvPr/>
        </p:nvSpPr>
        <p:spPr>
          <a:xfrm>
            <a:off x="3236449" y="2877693"/>
            <a:ext cx="341410" cy="251385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9"/>
          <p:cNvSpPr/>
          <p:nvPr/>
        </p:nvSpPr>
        <p:spPr>
          <a:xfrm>
            <a:off x="3742333" y="2877693"/>
            <a:ext cx="340959" cy="251385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9"/>
          <p:cNvSpPr/>
          <p:nvPr/>
        </p:nvSpPr>
        <p:spPr>
          <a:xfrm>
            <a:off x="4256444" y="2853015"/>
            <a:ext cx="328600" cy="287936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9"/>
          <p:cNvSpPr/>
          <p:nvPr/>
        </p:nvSpPr>
        <p:spPr>
          <a:xfrm>
            <a:off x="4744487" y="2818289"/>
            <a:ext cx="360624" cy="363347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9"/>
          <p:cNvSpPr/>
          <p:nvPr/>
        </p:nvSpPr>
        <p:spPr>
          <a:xfrm>
            <a:off x="5275519" y="2838854"/>
            <a:ext cx="308953" cy="31306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9"/>
          <p:cNvSpPr/>
          <p:nvPr/>
        </p:nvSpPr>
        <p:spPr>
          <a:xfrm>
            <a:off x="712059" y="3330557"/>
            <a:ext cx="351928" cy="34278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9"/>
          <p:cNvSpPr/>
          <p:nvPr/>
        </p:nvSpPr>
        <p:spPr>
          <a:xfrm>
            <a:off x="1201491" y="3385848"/>
            <a:ext cx="375237" cy="229447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9"/>
          <p:cNvSpPr/>
          <p:nvPr/>
        </p:nvSpPr>
        <p:spPr>
          <a:xfrm>
            <a:off x="1794651" y="3307250"/>
            <a:ext cx="220319" cy="375688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9"/>
          <p:cNvSpPr/>
          <p:nvPr/>
        </p:nvSpPr>
        <p:spPr>
          <a:xfrm>
            <a:off x="2268101" y="3343347"/>
            <a:ext cx="276516" cy="346913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9"/>
          <p:cNvSpPr/>
          <p:nvPr/>
        </p:nvSpPr>
        <p:spPr>
          <a:xfrm>
            <a:off x="2752050" y="3369865"/>
            <a:ext cx="311245" cy="270562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9"/>
          <p:cNvSpPr/>
          <p:nvPr/>
        </p:nvSpPr>
        <p:spPr>
          <a:xfrm>
            <a:off x="3255173" y="3345638"/>
            <a:ext cx="312165" cy="312616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9"/>
          <p:cNvSpPr/>
          <p:nvPr/>
        </p:nvSpPr>
        <p:spPr>
          <a:xfrm>
            <a:off x="3758786" y="3341525"/>
            <a:ext cx="314438" cy="321763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9"/>
          <p:cNvSpPr/>
          <p:nvPr/>
        </p:nvSpPr>
        <p:spPr>
          <a:xfrm>
            <a:off x="4239523" y="3344718"/>
            <a:ext cx="362897" cy="306681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9"/>
          <p:cNvSpPr/>
          <p:nvPr/>
        </p:nvSpPr>
        <p:spPr>
          <a:xfrm>
            <a:off x="4760037" y="3338332"/>
            <a:ext cx="330441" cy="326327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9"/>
          <p:cNvSpPr/>
          <p:nvPr/>
        </p:nvSpPr>
        <p:spPr>
          <a:xfrm>
            <a:off x="5273228" y="3322782"/>
            <a:ext cx="316729" cy="354219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9"/>
          <p:cNvSpPr/>
          <p:nvPr/>
        </p:nvSpPr>
        <p:spPr>
          <a:xfrm>
            <a:off x="687850" y="3893571"/>
            <a:ext cx="407674" cy="229898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9"/>
          <p:cNvSpPr/>
          <p:nvPr/>
        </p:nvSpPr>
        <p:spPr>
          <a:xfrm>
            <a:off x="1227090" y="3832777"/>
            <a:ext cx="328619" cy="345992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9"/>
          <p:cNvSpPr/>
          <p:nvPr/>
        </p:nvSpPr>
        <p:spPr>
          <a:xfrm>
            <a:off x="1719264" y="3813133"/>
            <a:ext cx="361507" cy="372945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9"/>
          <p:cNvSpPr/>
          <p:nvPr/>
        </p:nvSpPr>
        <p:spPr>
          <a:xfrm>
            <a:off x="2242503" y="3844666"/>
            <a:ext cx="319021" cy="323134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9"/>
          <p:cNvSpPr/>
          <p:nvPr/>
        </p:nvSpPr>
        <p:spPr>
          <a:xfrm>
            <a:off x="2715483" y="3845586"/>
            <a:ext cx="383464" cy="319922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9"/>
          <p:cNvSpPr/>
          <p:nvPr/>
        </p:nvSpPr>
        <p:spPr>
          <a:xfrm>
            <a:off x="3263399" y="3818166"/>
            <a:ext cx="295712" cy="35786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9"/>
          <p:cNvSpPr/>
          <p:nvPr/>
        </p:nvSpPr>
        <p:spPr>
          <a:xfrm>
            <a:off x="3705767" y="3814053"/>
            <a:ext cx="424597" cy="385285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9"/>
          <p:cNvSpPr/>
          <p:nvPr/>
        </p:nvSpPr>
        <p:spPr>
          <a:xfrm>
            <a:off x="4216215" y="3808099"/>
            <a:ext cx="416821" cy="398997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9"/>
          <p:cNvSpPr/>
          <p:nvPr/>
        </p:nvSpPr>
        <p:spPr>
          <a:xfrm>
            <a:off x="4740374" y="3903619"/>
            <a:ext cx="370673" cy="214815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9"/>
          <p:cNvSpPr/>
          <p:nvPr/>
        </p:nvSpPr>
        <p:spPr>
          <a:xfrm>
            <a:off x="5295164" y="3864310"/>
            <a:ext cx="276516" cy="303488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9"/>
          <p:cNvSpPr/>
          <p:nvPr/>
        </p:nvSpPr>
        <p:spPr>
          <a:xfrm>
            <a:off x="60461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9"/>
          <p:cNvSpPr/>
          <p:nvPr/>
        </p:nvSpPr>
        <p:spPr>
          <a:xfrm>
            <a:off x="69398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7CA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9"/>
          <p:cNvSpPr/>
          <p:nvPr/>
        </p:nvSpPr>
        <p:spPr>
          <a:xfrm>
            <a:off x="62309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9"/>
          <p:cNvSpPr/>
          <p:nvPr/>
        </p:nvSpPr>
        <p:spPr>
          <a:xfrm>
            <a:off x="73850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C64"/>
        </a:solidFill>
        <a:effectLst/>
      </p:bgPr>
    </p:bg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0"/>
          <p:cNvSpPr txBox="1"/>
          <p:nvPr/>
        </p:nvSpPr>
        <p:spPr>
          <a:xfrm>
            <a:off x="2163850" y="533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Now you can use any emoji as an icon!</a:t>
            </a: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953" name="Google Shape;953;p40"/>
          <p:cNvSpPr txBox="1"/>
          <p:nvPr/>
        </p:nvSpPr>
        <p:spPr>
          <a:xfrm>
            <a:off x="808100" y="1993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97BFAC"/>
                </a:highlight>
                <a:latin typeface="Neuton"/>
                <a:ea typeface="Neuton"/>
                <a:cs typeface="Neuton"/>
                <a:sym typeface="Neuton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97BFAC"/>
              </a:highlight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954" name="Google Shape;954;p40"/>
          <p:cNvSpPr txBox="1"/>
          <p:nvPr/>
        </p:nvSpPr>
        <p:spPr>
          <a:xfrm>
            <a:off x="648975" y="475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134F5C"/>
                </a:solidFill>
              </a:rPr>
              <a:t>😉</a:t>
            </a:r>
            <a:endParaRPr sz="9600">
              <a:solidFill>
                <a:srgbClr val="134F5C"/>
              </a:solidFill>
            </a:endParaRPr>
          </a:p>
        </p:txBody>
      </p:sp>
      <p:sp>
        <p:nvSpPr>
          <p:cNvPr id="955" name="Google Shape;955;p4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0"/>
          <p:cNvSpPr txBox="1">
            <a:spLocks noGrp="1"/>
          </p:cNvSpPr>
          <p:nvPr>
            <p:ph type="title"/>
          </p:nvPr>
        </p:nvSpPr>
        <p:spPr>
          <a:xfrm>
            <a:off x="827584" y="483518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背景</a:t>
            </a:r>
            <a:r>
              <a:rPr lang="zh-TW" altLang="en-US" dirty="0" smtClean="0"/>
              <a:t>趨勢與動機</a:t>
            </a:r>
            <a:endParaRPr dirty="0"/>
          </a:p>
        </p:txBody>
      </p:sp>
      <p:sp>
        <p:nvSpPr>
          <p:cNvPr id="692" name="Google Shape;69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8" name="Google Shape;921;p39"/>
          <p:cNvSpPr/>
          <p:nvPr/>
        </p:nvSpPr>
        <p:spPr>
          <a:xfrm>
            <a:off x="1403064" y="1710333"/>
            <a:ext cx="360624" cy="363347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89;p20"/>
          <p:cNvSpPr txBox="1">
            <a:spLocks noGrp="1"/>
          </p:cNvSpPr>
          <p:nvPr>
            <p:ph type="body" idx="1"/>
          </p:nvPr>
        </p:nvSpPr>
        <p:spPr>
          <a:xfrm>
            <a:off x="286948" y="1581150"/>
            <a:ext cx="2268828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b="1" dirty="0" smtClean="0"/>
              <a:t>背景趨勢</a:t>
            </a:r>
            <a:endParaRPr b="1" dirty="0"/>
          </a:p>
          <a:p>
            <a:pPr marL="0" indent="0">
              <a:buNone/>
            </a:pPr>
            <a:r>
              <a:rPr lang="zh-TW" altLang="en-US" dirty="0" smtClean="0"/>
              <a:t>現代</a:t>
            </a:r>
            <a:r>
              <a:rPr lang="zh-TW" altLang="en-US" dirty="0"/>
              <a:t>網路發達、</a:t>
            </a:r>
            <a:r>
              <a:rPr lang="zh-TW" altLang="en-US" dirty="0" smtClean="0"/>
              <a:t>交友更加容易，且生活</a:t>
            </a:r>
            <a:r>
              <a:rPr lang="zh-TW" altLang="en-US" dirty="0"/>
              <a:t>步調快速，壓力龐大</a:t>
            </a:r>
            <a:r>
              <a:rPr lang="zh-TW" altLang="en-US" dirty="0" smtClean="0"/>
              <a:t>，加上個人</a:t>
            </a:r>
            <a:r>
              <a:rPr lang="zh-TW" altLang="en-US" dirty="0"/>
              <a:t>主觀意識抬頭，和以前的社會相比，外遇已經是司空見慣的事。</a:t>
            </a:r>
            <a:endParaRPr lang="en-US" altLang="zh-TW" dirty="0"/>
          </a:p>
        </p:txBody>
      </p:sp>
      <p:sp>
        <p:nvSpPr>
          <p:cNvPr id="13" name="Google Shape;902;p39"/>
          <p:cNvSpPr/>
          <p:nvPr/>
        </p:nvSpPr>
        <p:spPr>
          <a:xfrm>
            <a:off x="3266805" y="1707653"/>
            <a:ext cx="297083" cy="356511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89;p20"/>
          <p:cNvSpPr txBox="1">
            <a:spLocks noGrp="1"/>
          </p:cNvSpPr>
          <p:nvPr>
            <p:ph type="body" idx="1"/>
          </p:nvPr>
        </p:nvSpPr>
        <p:spPr>
          <a:xfrm>
            <a:off x="2591204" y="1584674"/>
            <a:ext cx="2268828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b="1" dirty="0"/>
              <a:t>動機</a:t>
            </a:r>
            <a:endParaRPr b="1" dirty="0"/>
          </a:p>
          <a:p>
            <a:pPr marL="0" indent="0">
              <a:buNone/>
            </a:pPr>
            <a:r>
              <a:rPr lang="zh-TW" altLang="en-US" dirty="0" smtClean="0"/>
              <a:t>一般人</a:t>
            </a:r>
            <a:r>
              <a:rPr lang="zh-TW" altLang="en-US" dirty="0"/>
              <a:t>面對外遇或潛在外遇的可能時，通常都手足無措，因為情緒難以控制而失去理智，或基於面子問題不敢向家人好友尋求協助。</a:t>
            </a:r>
          </a:p>
        </p:txBody>
      </p:sp>
      <p:sp>
        <p:nvSpPr>
          <p:cNvPr id="17" name="Google Shape;689;p20"/>
          <p:cNvSpPr txBox="1">
            <a:spLocks noGrp="1"/>
          </p:cNvSpPr>
          <p:nvPr>
            <p:ph type="body" idx="1"/>
          </p:nvPr>
        </p:nvSpPr>
        <p:spPr>
          <a:xfrm>
            <a:off x="4932040" y="1584674"/>
            <a:ext cx="2268828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b="1" dirty="0"/>
              <a:t>目的</a:t>
            </a:r>
            <a:endParaRPr b="1" dirty="0"/>
          </a:p>
          <a:p>
            <a:pPr marL="0" indent="0">
              <a:buNone/>
            </a:pPr>
            <a:r>
              <a:rPr lang="zh-TW" altLang="en-US" dirty="0"/>
              <a:t>我們希望可以建立一個優良完善的徵信社網路平台，消除用戶的不安，省去他們的麻煩，以最有效率的方式解決各種問題，成為用戶最有力的靠山。</a:t>
            </a:r>
          </a:p>
        </p:txBody>
      </p:sp>
      <p:sp>
        <p:nvSpPr>
          <p:cNvPr id="18" name="Google Shape;867;p39"/>
          <p:cNvSpPr/>
          <p:nvPr/>
        </p:nvSpPr>
        <p:spPr>
          <a:xfrm>
            <a:off x="5565318" y="1760563"/>
            <a:ext cx="230818" cy="307131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4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0"/>
          <p:cNvSpPr txBox="1">
            <a:spLocks noGrp="1"/>
          </p:cNvSpPr>
          <p:nvPr>
            <p:ph type="title"/>
          </p:nvPr>
        </p:nvSpPr>
        <p:spPr>
          <a:xfrm>
            <a:off x="827584" y="483518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需求分析與構想</a:t>
            </a:r>
            <a:endParaRPr dirty="0"/>
          </a:p>
        </p:txBody>
      </p:sp>
      <p:sp>
        <p:nvSpPr>
          <p:cNvPr id="692" name="Google Shape;69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Google Shape;689;p20"/>
          <p:cNvSpPr txBox="1">
            <a:spLocks noGrp="1"/>
          </p:cNvSpPr>
          <p:nvPr>
            <p:ph type="body" idx="1"/>
          </p:nvPr>
        </p:nvSpPr>
        <p:spPr>
          <a:xfrm>
            <a:off x="286948" y="1203598"/>
            <a:ext cx="327694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b="1" dirty="0"/>
              <a:t>需求</a:t>
            </a:r>
            <a:r>
              <a:rPr lang="zh-TW" altLang="en-US" b="1" dirty="0" smtClean="0"/>
              <a:t>分析</a:t>
            </a:r>
            <a:endParaRPr lang="en-US" altLang="zh-TW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想徵求他人意見和過去</a:t>
            </a:r>
            <a:r>
              <a:rPr lang="zh-TW" altLang="en-US" dirty="0" smtClean="0"/>
              <a:t>經驗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/>
              <a:t>想選擇自己信任的調查</a:t>
            </a:r>
            <a:r>
              <a:rPr lang="zh-TW" altLang="en-US" dirty="0" smtClean="0"/>
              <a:t>人員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/>
              <a:t>想隨時關注偵查進度或查詢歷史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/>
              <a:t>想了解相關</a:t>
            </a:r>
            <a:r>
              <a:rPr lang="zh-TW" altLang="en-US" dirty="0" smtClean="0"/>
              <a:t>法律</a:t>
            </a:r>
            <a:endParaRPr lang="en-US" altLang="zh-TW" dirty="0" smtClean="0"/>
          </a:p>
        </p:txBody>
      </p:sp>
      <p:sp>
        <p:nvSpPr>
          <p:cNvPr id="12" name="Google Shape;689;p20"/>
          <p:cNvSpPr txBox="1">
            <a:spLocks noGrp="1"/>
          </p:cNvSpPr>
          <p:nvPr>
            <p:ph type="body" idx="1"/>
          </p:nvPr>
        </p:nvSpPr>
        <p:spPr>
          <a:xfrm>
            <a:off x="3743332" y="1203598"/>
            <a:ext cx="327694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b="1" dirty="0" smtClean="0"/>
              <a:t>構想</a:t>
            </a:r>
            <a:endParaRPr lang="en-US" altLang="zh-TW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600" dirty="0" smtClean="0"/>
              <a:t>1</a:t>
            </a:r>
            <a:r>
              <a:rPr lang="en-US" altLang="zh-TW" sz="1600" dirty="0"/>
              <a:t>.</a:t>
            </a:r>
            <a:r>
              <a:rPr lang="zh-TW" altLang="en-US" sz="1600" dirty="0" smtClean="0"/>
              <a:t>建立分類</a:t>
            </a:r>
            <a:r>
              <a:rPr lang="zh-TW" altLang="en-US" sz="1600" dirty="0"/>
              <a:t>明確的討論區、匿名聊天系統，讓用戶方便針對自己的問題和其他人做</a:t>
            </a:r>
            <a:r>
              <a:rPr lang="zh-TW" altLang="en-US" sz="1600" dirty="0" smtClean="0"/>
              <a:t>交流</a:t>
            </a:r>
            <a:endParaRPr lang="en-US" altLang="zh-TW" sz="16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600" dirty="0" smtClean="0"/>
              <a:t>2</a:t>
            </a:r>
            <a:r>
              <a:rPr lang="en-US" altLang="zh-TW" sz="1600" dirty="0"/>
              <a:t>.</a:t>
            </a:r>
            <a:r>
              <a:rPr lang="zh-TW" altLang="en-US" sz="1600" dirty="0"/>
              <a:t>提供法律名詞解釋，並將內容解釋得淺顯易懂，讓用戶更了解自己的</a:t>
            </a:r>
            <a:r>
              <a:rPr lang="zh-TW" altLang="en-US" sz="1600" dirty="0" smtClean="0"/>
              <a:t>權益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3</a:t>
            </a:r>
            <a:r>
              <a:rPr lang="en-US" altLang="zh-TW" sz="1600" dirty="0"/>
              <a:t>.</a:t>
            </a:r>
            <a:r>
              <a:rPr lang="zh-TW" altLang="en-US" sz="1600" dirty="0"/>
              <a:t>詳細的偵探個人簡介和評分系統，讓用戶依個人喜好選擇</a:t>
            </a:r>
            <a:r>
              <a:rPr lang="zh-TW" altLang="en-US" sz="1600" dirty="0" smtClean="0"/>
              <a:t>偵探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4.</a:t>
            </a:r>
            <a:r>
              <a:rPr lang="zh-TW" altLang="en-US" sz="1600" dirty="0"/>
              <a:t>建立雙向的查詢系統，讓用戶可以對偵查進度查詢，隨時和偵探交流和提供新的證據，並保存所有資訊</a:t>
            </a:r>
            <a:endParaRPr lang="en-US" altLang="zh-TW" sz="1600" dirty="0"/>
          </a:p>
        </p:txBody>
      </p:sp>
      <p:sp>
        <p:nvSpPr>
          <p:cNvPr id="15" name="Google Shape;891;p39"/>
          <p:cNvSpPr/>
          <p:nvPr/>
        </p:nvSpPr>
        <p:spPr>
          <a:xfrm>
            <a:off x="1392371" y="1315640"/>
            <a:ext cx="332732" cy="345974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71;p39"/>
          <p:cNvSpPr/>
          <p:nvPr/>
        </p:nvSpPr>
        <p:spPr>
          <a:xfrm>
            <a:off x="4401109" y="1361338"/>
            <a:ext cx="314907" cy="30027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6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51540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Neuton"/>
                <a:ea typeface="Neuton"/>
                <a:cs typeface="Neuton"/>
                <a:sym typeface="Neuton"/>
              </a:rPr>
              <a:t>2</a:t>
            </a:r>
            <a:r>
              <a:rPr lang="en" dirty="0" smtClean="0">
                <a:latin typeface="Neuton"/>
                <a:ea typeface="Neuton"/>
                <a:cs typeface="Neuton"/>
                <a:sym typeface="Neuton"/>
              </a:rPr>
              <a:t>.</a:t>
            </a:r>
            <a:r>
              <a:rPr lang="zh-TW" altLang="en-US" dirty="0">
                <a:latin typeface="Neuton"/>
                <a:ea typeface="Neuton"/>
                <a:cs typeface="Neuton"/>
                <a:sym typeface="Neuton"/>
              </a:rPr>
              <a:t>需求及</a:t>
            </a:r>
            <a:r>
              <a:rPr lang="zh-TW" altLang="en-US" dirty="0" smtClean="0">
                <a:latin typeface="Neuton"/>
                <a:ea typeface="Neuton"/>
                <a:cs typeface="Neuton"/>
                <a:sym typeface="Neuton"/>
              </a:rPr>
              <a:t>功能</a:t>
            </a:r>
            <a:r>
              <a:rPr lang="zh-TW" altLang="en-US" dirty="0">
                <a:latin typeface="Neuton"/>
                <a:ea typeface="Neuton"/>
                <a:cs typeface="Neuton"/>
                <a:sym typeface="Neuton"/>
              </a:rPr>
              <a:t>說明</a:t>
            </a:r>
            <a:endParaRPr lang="en" dirty="0" smtClean="0"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662" name="Google Shape;662;p16"/>
          <p:cNvSpPr txBox="1">
            <a:spLocks noGrp="1"/>
          </p:cNvSpPr>
          <p:nvPr>
            <p:ph type="subTitle" idx="1"/>
          </p:nvPr>
        </p:nvSpPr>
        <p:spPr>
          <a:xfrm>
            <a:off x="905350" y="3818476"/>
            <a:ext cx="5394842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一般用戶、會員、偵探、後台管理者</a:t>
            </a:r>
            <a:endParaRPr lang="en-US" altLang="zh-TW" dirty="0" smtClean="0"/>
          </a:p>
        </p:txBody>
      </p:sp>
      <p:sp>
        <p:nvSpPr>
          <p:cNvPr id="4" name="Google Shape;692;p20"/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200" smtClean="0">
                <a:solidFill>
                  <a:schemeClr val="bg1"/>
                </a:solidFill>
                <a:latin typeface="Neuton" panose="020B0604020202020204" charset="0"/>
              </a:rPr>
              <a:pPr algn="r"/>
              <a:t>6</a:t>
            </a:fld>
            <a:endParaRPr lang="en" sz="1200" dirty="0">
              <a:solidFill>
                <a:schemeClr val="bg1"/>
              </a:solidFill>
              <a:latin typeface="Neuto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0"/>
          <p:cNvSpPr txBox="1">
            <a:spLocks noGrp="1"/>
          </p:cNvSpPr>
          <p:nvPr>
            <p:ph type="title"/>
          </p:nvPr>
        </p:nvSpPr>
        <p:spPr>
          <a:xfrm>
            <a:off x="827584" y="483518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功能架構圖</a:t>
            </a:r>
            <a:endParaRPr dirty="0"/>
          </a:p>
        </p:txBody>
      </p:sp>
      <p:sp>
        <p:nvSpPr>
          <p:cNvPr id="692" name="Google Shape;69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15" name="內容版面配置區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60" y="1419622"/>
            <a:ext cx="8098972" cy="3312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2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0"/>
          <p:cNvSpPr txBox="1">
            <a:spLocks noGrp="1"/>
          </p:cNvSpPr>
          <p:nvPr>
            <p:ph type="title"/>
          </p:nvPr>
        </p:nvSpPr>
        <p:spPr>
          <a:xfrm>
            <a:off x="827584" y="483518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一般用戶</a:t>
            </a:r>
            <a:endParaRPr dirty="0"/>
          </a:p>
        </p:txBody>
      </p:sp>
      <p:sp>
        <p:nvSpPr>
          <p:cNvPr id="692" name="Google Shape;69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aphicFrame>
        <p:nvGraphicFramePr>
          <p:cNvPr id="6" name="Google Shape;730;p25"/>
          <p:cNvGraphicFramePr/>
          <p:nvPr>
            <p:extLst>
              <p:ext uri="{D42A27DB-BD31-4B8C-83A1-F6EECF244321}">
                <p14:modId xmlns:p14="http://schemas.microsoft.com/office/powerpoint/2010/main" val="3875073665"/>
              </p:ext>
            </p:extLst>
          </p:nvPr>
        </p:nvGraphicFramePr>
        <p:xfrm>
          <a:off x="323528" y="1275606"/>
          <a:ext cx="8496944" cy="3600400"/>
        </p:xfrm>
        <a:graphic>
          <a:graphicData uri="http://schemas.openxmlformats.org/drawingml/2006/table">
            <a:tbl>
              <a:tblPr>
                <a:noFill/>
                <a:tableStyleId>{F56BFDEF-B6D0-4D26-9E58-F35EBD6662BA}</a:tableStyleId>
              </a:tblPr>
              <a:tblGrid>
                <a:gridCol w="1962054"/>
                <a:gridCol w="653489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zh-TW" sz="1400" kern="100" dirty="0" smtClean="0">
                          <a:solidFill>
                            <a:schemeClr val="bg1"/>
                          </a:solidFill>
                          <a:effectLst/>
                        </a:rPr>
                        <a:t>功能項目操作</a:t>
                      </a:r>
                      <a:endParaRPr lang="zh-TW" altLang="zh-TW" sz="14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說明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</a:tr>
              <a:tr h="8468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討論區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zh-TW" sz="1400" kern="100" dirty="0" smtClean="0">
                          <a:effectLst/>
                        </a:rPr>
                        <a:t>使用者可以在首頁按下【討論區】</a:t>
                      </a:r>
                      <a:r>
                        <a:rPr lang="zh-TW" altLang="en-US" sz="1400" kern="100" dirty="0" smtClean="0">
                          <a:effectLst/>
                        </a:rPr>
                        <a:t>按鈕</a:t>
                      </a:r>
                      <a:r>
                        <a:rPr lang="zh-TW" altLang="zh-TW" sz="1400" kern="100" dirty="0" smtClean="0">
                          <a:effectLst/>
                        </a:rPr>
                        <a:t>進入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討論區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頁面，在討論區頁面</a:t>
                      </a:r>
                      <a:r>
                        <a:rPr lang="zh-TW" altLang="en-US" sz="1400" kern="100" dirty="0" smtClean="0">
                          <a:effectLst/>
                        </a:rPr>
                        <a:t>有</a:t>
                      </a:r>
                      <a:r>
                        <a:rPr lang="zh-TW" altLang="zh-TW" sz="1400" kern="100" dirty="0" smtClean="0">
                          <a:effectLst/>
                        </a:rPr>
                        <a:t>【新增文章】、【回復文章】、【管理</a:t>
                      </a:r>
                      <a:r>
                        <a:rPr lang="zh-TW" altLang="en-US" sz="1400" kern="100" dirty="0" smtClean="0">
                          <a:effectLst/>
                        </a:rPr>
                        <a:t>文</a:t>
                      </a:r>
                      <a:r>
                        <a:rPr lang="zh-TW" altLang="zh-TW" sz="1400" kern="100" dirty="0" smtClean="0">
                          <a:effectLst/>
                        </a:rPr>
                        <a:t>章】</a:t>
                      </a:r>
                      <a:r>
                        <a:rPr lang="zh-TW" altLang="en-US" sz="1400" kern="100" dirty="0" smtClean="0">
                          <a:effectLst/>
                        </a:rPr>
                        <a:t>等按鈕</a:t>
                      </a:r>
                      <a:r>
                        <a:rPr lang="zh-TW" altLang="zh-TW" sz="1400" kern="100" dirty="0" smtClean="0">
                          <a:effectLst/>
                        </a:rPr>
                        <a:t>，文章有不同的分類</a:t>
                      </a:r>
                      <a:r>
                        <a:rPr lang="zh-TW" altLang="en-US" sz="1400" kern="100" dirty="0" smtClean="0">
                          <a:effectLst/>
                        </a:rPr>
                        <a:t>：</a:t>
                      </a:r>
                      <a:r>
                        <a:rPr lang="zh-TW" altLang="zh-TW" sz="1400" kern="100" dirty="0" smtClean="0">
                          <a:effectLst/>
                        </a:rPr>
                        <a:t>心情小語、婚姻關係、個人經濟、工商貿易、疑難雜症、法律諮詢</a:t>
                      </a:r>
                      <a:r>
                        <a:rPr lang="zh-TW" altLang="en-US" sz="1400" kern="100" dirty="0" smtClean="0">
                          <a:effectLst/>
                        </a:rPr>
                        <a:t>等</a:t>
                      </a:r>
                      <a:r>
                        <a:rPr lang="zh-TW" altLang="zh-TW" sz="1400" kern="100" dirty="0" smtClean="0">
                          <a:effectLst/>
                        </a:rPr>
                        <a:t>。</a:t>
                      </a:r>
                      <a:endParaRPr lang="zh-TW" altLang="zh-TW" sz="14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  <a:tr h="680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個人簡介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zh-TW" sz="1400" kern="100" dirty="0" smtClean="0">
                          <a:effectLst/>
                        </a:rPr>
                        <a:t>使用者可在右上方之使用者狀態欄按下【個人簡介】</a:t>
                      </a:r>
                      <a:r>
                        <a:rPr lang="zh-TW" altLang="en-US" sz="1400" kern="100" dirty="0" smtClean="0">
                          <a:effectLst/>
                        </a:rPr>
                        <a:t>按鈕</a:t>
                      </a:r>
                      <a:r>
                        <a:rPr lang="zh-TW" altLang="zh-TW" sz="1400" kern="100" dirty="0" smtClean="0">
                          <a:effectLst/>
                        </a:rPr>
                        <a:t>進入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個人簡介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頁面，可按下【修改簡介】</a:t>
                      </a:r>
                      <a:r>
                        <a:rPr lang="zh-TW" altLang="en-US" sz="1400" kern="100" dirty="0" smtClean="0">
                          <a:effectLst/>
                        </a:rPr>
                        <a:t>按鈕</a:t>
                      </a:r>
                      <a:r>
                        <a:rPr lang="zh-TW" altLang="zh-TW" sz="1400" kern="100" dirty="0" smtClean="0">
                          <a:effectLst/>
                        </a:rPr>
                        <a:t>進行個人資料修改。可修改的資料有</a:t>
                      </a:r>
                      <a:r>
                        <a:rPr lang="en-US" altLang="zh-TW" sz="1400" kern="100" dirty="0" smtClean="0">
                          <a:effectLst/>
                        </a:rPr>
                        <a:t>:</a:t>
                      </a:r>
                      <a:r>
                        <a:rPr lang="zh-TW" altLang="zh-TW" sz="1400" kern="100" dirty="0" smtClean="0">
                          <a:effectLst/>
                        </a:rPr>
                        <a:t>綽號、</a:t>
                      </a:r>
                      <a:r>
                        <a:rPr lang="zh-TW" altLang="en-US" sz="1400" kern="100" dirty="0" smtClean="0">
                          <a:effectLst/>
                        </a:rPr>
                        <a:t>頭像、</a:t>
                      </a:r>
                      <a:r>
                        <a:rPr lang="zh-TW" altLang="zh-TW" sz="1400" kern="100" dirty="0" smtClean="0">
                          <a:effectLst/>
                        </a:rPr>
                        <a:t>信箱、生日、血型、性別、興趣、個人描述。</a:t>
                      </a:r>
                      <a:endParaRPr lang="zh-TW" altLang="zh-TW" sz="14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</a:tr>
              <a:tr h="51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對話系統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zh-TW" sz="1400" kern="100" dirty="0" smtClean="0">
                          <a:effectLst/>
                        </a:rPr>
                        <a:t>使用者可以使用對話框與其他使用者進行訊息傳遞。</a:t>
                      </a:r>
                      <a:endParaRPr lang="zh-TW" altLang="zh-TW" sz="14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  <a:tr h="881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線上學習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400" kern="100" dirty="0" smtClean="0">
                          <a:effectLst/>
                        </a:rPr>
                        <a:t>使用者可以在首頁按下【線上學習】</a:t>
                      </a:r>
                      <a:r>
                        <a:rPr lang="zh-TW" altLang="en-US" sz="1400" kern="100" dirty="0" smtClean="0">
                          <a:effectLst/>
                        </a:rPr>
                        <a:t>按鈕</a:t>
                      </a:r>
                      <a:r>
                        <a:rPr lang="zh-TW" altLang="zh-TW" sz="1400" kern="100" dirty="0" smtClean="0">
                          <a:effectLst/>
                        </a:rPr>
                        <a:t>進入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線上學習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頁面，以不同徵信業務分類，提供學習案例與影片，與相關法律學習。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400" kern="100" dirty="0" smtClean="0">
                          <a:effectLst/>
                        </a:rPr>
                        <a:t>徵信的業務</a:t>
                      </a:r>
                      <a:r>
                        <a:rPr lang="en-US" altLang="zh-TW" sz="1400" kern="100" dirty="0" smtClean="0">
                          <a:effectLst/>
                        </a:rPr>
                        <a:t>: </a:t>
                      </a:r>
                      <a:r>
                        <a:rPr lang="zh-TW" altLang="zh-TW" sz="1400" kern="100" dirty="0" smtClean="0">
                          <a:effectLst/>
                        </a:rPr>
                        <a:t>工商徵信、家庭關係、私人調查、疑難雜症</a:t>
                      </a:r>
                      <a:endParaRPr lang="zh-TW" altLang="zh-TW" sz="14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4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0"/>
          <p:cNvSpPr txBox="1">
            <a:spLocks noGrp="1"/>
          </p:cNvSpPr>
          <p:nvPr>
            <p:ph type="title"/>
          </p:nvPr>
        </p:nvSpPr>
        <p:spPr>
          <a:xfrm>
            <a:off x="827584" y="483518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會員</a:t>
            </a:r>
            <a:endParaRPr dirty="0"/>
          </a:p>
        </p:txBody>
      </p:sp>
      <p:sp>
        <p:nvSpPr>
          <p:cNvPr id="692" name="Google Shape;69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aphicFrame>
        <p:nvGraphicFramePr>
          <p:cNvPr id="6" name="Google Shape;730;p25"/>
          <p:cNvGraphicFramePr/>
          <p:nvPr>
            <p:extLst>
              <p:ext uri="{D42A27DB-BD31-4B8C-83A1-F6EECF244321}">
                <p14:modId xmlns:p14="http://schemas.microsoft.com/office/powerpoint/2010/main" val="2691877044"/>
              </p:ext>
            </p:extLst>
          </p:nvPr>
        </p:nvGraphicFramePr>
        <p:xfrm>
          <a:off x="323528" y="1275606"/>
          <a:ext cx="8496944" cy="3528392"/>
        </p:xfrm>
        <a:graphic>
          <a:graphicData uri="http://schemas.openxmlformats.org/drawingml/2006/table">
            <a:tbl>
              <a:tblPr>
                <a:noFill/>
                <a:tableStyleId>{F56BFDEF-B6D0-4D26-9E58-F35EBD6662BA}</a:tableStyleId>
              </a:tblPr>
              <a:tblGrid>
                <a:gridCol w="1978682"/>
                <a:gridCol w="6518262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zh-TW" sz="1400" kern="100" dirty="0" smtClean="0">
                          <a:solidFill>
                            <a:schemeClr val="bg1"/>
                          </a:solidFill>
                          <a:effectLst/>
                        </a:rPr>
                        <a:t>功能項目操作</a:t>
                      </a:r>
                      <a:endParaRPr lang="zh-TW" altLang="zh-TW" sz="14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說明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會員註冊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400" kern="100" dirty="0" smtClean="0">
                          <a:effectLst/>
                        </a:rPr>
                        <a:t>使用者可在首頁按下【會員註冊】按鈕進入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會員註冊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頁面，填妥帳號密碼與個人簡介後便完成註冊。</a:t>
                      </a:r>
                      <a:endParaRPr lang="zh-TW" alt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  <a:tr h="680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委託任務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400" kern="100" dirty="0" smtClean="0">
                          <a:effectLst/>
                        </a:rPr>
                        <a:t>使用者可以在首頁</a:t>
                      </a:r>
                      <a:r>
                        <a:rPr lang="zh-TW" altLang="en-US" sz="1400" kern="100" dirty="0" smtClean="0">
                          <a:effectLst/>
                        </a:rPr>
                        <a:t>透過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偵探推薦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，藉由不同的業務分類，找到自己適合的偵探並按下【委託】按鈕進入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委託事件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頁面填妥委託事件的詳細內容。</a:t>
                      </a:r>
                      <a:endParaRPr lang="zh-TW" alt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770"/>
                    </a:solidFill>
                  </a:tcPr>
                </a:tc>
              </a:tr>
              <a:tr h="543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任務布告欄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</a:rPr>
                        <a:t>會員</a:t>
                      </a:r>
                      <a:r>
                        <a:rPr lang="zh-TW" altLang="zh-TW" sz="1400" kern="100" dirty="0" smtClean="0">
                          <a:effectLst/>
                        </a:rPr>
                        <a:t>可以</a:t>
                      </a:r>
                      <a:r>
                        <a:rPr lang="zh-TW" altLang="en-US" sz="1400" kern="100" dirty="0" smtClean="0">
                          <a:effectLst/>
                        </a:rPr>
                        <a:t>透過用戶介面</a:t>
                      </a:r>
                      <a:r>
                        <a:rPr lang="zh-TW" altLang="zh-TW" sz="1400" kern="100" dirty="0" smtClean="0">
                          <a:effectLst/>
                        </a:rPr>
                        <a:t>進入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任務布告欄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頁面，根據不同的業務分類發布委託任務。</a:t>
                      </a:r>
                      <a:endParaRPr lang="zh-TW" alt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  <a:tr h="699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目前事件進度查詢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400" kern="100" dirty="0" smtClean="0">
                          <a:effectLst/>
                        </a:rPr>
                        <a:t>會員可在右上方之使用者狀態欄按下【事件進度查詢】按鈕進入入事件處理儀表板查看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目前事件狀態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zh-TW" sz="1400" kern="100" dirty="0" smtClean="0">
                          <a:effectLst/>
                        </a:rPr>
                        <a:t>，可以了解目前所委託之任務的詳細資料與歷史進程。</a:t>
                      </a:r>
                      <a:endParaRPr lang="zh-TW" alt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 smtClean="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偵探評分</a:t>
                      </a:r>
                      <a:endParaRPr sz="1400" dirty="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kern="100" dirty="0" smtClean="0">
                          <a:effectLst/>
                        </a:rPr>
                        <a:t>任務結束時，可在</a:t>
                      </a:r>
                      <a:r>
                        <a:rPr lang="en-US" altLang="zh-TW" sz="1400" kern="100" dirty="0" smtClean="0">
                          <a:effectLst/>
                        </a:rPr>
                        <a:t>&lt;</a:t>
                      </a:r>
                      <a:r>
                        <a:rPr lang="zh-TW" altLang="zh-TW" sz="1400" kern="100" dirty="0" smtClean="0">
                          <a:effectLst/>
                        </a:rPr>
                        <a:t>事件處理儀表板</a:t>
                      </a:r>
                      <a:r>
                        <a:rPr lang="en-US" altLang="zh-TW" sz="1400" kern="100" dirty="0" smtClean="0">
                          <a:effectLst/>
                        </a:rPr>
                        <a:t>&gt;</a:t>
                      </a:r>
                      <a:r>
                        <a:rPr lang="zh-TW" altLang="en-US" sz="1400" kern="100" dirty="0" smtClean="0">
                          <a:effectLst/>
                        </a:rPr>
                        <a:t>對偵探進行評分</a:t>
                      </a:r>
                      <a:r>
                        <a:rPr lang="zh-TW" altLang="en-US" sz="14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。</a:t>
                      </a:r>
                      <a:endParaRPr lang="zh-TW" altLang="zh-TW" sz="14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BFA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8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1748</Words>
  <Application>Microsoft Office PowerPoint</Application>
  <PresentationFormat>如螢幕大小 (16:9)</PresentationFormat>
  <Paragraphs>250</Paragraphs>
  <Slides>38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8" baseType="lpstr">
      <vt:lpstr>Arial</vt:lpstr>
      <vt:lpstr>新細明體</vt:lpstr>
      <vt:lpstr>Yellowtail</vt:lpstr>
      <vt:lpstr>Neuton</vt:lpstr>
      <vt:lpstr>AVGmdBU</vt:lpstr>
      <vt:lpstr>Tempus Sans ITC</vt:lpstr>
      <vt:lpstr>Times New Roman</vt:lpstr>
      <vt:lpstr>Calibri</vt:lpstr>
      <vt:lpstr>Gungsuh</vt:lpstr>
      <vt:lpstr>Ceres template</vt:lpstr>
      <vt:lpstr>Affair Terminator 外遇終結者</vt:lpstr>
      <vt:lpstr>目錄</vt:lpstr>
      <vt:lpstr>1.簡介</vt:lpstr>
      <vt:lpstr>背景趨勢與動機</vt:lpstr>
      <vt:lpstr>需求分析與構想</vt:lpstr>
      <vt:lpstr>2.需求及功能說明</vt:lpstr>
      <vt:lpstr>功能架構圖</vt:lpstr>
      <vt:lpstr>一般用戶</vt:lpstr>
      <vt:lpstr>會員</vt:lpstr>
      <vt:lpstr>偵探</vt:lpstr>
      <vt:lpstr>Hello!</vt:lpstr>
      <vt:lpstr>Big concept</vt:lpstr>
      <vt:lpstr>1. Transition headline</vt:lpstr>
      <vt:lpstr>PowerPoint 簡報</vt:lpstr>
      <vt:lpstr>This is a slide title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簡報</vt:lpstr>
      <vt:lpstr>PowerPoint 簡報</vt:lpstr>
      <vt:lpstr>PowerPoint 簡報</vt:lpstr>
      <vt:lpstr>PowerPoint 簡報</vt:lpstr>
      <vt:lpstr>PowerPoint 簡報</vt:lpstr>
      <vt:lpstr>Thanks!</vt:lpstr>
      <vt:lpstr>Credits</vt:lpstr>
      <vt:lpstr>Presentation design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Affair Terminator 外遇終結者</dc:title>
  <cp:lastModifiedBy>John117</cp:lastModifiedBy>
  <cp:revision>64</cp:revision>
  <dcterms:modified xsi:type="dcterms:W3CDTF">2018-12-13T14:03:08Z</dcterms:modified>
</cp:coreProperties>
</file>