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285" r:id="rId4"/>
    <p:sldId id="297" r:id="rId5"/>
    <p:sldId id="296" r:id="rId6"/>
    <p:sldId id="293" r:id="rId7"/>
    <p:sldId id="294" r:id="rId8"/>
    <p:sldId id="295" r:id="rId9"/>
    <p:sldId id="291" r:id="rId10"/>
    <p:sldId id="292" r:id="rId11"/>
    <p:sldId id="298" r:id="rId12"/>
    <p:sldId id="300" r:id="rId13"/>
    <p:sldId id="299" r:id="rId14"/>
    <p:sldId id="301" r:id="rId15"/>
    <p:sldId id="302" r:id="rId16"/>
    <p:sldId id="286" r:id="rId17"/>
    <p:sldId id="288" r:id="rId18"/>
    <p:sldId id="287" r:id="rId19"/>
    <p:sldId id="289" r:id="rId20"/>
    <p:sldId id="290" r:id="rId21"/>
  </p:sldIdLst>
  <p:sldSz cx="9144000" cy="5143500" type="screen16x9"/>
  <p:notesSz cx="6858000" cy="9144000"/>
  <p:embeddedFontLst>
    <p:embeddedFont>
      <p:font typeface="Lora" panose="02020500000000000000" charset="0"/>
      <p:regular r:id="rId23"/>
      <p:bold r:id="rId24"/>
      <p:italic r:id="rId25"/>
      <p:boldItalic r:id="rId26"/>
    </p:embeddedFont>
    <p:embeddedFont>
      <p:font typeface="Quattrocento Sans" panose="02020500000000000000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897CE7-4FA2-472E-B211-B6D4C5D2A7F1}">
  <a:tblStyle styleId="{DE897CE7-4FA2-472E-B211-B6D4C5D2A7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5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71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351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14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269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038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974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Visio___.vsdx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y-gamer.com/games/gc11660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zh.wikipedia.org/wiki/%E5%80%89%E5%BA%AB%E7%95%A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koban.dk/wp-content/uploads/2016/02/docslide.us_willy-a-sokoban-solving-agent.pdf" TargetMode="External"/><Relationship Id="rId2" Type="http://schemas.openxmlformats.org/officeDocument/2006/relationships/hyperlink" Target="http://citeseerx.ist.psu.edu/viewdoc/download?doi=10.1.1.41.7823&amp;rep=rep1&amp;type=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y-gamer.com/games/gc11660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zh.wikipedia.org/wiki/%E5%80%89%E5%BA%AB%E7%95%A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261241"/>
            <a:ext cx="7443177" cy="2121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Project proposal:</a:t>
            </a:r>
            <a:br>
              <a:rPr lang="en-US" dirty="0"/>
            </a:br>
            <a:r>
              <a:rPr lang="en-US" dirty="0" err="1"/>
              <a:t>Sōkoban</a:t>
            </a:r>
            <a:r>
              <a:rPr lang="en-US" sz="2400" b="0" dirty="0"/>
              <a:t>-A</a:t>
            </a:r>
            <a:r>
              <a:rPr lang="en-US" b="0" dirty="0"/>
              <a:t> </a:t>
            </a:r>
            <a:r>
              <a:rPr lang="en-US" sz="2400" b="0" dirty="0"/>
              <a:t>NP hard problem </a:t>
            </a:r>
            <a:br>
              <a:rPr lang="en-US" sz="1800" dirty="0"/>
            </a:br>
            <a:br>
              <a:rPr lang="en-US" sz="1800" dirty="0"/>
            </a:br>
            <a:endParaRPr sz="18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3804745" y="3828713"/>
            <a:ext cx="5118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Lora" panose="02020500000000000000" charset="0"/>
              </a:rPr>
              <a:t>Team_1</a:t>
            </a:r>
          </a:p>
          <a:p>
            <a:r>
              <a:rPr lang="en-US" altLang="zh-TW" dirty="0">
                <a:latin typeface="Lora" panose="02020500000000000000" charset="0"/>
              </a:rPr>
              <a:t>Member: 0551076  Terry Huang</a:t>
            </a:r>
          </a:p>
          <a:p>
            <a:r>
              <a:rPr lang="en-US" altLang="zh-TW" dirty="0">
                <a:latin typeface="Lora" panose="02020500000000000000" charset="0"/>
              </a:rPr>
              <a:t>                 0551083  Jacky Lin</a:t>
            </a:r>
          </a:p>
          <a:p>
            <a:r>
              <a:rPr lang="zh-TW" altLang="en-US" dirty="0">
                <a:latin typeface="Lora" panose="02020500000000000000" charset="0"/>
              </a:rPr>
              <a:t>                 </a:t>
            </a:r>
            <a:r>
              <a:rPr lang="en-US" altLang="zh-TW" dirty="0">
                <a:latin typeface="Lora" panose="02020500000000000000" charset="0"/>
              </a:rPr>
              <a:t>0551051</a:t>
            </a:r>
            <a:r>
              <a:rPr lang="zh-TW" altLang="en-US" dirty="0">
                <a:latin typeface="Lora" panose="02020500000000000000" charset="0"/>
              </a:rPr>
              <a:t>   </a:t>
            </a:r>
            <a:r>
              <a:rPr lang="en-US" altLang="zh-TW" dirty="0" err="1">
                <a:latin typeface="Lora" panose="02020500000000000000" charset="0"/>
              </a:rPr>
              <a:t>Jia</a:t>
            </a:r>
            <a:r>
              <a:rPr lang="en-US" altLang="zh-TW" dirty="0">
                <a:latin typeface="Lora" panose="02020500000000000000" charset="0"/>
              </a:rPr>
              <a:t> </a:t>
            </a:r>
            <a:r>
              <a:rPr lang="en-US" altLang="zh-TW" dirty="0" err="1">
                <a:latin typeface="Lora" panose="02020500000000000000" charset="0"/>
              </a:rPr>
              <a:t>huan</a:t>
            </a:r>
            <a:r>
              <a:rPr lang="en-US" altLang="zh-TW" dirty="0">
                <a:latin typeface="Lora" panose="02020500000000000000" charset="0"/>
              </a:rPr>
              <a:t> Hong</a:t>
            </a:r>
          </a:p>
          <a:p>
            <a:r>
              <a:rPr lang="en-US" altLang="zh-TW" dirty="0">
                <a:latin typeface="Lora" panose="02020500000000000000" charset="0"/>
              </a:rPr>
              <a:t>Department: Computer and Communication engineering</a:t>
            </a:r>
            <a:endParaRPr lang="zh-TW" altLang="en-US" dirty="0">
              <a:latin typeface="Lora" panose="0202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98F9F-75A4-40D7-AB84-B76DED0C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討論過程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C521EE-90EA-46D7-BA21-D0FFB3E84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AD13AAF-9D77-4A17-8A30-9EF5A54B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84" y="1950035"/>
            <a:ext cx="3425400" cy="256832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CBA25D4-07D5-4BB5-9BEC-20423179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918" y="1950035"/>
            <a:ext cx="3425402" cy="256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3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DC372-5585-40BA-BF5F-CBAD3163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討論結果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6A8B69-E436-4585-97AD-44348B57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249" y="2571750"/>
            <a:ext cx="6934847" cy="568446"/>
          </a:xfrm>
        </p:spPr>
        <p:txBody>
          <a:bodyPr/>
          <a:lstStyle/>
          <a:p>
            <a:pPr marL="101600" indent="0">
              <a:buNone/>
            </a:pPr>
            <a:r>
              <a:rPr lang="en-US" altLang="zh-TW" dirty="0"/>
              <a:t>Step 1 :</a:t>
            </a:r>
            <a:r>
              <a:rPr lang="zh-TW" altLang="en-US" dirty="0"/>
              <a:t>  先砍掉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不可能的移動到的點</a:t>
            </a:r>
            <a:r>
              <a:rPr lang="zh-TW" altLang="en-US" dirty="0"/>
              <a:t>，減少搜索範圍。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029E61-3E99-460C-B2FC-54652E8A3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133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DC372-5585-40BA-BF5F-CBAD3163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解說原因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029E61-3E99-460C-B2FC-54652E8A3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318FE9-3868-470D-93A8-2CF1577E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10" y="1589610"/>
            <a:ext cx="3146380" cy="31602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BA58AA-C51C-4640-B3E2-790A0384B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09" y="1589610"/>
            <a:ext cx="3144381" cy="313059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02E455F-5C13-4427-87EA-F1A6D94D8A5B}"/>
              </a:ext>
            </a:extLst>
          </p:cNvPr>
          <p:cNvSpPr txBox="1"/>
          <p:nvPr/>
        </p:nvSpPr>
        <p:spPr>
          <a:xfrm>
            <a:off x="6314969" y="2954850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</a:t>
            </a:r>
            <a:r>
              <a:rPr lang="zh-TW" altLang="en-US" sz="2000" dirty="0"/>
              <a:t> 視角 </a:t>
            </a:r>
            <a:r>
              <a:rPr lang="en-US" altLang="zh-TW" sz="2000" dirty="0"/>
              <a:t>:</a:t>
            </a:r>
            <a:r>
              <a:rPr lang="zh-TW" altLang="en-US" sz="2000" dirty="0"/>
              <a:t> 箱子的狀態 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676C54D-0B76-4D7F-AB96-89CE3FC15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810" y="1589610"/>
            <a:ext cx="3146380" cy="31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DC372-5585-40BA-BF5F-CBAD3163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討論結果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6A8B69-E436-4585-97AD-44348B57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249" y="2571750"/>
            <a:ext cx="6934847" cy="631014"/>
          </a:xfrm>
        </p:spPr>
        <p:txBody>
          <a:bodyPr/>
          <a:lstStyle/>
          <a:p>
            <a:r>
              <a:rPr lang="en-US" altLang="zh-TW" dirty="0"/>
              <a:t>Step 2 :</a:t>
            </a:r>
            <a:r>
              <a:rPr lang="zh-TW" altLang="en-US" dirty="0"/>
              <a:t>  由箱子狀態的視角切入，將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限制較多者先做</a:t>
            </a:r>
            <a:endParaRPr lang="en-US" altLang="zh-TW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029E61-3E99-460C-B2FC-54652E8A3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477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DC372-5585-40BA-BF5F-CBAD3163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解說原因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029E61-3E99-460C-B2FC-54652E8A3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CC0CF7B-687D-425A-BAE1-DDC77ED2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503" y="1455059"/>
            <a:ext cx="3306965" cy="329479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0EA18BA-7654-4ED6-A20C-14569A0E8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676" y="1455059"/>
            <a:ext cx="3294792" cy="329479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F42E21-0FBE-4523-96DA-39FEE32AD076}"/>
              </a:ext>
            </a:extLst>
          </p:cNvPr>
          <p:cNvSpPr txBox="1"/>
          <p:nvPr/>
        </p:nvSpPr>
        <p:spPr>
          <a:xfrm>
            <a:off x="6327142" y="2956950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</a:t>
            </a:r>
            <a:r>
              <a:rPr lang="zh-TW" altLang="en-US" sz="2000" dirty="0"/>
              <a:t> </a:t>
            </a:r>
            <a:r>
              <a:rPr lang="en-US" altLang="zh-TW" sz="2000" dirty="0"/>
              <a:t>Step 2</a:t>
            </a:r>
            <a:r>
              <a:rPr lang="zh-TW" altLang="en-US" sz="2000" dirty="0"/>
              <a:t> 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77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DC372-5585-40BA-BF5F-CBAD3163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討論結果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6A8B69-E436-4585-97AD-44348B57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249" y="2571750"/>
            <a:ext cx="6934847" cy="897164"/>
          </a:xfrm>
        </p:spPr>
        <p:txBody>
          <a:bodyPr/>
          <a:lstStyle/>
          <a:p>
            <a:r>
              <a:rPr lang="en-US" altLang="zh-TW" dirty="0"/>
              <a:t>Step 3 :</a:t>
            </a:r>
            <a:r>
              <a:rPr lang="zh-TW" altLang="en-US" dirty="0"/>
              <a:t>  將限制較多者，先執行是否有解。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　　若限制相同則將距離較近者，先執行是否有解。</a:t>
            </a:r>
            <a:endParaRPr lang="en-US" altLang="zh-TW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029E61-3E99-460C-B2FC-54652E8A3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1578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Challenge</a:t>
            </a:r>
            <a:endParaRPr lang="zh-TW" altLang="en-US" dirty="0"/>
          </a:p>
        </p:txBody>
      </p:sp>
      <p:sp>
        <p:nvSpPr>
          <p:cNvPr id="11" name="Google Shape;125;p17"/>
          <p:cNvSpPr txBox="1">
            <a:spLocks/>
          </p:cNvSpPr>
          <p:nvPr/>
        </p:nvSpPr>
        <p:spPr>
          <a:xfrm>
            <a:off x="916458" y="1635687"/>
            <a:ext cx="3340232" cy="29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sz="1800" b="1" dirty="0">
                <a:latin typeface="Lora" panose="02020500000000000000" charset="0"/>
              </a:rPr>
              <a:t>Game </a:t>
            </a:r>
            <a:r>
              <a:rPr lang="en-US" sz="1800" b="1" dirty="0" err="1">
                <a:latin typeface="Lora" panose="02020500000000000000" charset="0"/>
              </a:rPr>
              <a:t>implementaion</a:t>
            </a:r>
            <a:endParaRPr lang="en-US" sz="1800" b="1" dirty="0">
              <a:latin typeface="Lora" panose="02020500000000000000" charset="0"/>
            </a:endParaRPr>
          </a:p>
          <a:p>
            <a:pPr marL="0" indent="0">
              <a:buNone/>
            </a:pPr>
            <a:r>
              <a:rPr lang="en-US" sz="1600" dirty="0">
                <a:latin typeface="Lora" panose="02020500000000000000" charset="0"/>
              </a:rPr>
              <a:t>There is only </a:t>
            </a:r>
            <a:r>
              <a:rPr lang="en-US" altLang="zh-TW" sz="1600" u="sng" dirty="0" err="1">
                <a:latin typeface="Lora" panose="02020500000000000000" charset="0"/>
              </a:rPr>
              <a:t>Sōkoban</a:t>
            </a:r>
            <a:r>
              <a:rPr lang="en-US" altLang="zh-TW" sz="1600" dirty="0">
                <a:latin typeface="Lora" panose="02020500000000000000" charset="0"/>
              </a:rPr>
              <a:t> </a:t>
            </a:r>
            <a:r>
              <a:rPr lang="en-US" sz="1600" dirty="0">
                <a:latin typeface="Lora" panose="02020500000000000000" charset="0"/>
              </a:rPr>
              <a:t>online version. We need to craft a </a:t>
            </a:r>
            <a:r>
              <a:rPr lang="en-US" sz="1600" u="sng" dirty="0" err="1">
                <a:latin typeface="Lora" panose="02020500000000000000" charset="0"/>
              </a:rPr>
              <a:t>Sōkoban</a:t>
            </a:r>
            <a:r>
              <a:rPr lang="en-US" sz="1600" dirty="0">
                <a:latin typeface="Lora" panose="02020500000000000000" charset="0"/>
              </a:rPr>
              <a:t> game environment such that the agent can play in it.(No reverse engineering!)</a:t>
            </a:r>
            <a:endParaRPr lang="en-US" sz="1600" u="sng" dirty="0">
              <a:latin typeface="Lora" panose="02020500000000000000" charset="0"/>
            </a:endParaRPr>
          </a:p>
        </p:txBody>
      </p:sp>
      <p:sp>
        <p:nvSpPr>
          <p:cNvPr id="12" name="Google Shape;125;p17"/>
          <p:cNvSpPr txBox="1">
            <a:spLocks/>
          </p:cNvSpPr>
          <p:nvPr/>
        </p:nvSpPr>
        <p:spPr>
          <a:xfrm>
            <a:off x="4256690" y="1635686"/>
            <a:ext cx="3699641" cy="294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sz="1800" b="1" dirty="0">
                <a:latin typeface="Lora" panose="02020500000000000000" charset="0"/>
              </a:rPr>
              <a:t>Method design</a:t>
            </a:r>
            <a:endParaRPr lang="en-US" altLang="zh-TW" sz="1600" u="sng" dirty="0">
              <a:latin typeface="Lora" panose="02020500000000000000" charset="0"/>
            </a:endParaRPr>
          </a:p>
          <a:p>
            <a:pPr marL="76200" indent="0">
              <a:buNone/>
            </a:pPr>
            <a:r>
              <a:rPr lang="en-US" altLang="zh-TW" sz="1600" u="sng" dirty="0" err="1">
                <a:latin typeface="Lora" panose="02020500000000000000" charset="0"/>
              </a:rPr>
              <a:t>Sōkoban</a:t>
            </a:r>
            <a:r>
              <a:rPr lang="en-US" altLang="zh-TW" sz="1600" dirty="0">
                <a:latin typeface="Lora" panose="02020500000000000000" charset="0"/>
              </a:rPr>
              <a:t> is a single agent and single goal game but it is difficult because it has many box, box can effect other boxes. And its rooms have some narrow aisles which is a obstacle for agent and for boxes.</a:t>
            </a:r>
            <a:endParaRPr lang="en-US" altLang="zh-TW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88" y="171664"/>
            <a:ext cx="1677867" cy="18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58" y="984270"/>
            <a:ext cx="218659" cy="3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80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Potential Solution</a:t>
            </a:r>
            <a:endParaRPr lang="zh-TW" altLang="en-US" dirty="0"/>
          </a:p>
        </p:txBody>
      </p:sp>
      <p:sp>
        <p:nvSpPr>
          <p:cNvPr id="11" name="Google Shape;125;p17"/>
          <p:cNvSpPr txBox="1">
            <a:spLocks/>
          </p:cNvSpPr>
          <p:nvPr/>
        </p:nvSpPr>
        <p:spPr>
          <a:xfrm>
            <a:off x="916458" y="1635687"/>
            <a:ext cx="3340232" cy="29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sz="1800" b="1" dirty="0">
                <a:latin typeface="Lora" panose="02020500000000000000" charset="0"/>
              </a:rPr>
              <a:t>Solution for game </a:t>
            </a:r>
            <a:r>
              <a:rPr lang="en-US" sz="1800" b="1" dirty="0" err="1">
                <a:latin typeface="Lora" panose="02020500000000000000" charset="0"/>
              </a:rPr>
              <a:t>implementaion</a:t>
            </a:r>
            <a:endParaRPr lang="en-US" sz="1800" b="1" dirty="0">
              <a:latin typeface="Lora" panose="02020500000000000000" charset="0"/>
            </a:endParaRPr>
          </a:p>
          <a:p>
            <a:pPr marL="0" indent="0">
              <a:buNone/>
            </a:pPr>
            <a:r>
              <a:rPr lang="en-US" sz="1600" dirty="0">
                <a:latin typeface="Lora" panose="02020500000000000000" charset="0"/>
              </a:rPr>
              <a:t>We will cost one or two weeks to implement the game and design a good environment for game agent.</a:t>
            </a:r>
            <a:endParaRPr lang="en-US" sz="1600" u="sng" dirty="0">
              <a:latin typeface="Lora" panose="02020500000000000000" charset="0"/>
            </a:endParaRPr>
          </a:p>
        </p:txBody>
      </p:sp>
      <p:sp>
        <p:nvSpPr>
          <p:cNvPr id="12" name="Google Shape;125;p17"/>
          <p:cNvSpPr txBox="1">
            <a:spLocks/>
          </p:cNvSpPr>
          <p:nvPr/>
        </p:nvSpPr>
        <p:spPr>
          <a:xfrm>
            <a:off x="4256690" y="1635686"/>
            <a:ext cx="3699641" cy="294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altLang="zh-TW" sz="1800" b="1" dirty="0">
                <a:latin typeface="Lora" panose="02020500000000000000" charset="0"/>
              </a:rPr>
              <a:t>Some idea for method design</a:t>
            </a:r>
            <a:endParaRPr lang="en-US" altLang="zh-TW" sz="1600" u="sng" dirty="0">
              <a:latin typeface="Lora" panose="02020500000000000000" charset="0"/>
            </a:endParaRPr>
          </a:p>
          <a:p>
            <a:pPr marL="76200" indent="0">
              <a:buNone/>
            </a:pPr>
            <a:r>
              <a:rPr lang="en-US" altLang="zh-TW" sz="1600" dirty="0">
                <a:latin typeface="Lora" panose="02020500000000000000" charset="0"/>
              </a:rPr>
              <a:t>We will find out all situations that the box could not push any more. I think it must be a constraint. May be we will use some CSP problem’s spirits.  </a:t>
            </a:r>
            <a:r>
              <a:rPr lang="en-US" altLang="zh-TW" sz="1600" dirty="0" err="1">
                <a:latin typeface="Lora" panose="02020500000000000000" charset="0"/>
              </a:rPr>
              <a:t>Also,I</a:t>
            </a:r>
            <a:r>
              <a:rPr lang="en-US" altLang="zh-TW" sz="1600" dirty="0">
                <a:latin typeface="Lora" panose="02020500000000000000" charset="0"/>
              </a:rPr>
              <a:t> will research which search method is suitable for </a:t>
            </a:r>
            <a:r>
              <a:rPr lang="en-US" altLang="zh-TW" sz="1600" u="sng" dirty="0" err="1">
                <a:latin typeface="Lora" panose="02020500000000000000" charset="0"/>
              </a:rPr>
              <a:t>Sōkoban</a:t>
            </a:r>
            <a:r>
              <a:rPr lang="en-US" altLang="zh-TW" sz="1600" dirty="0">
                <a:latin typeface="Lora" panose="02020500000000000000" charset="0"/>
              </a:rPr>
              <a:t>.</a:t>
            </a:r>
            <a:endParaRPr lang="en-US" altLang="zh-TW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58" y="1011551"/>
            <a:ext cx="257834" cy="2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68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524000"/>
            <a:ext cx="3425400" cy="651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CD00"/>
                </a:highlight>
                <a:latin typeface="Lora" panose="02020500000000000000" charset="0"/>
              </a:rPr>
              <a:t>Device and tools</a:t>
            </a:r>
            <a:endParaRPr lang="en" dirty="0">
              <a:highlight>
                <a:srgbClr val="FFCD00"/>
              </a:highlight>
              <a:latin typeface="Lora" panose="0202050000000000000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highlight>
                <a:srgbClr val="FFCD00"/>
              </a:highlight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 Required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4806650" y="1518851"/>
            <a:ext cx="3425400" cy="656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CD00"/>
                </a:highlight>
                <a:latin typeface="Lora" panose="02020500000000000000" charset="0"/>
              </a:rPr>
              <a:t>Human Resource</a:t>
            </a:r>
            <a:endParaRPr b="1" dirty="0">
              <a:highlight>
                <a:srgbClr val="FFCD00"/>
              </a:highlight>
              <a:latin typeface="Lora" panose="02020500000000000000" charset="0"/>
            </a:endParaRPr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文字方塊 2"/>
          <p:cNvSpPr txBox="1"/>
          <p:nvPr/>
        </p:nvSpPr>
        <p:spPr>
          <a:xfrm>
            <a:off x="1381249" y="2175641"/>
            <a:ext cx="242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Lora" panose="02020500000000000000" charset="0"/>
              </a:rPr>
              <a:t>Computer or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Lora" panose="02020500000000000000" charset="0"/>
              </a:rPr>
              <a:t>Fresh liver</a:t>
            </a:r>
            <a:endParaRPr lang="zh-TW" altLang="en-US" dirty="0">
              <a:latin typeface="Lora" panose="02020500000000000000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06650" y="2175641"/>
            <a:ext cx="2928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latin typeface="Lora" panose="02020500000000000000" charset="0"/>
              </a:rPr>
              <a:t>Terry Huang</a:t>
            </a:r>
          </a:p>
          <a:p>
            <a:r>
              <a:rPr lang="en-US" altLang="zh-TW" dirty="0">
                <a:latin typeface="Lora" panose="02020500000000000000" charset="0"/>
              </a:rPr>
              <a:t>Task: Method design</a:t>
            </a:r>
          </a:p>
          <a:p>
            <a:endParaRPr lang="en-US" altLang="zh-TW" dirty="0">
              <a:latin typeface="Lora" panose="02020500000000000000" charset="0"/>
            </a:endParaRPr>
          </a:p>
          <a:p>
            <a:r>
              <a:rPr lang="en-US" altLang="zh-TW" u="sng" dirty="0">
                <a:latin typeface="Lora" panose="02020500000000000000" charset="0"/>
              </a:rPr>
              <a:t>Jacky Lin</a:t>
            </a:r>
          </a:p>
          <a:p>
            <a:r>
              <a:rPr lang="en-US" altLang="zh-TW" dirty="0">
                <a:latin typeface="Lora" panose="02020500000000000000" charset="0"/>
              </a:rPr>
              <a:t>Task: Game implementation,</a:t>
            </a:r>
          </a:p>
          <a:p>
            <a:r>
              <a:rPr lang="en-US" altLang="zh-TW" dirty="0">
                <a:latin typeface="Lora" panose="02020500000000000000" charset="0"/>
              </a:rPr>
              <a:t>Method design </a:t>
            </a:r>
          </a:p>
          <a:p>
            <a:endParaRPr lang="en-US" altLang="zh-TW" dirty="0">
              <a:latin typeface="Lora" panose="02020500000000000000" charset="0"/>
            </a:endParaRPr>
          </a:p>
          <a:p>
            <a:r>
              <a:rPr lang="en-US" altLang="zh-TW" u="sng" dirty="0" err="1">
                <a:latin typeface="Lora" panose="02020500000000000000" charset="0"/>
              </a:rPr>
              <a:t>Jia</a:t>
            </a:r>
            <a:r>
              <a:rPr lang="en-US" altLang="zh-TW" u="sng" dirty="0">
                <a:latin typeface="Lora" panose="02020500000000000000" charset="0"/>
              </a:rPr>
              <a:t> </a:t>
            </a:r>
            <a:r>
              <a:rPr lang="en-US" altLang="zh-TW" u="sng" dirty="0" err="1">
                <a:latin typeface="Lora" panose="02020500000000000000" charset="0"/>
              </a:rPr>
              <a:t>huan</a:t>
            </a:r>
            <a:r>
              <a:rPr lang="en-US" altLang="zh-TW" u="sng" dirty="0">
                <a:latin typeface="Lora" panose="02020500000000000000" charset="0"/>
              </a:rPr>
              <a:t> Hong</a:t>
            </a:r>
          </a:p>
          <a:p>
            <a:r>
              <a:rPr lang="en-US" altLang="zh-TW" dirty="0">
                <a:latin typeface="Lora" panose="02020500000000000000" charset="0"/>
              </a:rPr>
              <a:t>Task: Presentation design,</a:t>
            </a:r>
          </a:p>
          <a:p>
            <a:r>
              <a:rPr lang="en-US" altLang="zh-TW" dirty="0">
                <a:latin typeface="Lora" panose="02020500000000000000" charset="0"/>
              </a:rPr>
              <a:t>odds and ends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341" y="1670447"/>
            <a:ext cx="335309" cy="3535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878" y="1670447"/>
            <a:ext cx="402371" cy="3779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70" y="995321"/>
            <a:ext cx="290293" cy="29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46" y="999929"/>
            <a:ext cx="281903" cy="26246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8881C96-B63C-482E-9891-E9342177C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35" y="1692876"/>
            <a:ext cx="1272881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18C0BA1D-8356-4F5A-991B-43C40C9D5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656411"/>
              </p:ext>
            </p:extLst>
          </p:nvPr>
        </p:nvGraphicFramePr>
        <p:xfrm>
          <a:off x="798836" y="1692876"/>
          <a:ext cx="7744391" cy="2940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5" imgW="7200915" imgH="2727960" progId="Visio.Drawing.15">
                  <p:embed/>
                </p:oleObj>
              </mc:Choice>
              <mc:Fallback>
                <p:oleObj r:id="rId5" imgW="7200915" imgH="27279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6" y="1692876"/>
                        <a:ext cx="7744391" cy="2940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3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Statement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1381249" y="1578150"/>
            <a:ext cx="5671191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spcBef>
                <a:spcPts val="600"/>
              </a:spcBef>
            </a:pPr>
            <a:endParaRPr lang="en-US" altLang="zh-TW" sz="1600" dirty="0">
              <a:latin typeface="Lora" panose="02020500000000000000" charset="0"/>
            </a:endParaRPr>
          </a:p>
          <a:p>
            <a:pPr lvl="0">
              <a:spcBef>
                <a:spcPts val="600"/>
              </a:spcBef>
            </a:pPr>
            <a:r>
              <a:rPr lang="zh-TW" altLang="en-US" sz="1600" u="sng" dirty="0">
                <a:latin typeface="Lora" panose="02020500000000000000" charset="0"/>
                <a:ea typeface="Quattrocento Sans"/>
                <a:cs typeface="Quattrocento Sans"/>
                <a:sym typeface="Quattrocento Sans"/>
              </a:rPr>
              <a:t>「推箱子」是款經典的遊戲，玩家只須推動箱子至目標地點來達成目標。而我們讓</a:t>
            </a:r>
            <a:r>
              <a:rPr lang="en-US" altLang="zh-TW" sz="1600" u="sng" dirty="0">
                <a:latin typeface="Lora" panose="02020500000000000000" charset="0"/>
                <a:ea typeface="Quattrocento Sans"/>
                <a:cs typeface="Quattrocento Sans"/>
                <a:sym typeface="Quattrocento Sans"/>
              </a:rPr>
              <a:t>AI</a:t>
            </a:r>
            <a:r>
              <a:rPr lang="zh-TW" altLang="en-US" sz="1600" u="sng" dirty="0">
                <a:latin typeface="Lora" panose="02020500000000000000" charset="0"/>
                <a:ea typeface="Quattrocento Sans"/>
                <a:cs typeface="Quattrocento Sans"/>
                <a:sym typeface="Quattrocento Sans"/>
              </a:rPr>
              <a:t>來玩這款遊戲，尋求解答。</a:t>
            </a:r>
            <a:endParaRPr lang="en-US" sz="1600" u="sng" dirty="0">
              <a:latin typeface="Lora" panose="02020500000000000000" charset="0"/>
              <a:ea typeface="Quattrocento Sans"/>
              <a:cs typeface="Quattrocento Sans"/>
              <a:sym typeface="Quattrocento Sans"/>
            </a:endParaRPr>
          </a:p>
          <a:p>
            <a:pPr lvl="0">
              <a:spcBef>
                <a:spcPts val="600"/>
              </a:spcBef>
            </a:pPr>
            <a:r>
              <a:rPr lang="en-US" sz="1600" dirty="0">
                <a:latin typeface="Lora" panose="02020500000000000000" charset="0"/>
                <a:ea typeface="Quattrocento Sans"/>
                <a:cs typeface="Quattrocento Sans"/>
                <a:sym typeface="Quattrocento Sans"/>
              </a:rPr>
              <a:t> </a:t>
            </a:r>
            <a:endParaRPr sz="1600" dirty="0">
              <a:latin typeface="Lora" panose="02020500000000000000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54550" y="4129912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The </a:t>
            </a:r>
            <a:r>
              <a:rPr lang="en-US" altLang="zh-TW" sz="1100" b="1" u="sng" dirty="0" err="1">
                <a:latin typeface="Lora" panose="02020500000000000000" charset="0"/>
              </a:rPr>
              <a:t>Sōkoban</a:t>
            </a:r>
            <a:r>
              <a:rPr lang="en-US" altLang="zh-TW" sz="1100" b="1" u="sng" dirty="0">
                <a:latin typeface="Lora" panose="02020500000000000000" charset="0"/>
              </a:rPr>
              <a:t> </a:t>
            </a:r>
            <a:r>
              <a:rPr lang="en-US" altLang="zh-TW" sz="1100" b="1" dirty="0">
                <a:latin typeface="Lora" panose="02020500000000000000" charset="0"/>
              </a:rPr>
              <a:t>game online: </a:t>
            </a:r>
            <a:r>
              <a:rPr lang="en-US" altLang="zh-TW" sz="1100" b="1" dirty="0">
                <a:latin typeface="Lora" panose="02020500000000000000" charset="0"/>
                <a:hlinkClick r:id="rId3"/>
              </a:rPr>
              <a:t>http://my-gamer.com/games/gc11660.html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the </a:t>
            </a:r>
            <a:r>
              <a:rPr lang="en-US" altLang="zh-TW" sz="1100" b="1" u="sng" dirty="0" err="1">
                <a:latin typeface="Lora" panose="02020500000000000000" charset="0"/>
              </a:rPr>
              <a:t>Sōkoban</a:t>
            </a:r>
            <a:r>
              <a:rPr lang="en-US" altLang="zh-TW" sz="1100" b="1" u="sng" dirty="0">
                <a:latin typeface="Lora" panose="02020500000000000000" charset="0"/>
              </a:rPr>
              <a:t> </a:t>
            </a:r>
            <a:r>
              <a:rPr lang="en-US" altLang="zh-TW" sz="1100" b="1" dirty="0">
                <a:latin typeface="Lora" panose="02020500000000000000" charset="0"/>
              </a:rPr>
              <a:t> game: </a:t>
            </a:r>
            <a:r>
              <a:rPr lang="en-US" altLang="zh-TW" sz="1100" b="1" dirty="0">
                <a:latin typeface="Lora" panose="02020500000000000000" charset="0"/>
                <a:hlinkClick r:id="rId4"/>
              </a:rPr>
              <a:t>https://zh.wikipedia.org/wiki/%E5%80%89%E5%BA%AB%E7%95%AA</a:t>
            </a:r>
          </a:p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  <a:hlinkClick r:id="rId4"/>
              </a:rPr>
              <a:t> 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6" t="15106" r="38228" b="12459"/>
          <a:stretch/>
        </p:blipFill>
        <p:spPr>
          <a:xfrm>
            <a:off x="7115503" y="1597209"/>
            <a:ext cx="1660635" cy="2228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296" y="1023240"/>
            <a:ext cx="176801" cy="2164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8277" y="1618700"/>
            <a:ext cx="7283668" cy="3231000"/>
          </a:xfrm>
        </p:spPr>
        <p:txBody>
          <a:bodyPr/>
          <a:lstStyle/>
          <a:p>
            <a:r>
              <a:rPr lang="en-US" altLang="zh-TW" dirty="0">
                <a:latin typeface="Lora" panose="02020500000000000000" charset="0"/>
                <a:hlinkClick r:id="rId2"/>
              </a:rPr>
              <a:t>SOKOBAN and other motion planning problems .</a:t>
            </a:r>
            <a:r>
              <a:rPr lang="de-DE" altLang="zh-TW" dirty="0">
                <a:latin typeface="Lora" panose="02020500000000000000" charset="0"/>
                <a:hlinkClick r:id="rId2"/>
              </a:rPr>
              <a:t>Dorit Dor .Uri Zwick. June 25, 1996</a:t>
            </a:r>
            <a:endParaRPr lang="en-US" altLang="zh-TW" dirty="0">
              <a:latin typeface="Lora" panose="02020500000000000000" charset="0"/>
            </a:endParaRPr>
          </a:p>
          <a:p>
            <a:r>
              <a:rPr lang="en-US" altLang="zh-TW" dirty="0">
                <a:latin typeface="Lora" panose="02020500000000000000" charset="0"/>
                <a:hlinkClick r:id="rId3"/>
              </a:rPr>
              <a:t>Willy A Sokoban Solving Agent. Luis Rei, </a:t>
            </a:r>
            <a:r>
              <a:rPr lang="en-US" altLang="zh-TW" dirty="0" err="1">
                <a:latin typeface="Lora" panose="02020500000000000000" charset="0"/>
                <a:hlinkClick r:id="rId3"/>
              </a:rPr>
              <a:t>Rui</a:t>
            </a:r>
            <a:r>
              <a:rPr lang="en-US" altLang="zh-TW" dirty="0">
                <a:latin typeface="Lora" panose="02020500000000000000" charset="0"/>
                <a:hlinkClick r:id="rId3"/>
              </a:rPr>
              <a:t> Teixeira</a:t>
            </a:r>
            <a:endParaRPr lang="zh-TW" altLang="en-US" dirty="0">
              <a:latin typeface="Lora" panose="02020500000000000000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60" y="1024764"/>
            <a:ext cx="294289" cy="2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1048644" y="1865540"/>
            <a:ext cx="7669465" cy="141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zh-TW" sz="2000" dirty="0"/>
              <a:t>「推箱子」是款十分容易辨識結果的遊戲，</a:t>
            </a:r>
            <a:br>
              <a:rPr lang="en-US" altLang="zh-TW" sz="2000" dirty="0"/>
            </a:br>
            <a:r>
              <a:rPr lang="zh-TW" altLang="zh-TW" sz="2000" dirty="0"/>
              <a:t>也因這項原因在結果的觀察上能清楚的看出我們的想法是否出錯，</a:t>
            </a:r>
            <a:br>
              <a:rPr lang="en-US" altLang="zh-TW" sz="2000" dirty="0"/>
            </a:br>
            <a:r>
              <a:rPr lang="zh-TW" altLang="en-US" sz="2000" dirty="0"/>
              <a:t>這是</a:t>
            </a:r>
            <a:r>
              <a:rPr lang="zh-TW" altLang="zh-TW" sz="2000" dirty="0"/>
              <a:t>由於我們的想法會影響</a:t>
            </a:r>
            <a:r>
              <a:rPr lang="en-US" altLang="zh-TW" sz="2000" dirty="0"/>
              <a:t>agent</a:t>
            </a:r>
            <a:r>
              <a:rPr lang="zh-TW" altLang="zh-TW" sz="2000" dirty="0"/>
              <a:t>自身找到的解答，</a:t>
            </a:r>
            <a:br>
              <a:rPr lang="en-US" altLang="zh-TW" sz="2000" dirty="0"/>
            </a:br>
            <a:r>
              <a:rPr lang="zh-TW" altLang="zh-TW" sz="2000" dirty="0"/>
              <a:t>這也是我們為何使用它來做本次專案的動機。</a:t>
            </a:r>
          </a:p>
        </p:txBody>
      </p:sp>
      <p:sp>
        <p:nvSpPr>
          <p:cNvPr id="94" name="Google Shape;94;p13"/>
          <p:cNvSpPr txBox="1"/>
          <p:nvPr/>
        </p:nvSpPr>
        <p:spPr>
          <a:xfrm>
            <a:off x="654550" y="4129912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The </a:t>
            </a:r>
            <a:r>
              <a:rPr lang="en-US" altLang="zh-TW" sz="1100" b="1" u="sng" dirty="0" err="1">
                <a:latin typeface="Lora" panose="02020500000000000000" charset="0"/>
              </a:rPr>
              <a:t>Sōkoban</a:t>
            </a:r>
            <a:r>
              <a:rPr lang="en-US" altLang="zh-TW" sz="1100" b="1" u="sng" dirty="0">
                <a:latin typeface="Lora" panose="02020500000000000000" charset="0"/>
              </a:rPr>
              <a:t> </a:t>
            </a:r>
            <a:r>
              <a:rPr lang="en-US" altLang="zh-TW" sz="1100" b="1" dirty="0">
                <a:latin typeface="Lora" panose="02020500000000000000" charset="0"/>
              </a:rPr>
              <a:t>game online: </a:t>
            </a:r>
            <a:r>
              <a:rPr lang="en-US" altLang="zh-TW" sz="1100" b="1" dirty="0">
                <a:latin typeface="Lora" panose="02020500000000000000" charset="0"/>
                <a:hlinkClick r:id="rId3"/>
              </a:rPr>
              <a:t>http://my-gamer.com/games/gc11660.html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the </a:t>
            </a:r>
            <a:r>
              <a:rPr lang="en-US" altLang="zh-TW" sz="1100" b="1" u="sng" dirty="0" err="1">
                <a:latin typeface="Lora" panose="02020500000000000000" charset="0"/>
              </a:rPr>
              <a:t>Sōkoban</a:t>
            </a:r>
            <a:r>
              <a:rPr lang="en-US" altLang="zh-TW" sz="1100" b="1" u="sng" dirty="0">
                <a:latin typeface="Lora" panose="02020500000000000000" charset="0"/>
              </a:rPr>
              <a:t> </a:t>
            </a:r>
            <a:r>
              <a:rPr lang="en-US" altLang="zh-TW" sz="1100" b="1" dirty="0">
                <a:latin typeface="Lora" panose="02020500000000000000" charset="0"/>
              </a:rPr>
              <a:t> game: </a:t>
            </a:r>
            <a:r>
              <a:rPr lang="en-US" altLang="zh-TW" sz="1100" b="1" dirty="0">
                <a:latin typeface="Lora" panose="02020500000000000000" charset="0"/>
                <a:hlinkClick r:id="rId4"/>
              </a:rPr>
              <a:t>https://zh.wikipedia.org/wiki/%E5%80%89%E5%BA%AB%E7%95%AA</a:t>
            </a:r>
          </a:p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  <a:hlinkClick r:id="rId4"/>
              </a:rPr>
              <a:t> 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58" y="975861"/>
            <a:ext cx="335309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1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32A45-58DE-4E17-A946-D1DCF64A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簡介製作過程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DAD46E-DC03-48D7-8351-BD57968AB3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3EF2704-883C-4387-B06F-9B3C06B62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56384"/>
              </p:ext>
            </p:extLst>
          </p:nvPr>
        </p:nvGraphicFramePr>
        <p:xfrm>
          <a:off x="1541888" y="1860051"/>
          <a:ext cx="3030112" cy="2011680"/>
        </p:xfrm>
        <a:graphic>
          <a:graphicData uri="http://schemas.openxmlformats.org/drawingml/2006/table">
            <a:tbl>
              <a:tblPr firstRow="1" bandRow="1">
                <a:tableStyleId>{DE897CE7-4FA2-472E-B211-B6D4C5D2A7F1}</a:tableStyleId>
              </a:tblPr>
              <a:tblGrid>
                <a:gridCol w="3030112">
                  <a:extLst>
                    <a:ext uri="{9D8B030D-6E8A-4147-A177-3AD203B41FA5}">
                      <a16:colId xmlns:a16="http://schemas.microsoft.com/office/drawing/2014/main" val="1873258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5 5</a:t>
                      </a:r>
                    </a:p>
                    <a:p>
                      <a:r>
                        <a:rPr lang="en-US" altLang="zh-TW" dirty="0"/>
                        <a:t>1 1</a:t>
                      </a:r>
                    </a:p>
                    <a:p>
                      <a:r>
                        <a:rPr lang="en-US" altLang="zh-TW" dirty="0"/>
                        <a:t>1</a:t>
                      </a:r>
                    </a:p>
                    <a:p>
                      <a:r>
                        <a:rPr lang="en-US" altLang="zh-TW" dirty="0"/>
                        <a:t>3 3</a:t>
                      </a:r>
                    </a:p>
                    <a:p>
                      <a:r>
                        <a:rPr lang="en-US" altLang="zh-TW" dirty="0"/>
                        <a:t>3 3 3 3 3</a:t>
                      </a:r>
                    </a:p>
                    <a:p>
                      <a:r>
                        <a:rPr lang="en-US" altLang="zh-TW" dirty="0"/>
                        <a:t>3 1 0 0 3</a:t>
                      </a:r>
                    </a:p>
                    <a:p>
                      <a:r>
                        <a:rPr lang="en-US" altLang="zh-TW" dirty="0"/>
                        <a:t>3 0 2 0 3</a:t>
                      </a:r>
                    </a:p>
                    <a:p>
                      <a:r>
                        <a:rPr lang="en-US" altLang="zh-TW" dirty="0"/>
                        <a:t>3 0 0 0 3</a:t>
                      </a:r>
                    </a:p>
                    <a:p>
                      <a:r>
                        <a:rPr lang="en-US" altLang="zh-TW" dirty="0"/>
                        <a:t>3 3 3 3 3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747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77DC35C5-CA4D-4323-9C2A-AF6B76A54287}"/>
              </a:ext>
            </a:extLst>
          </p:cNvPr>
          <p:cNvSpPr/>
          <p:nvPr/>
        </p:nvSpPr>
        <p:spPr>
          <a:xfrm>
            <a:off x="2274763" y="4220832"/>
            <a:ext cx="1159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 simple.txt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6F4F490-3BCE-436E-8944-1A3D13E14A61}"/>
              </a:ext>
            </a:extLst>
          </p:cNvPr>
          <p:cNvGrpSpPr/>
          <p:nvPr/>
        </p:nvGrpSpPr>
        <p:grpSpPr>
          <a:xfrm>
            <a:off x="687634" y="1847694"/>
            <a:ext cx="841897" cy="2030728"/>
            <a:chOff x="-18845" y="1860051"/>
            <a:chExt cx="841897" cy="2030728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E3A60B1-9D0B-4654-AD18-940A9E16FFEA}"/>
                </a:ext>
              </a:extLst>
            </p:cNvPr>
            <p:cNvSpPr txBox="1"/>
            <p:nvPr/>
          </p:nvSpPr>
          <p:spPr>
            <a:xfrm>
              <a:off x="-18845" y="1860051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1 : 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80A6441-F5B4-4916-90B7-577D94A272F5}"/>
                </a:ext>
              </a:extLst>
            </p:cNvPr>
            <p:cNvSpPr txBox="1"/>
            <p:nvPr/>
          </p:nvSpPr>
          <p:spPr>
            <a:xfrm>
              <a:off x="-18845" y="2075420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2 : 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8B72AFF-CC9A-4890-BE27-17A5F993E64D}"/>
                </a:ext>
              </a:extLst>
            </p:cNvPr>
            <p:cNvSpPr txBox="1"/>
            <p:nvPr/>
          </p:nvSpPr>
          <p:spPr>
            <a:xfrm>
              <a:off x="-18845" y="229078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3 : 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0B568D4-708C-4A20-874E-60BE7925E66C}"/>
                </a:ext>
              </a:extLst>
            </p:cNvPr>
            <p:cNvSpPr txBox="1"/>
            <p:nvPr/>
          </p:nvSpPr>
          <p:spPr>
            <a:xfrm>
              <a:off x="-18845" y="2506158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4 : </a:t>
              </a:r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86EDA99-C82E-4A4F-AD11-A711DD3C1717}"/>
                </a:ext>
              </a:extLst>
            </p:cNvPr>
            <p:cNvSpPr txBox="1"/>
            <p:nvPr/>
          </p:nvSpPr>
          <p:spPr>
            <a:xfrm>
              <a:off x="-18845" y="272152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5 : 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BE3E695-999C-47A3-9DF4-AACF8E3E6942}"/>
                </a:ext>
              </a:extLst>
            </p:cNvPr>
            <p:cNvSpPr txBox="1"/>
            <p:nvPr/>
          </p:nvSpPr>
          <p:spPr>
            <a:xfrm>
              <a:off x="-18845" y="2936896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6 : 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8F175B8-4000-4D8A-AD1A-0A4BC355EBF5}"/>
                </a:ext>
              </a:extLst>
            </p:cNvPr>
            <p:cNvSpPr txBox="1"/>
            <p:nvPr/>
          </p:nvSpPr>
          <p:spPr>
            <a:xfrm>
              <a:off x="-18845" y="315226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7 : 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089E020-EC70-4083-91A4-ED6513827A17}"/>
                </a:ext>
              </a:extLst>
            </p:cNvPr>
            <p:cNvSpPr txBox="1"/>
            <p:nvPr/>
          </p:nvSpPr>
          <p:spPr>
            <a:xfrm>
              <a:off x="-18845" y="3367634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8 : 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3C50A77-82C5-449F-8CD3-D3E6C7437E39}"/>
                </a:ext>
              </a:extLst>
            </p:cNvPr>
            <p:cNvSpPr txBox="1"/>
            <p:nvPr/>
          </p:nvSpPr>
          <p:spPr>
            <a:xfrm>
              <a:off x="-18845" y="3583002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9 : </a:t>
              </a:r>
              <a:endParaRPr lang="zh-TW" altLang="en-US" dirty="0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9590F486-69B8-4A8A-B05B-EC48A3FC6A2D}"/>
              </a:ext>
            </a:extLst>
          </p:cNvPr>
          <p:cNvGrpSpPr/>
          <p:nvPr/>
        </p:nvGrpSpPr>
        <p:grpSpPr>
          <a:xfrm>
            <a:off x="5259650" y="1683005"/>
            <a:ext cx="2978702" cy="2790844"/>
            <a:chOff x="4709657" y="1358268"/>
            <a:chExt cx="2978702" cy="279084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C8D44F3-23A3-4068-8EE4-66C4A4E08F07}"/>
                </a:ext>
              </a:extLst>
            </p:cNvPr>
            <p:cNvSpPr txBox="1"/>
            <p:nvPr/>
          </p:nvSpPr>
          <p:spPr>
            <a:xfrm>
              <a:off x="4709659" y="1358268"/>
              <a:ext cx="2492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1 :                </a:t>
              </a:r>
              <a:r>
                <a:rPr lang="en-US" altLang="zh-TW" dirty="0">
                  <a:solidFill>
                    <a:srgbClr val="0070C0"/>
                  </a:solidFill>
                </a:rPr>
                <a:t>5</a:t>
              </a:r>
              <a:r>
                <a:rPr lang="en-US" altLang="zh-TW" dirty="0"/>
                <a:t>           </a:t>
              </a:r>
              <a:r>
                <a:rPr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</a:p>
            <a:p>
              <a:r>
                <a:rPr lang="en-US" altLang="zh-TW" dirty="0"/>
                <a:t>       ( Graph ) </a:t>
              </a:r>
              <a:r>
                <a:rPr lang="en-US" altLang="zh-TW" dirty="0">
                  <a:solidFill>
                    <a:srgbClr val="0070C0"/>
                  </a:solidFill>
                </a:rPr>
                <a:t>Column</a:t>
              </a:r>
              <a:r>
                <a:rPr lang="en-US" altLang="zh-TW" dirty="0"/>
                <a:t> * </a:t>
              </a:r>
              <a:r>
                <a:rPr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Row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2734BDF-A2B2-48BE-A112-C70272D2EB53}"/>
                </a:ext>
              </a:extLst>
            </p:cNvPr>
            <p:cNvSpPr txBox="1"/>
            <p:nvPr/>
          </p:nvSpPr>
          <p:spPr>
            <a:xfrm>
              <a:off x="4709658" y="1925174"/>
              <a:ext cx="29787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Row 2 : 	         </a:t>
              </a:r>
              <a:r>
                <a:rPr lang="en-US" altLang="zh-TW" dirty="0">
                  <a:solidFill>
                    <a:srgbClr val="0070C0"/>
                  </a:solidFill>
                </a:rPr>
                <a:t>1</a:t>
              </a:r>
              <a:r>
                <a:rPr lang="en-US" altLang="zh-TW" dirty="0"/>
                <a:t>           </a:t>
              </a:r>
              <a:r>
                <a:rPr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r>
                <a:rPr lang="en-US" altLang="zh-TW" dirty="0"/>
                <a:t> </a:t>
              </a:r>
            </a:p>
            <a:p>
              <a:r>
                <a:rPr lang="en-US" altLang="zh-TW" dirty="0"/>
                <a:t>      Player Start Point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9BEA575-0217-4527-A3F6-FCCDA0441CF4}"/>
                </a:ext>
              </a:extLst>
            </p:cNvPr>
            <p:cNvSpPr txBox="1"/>
            <p:nvPr/>
          </p:nvSpPr>
          <p:spPr>
            <a:xfrm>
              <a:off x="4709657" y="2492080"/>
              <a:ext cx="1955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3 :                </a:t>
              </a:r>
              <a:r>
                <a:rPr lang="en-US" altLang="zh-TW" dirty="0">
                  <a:solidFill>
                    <a:srgbClr val="00B050"/>
                  </a:solidFill>
                </a:rPr>
                <a:t>1</a:t>
              </a:r>
            </a:p>
            <a:p>
              <a:r>
                <a:rPr lang="en-US" altLang="zh-TW" dirty="0"/>
                <a:t>      How many </a:t>
              </a:r>
              <a:r>
                <a:rPr lang="en-US" altLang="zh-TW" dirty="0">
                  <a:solidFill>
                    <a:srgbClr val="00B050"/>
                  </a:solidFill>
                </a:rPr>
                <a:t>Goal </a:t>
              </a:r>
              <a:r>
                <a:rPr lang="en-US" altLang="zh-TW" dirty="0"/>
                <a:t>? 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D9DEA8D-A487-4198-9F8F-B9B2EF94ACD5}"/>
                </a:ext>
              </a:extLst>
            </p:cNvPr>
            <p:cNvSpPr txBox="1"/>
            <p:nvPr/>
          </p:nvSpPr>
          <p:spPr>
            <a:xfrm>
              <a:off x="4709657" y="3058986"/>
              <a:ext cx="26468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4 :                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r>
                <a:rPr lang="en-US" altLang="zh-TW" dirty="0"/>
                <a:t>           </a:t>
              </a:r>
              <a:r>
                <a:rPr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</a:p>
            <a:p>
              <a:r>
                <a:rPr lang="en-US" altLang="zh-TW" dirty="0"/>
                <a:t>       Goal(s) = </a:t>
              </a:r>
              <a:r>
                <a:rPr lang="en-US" altLang="zh-TW" dirty="0">
                  <a:solidFill>
                    <a:srgbClr val="0070C0"/>
                  </a:solidFill>
                </a:rPr>
                <a:t>Column</a:t>
              </a:r>
              <a:r>
                <a:rPr lang="en-US" altLang="zh-TW" dirty="0"/>
                <a:t> , </a:t>
              </a:r>
              <a:r>
                <a:rPr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Row</a:t>
              </a:r>
              <a:r>
                <a:rPr lang="en-US" altLang="zh-TW" dirty="0"/>
                <a:t>  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180E334-0750-4C44-86C8-404259561010}"/>
                </a:ext>
              </a:extLst>
            </p:cNvPr>
            <p:cNvSpPr txBox="1"/>
            <p:nvPr/>
          </p:nvSpPr>
          <p:spPr>
            <a:xfrm>
              <a:off x="4717685" y="3625892"/>
              <a:ext cx="2739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5 ~ 9 :  </a:t>
              </a:r>
            </a:p>
            <a:p>
              <a:r>
                <a:rPr lang="zh-TW" altLang="en-US" dirty="0"/>
                <a:t>       </a:t>
              </a:r>
              <a:r>
                <a:rPr lang="en-US" altLang="zh-TW" dirty="0"/>
                <a:t>NEXT PAGE TO</a:t>
              </a:r>
              <a:r>
                <a:rPr lang="zh-TW" altLang="en-US" dirty="0"/>
                <a:t> </a:t>
              </a:r>
              <a:r>
                <a:rPr lang="en-US" altLang="zh-TW" dirty="0"/>
                <a:t>EXPLANE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92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BD806-9C49-401C-944E-5B376046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</p:spPr>
        <p:txBody>
          <a:bodyPr/>
          <a:lstStyle/>
          <a:p>
            <a:r>
              <a:rPr lang="zh-TW" altLang="en-US" dirty="0"/>
              <a:t>簡介製作過程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F8ED85-6C3D-4F21-BF61-CC4CF168AF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375CAB5-38D6-4D93-BD71-3AD31AF58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46569"/>
              </p:ext>
            </p:extLst>
          </p:nvPr>
        </p:nvGraphicFramePr>
        <p:xfrm>
          <a:off x="2372625" y="2200273"/>
          <a:ext cx="1515056" cy="1584960"/>
        </p:xfrm>
        <a:graphic>
          <a:graphicData uri="http://schemas.openxmlformats.org/drawingml/2006/table">
            <a:tbl>
              <a:tblPr firstRow="1" bandRow="1">
                <a:tableStyleId>{DE897CE7-4FA2-472E-B211-B6D4C5D2A7F1}</a:tableStyleId>
              </a:tblPr>
              <a:tblGrid>
                <a:gridCol w="1515056">
                  <a:extLst>
                    <a:ext uri="{9D8B030D-6E8A-4147-A177-3AD203B41FA5}">
                      <a16:colId xmlns:a16="http://schemas.microsoft.com/office/drawing/2014/main" val="1873258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5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3 3 3 3 3</a:t>
                      </a:r>
                    </a:p>
                    <a:p>
                      <a:r>
                        <a:rPr lang="en-US" altLang="zh-TW" dirty="0"/>
                        <a:t>3 1 0 0 3</a:t>
                      </a:r>
                    </a:p>
                    <a:p>
                      <a:r>
                        <a:rPr lang="en-US" altLang="zh-TW" dirty="0"/>
                        <a:t>3 0 2 0 3</a:t>
                      </a:r>
                    </a:p>
                    <a:p>
                      <a:r>
                        <a:rPr lang="en-US" altLang="zh-TW" dirty="0"/>
                        <a:t>3 0 0 0 3</a:t>
                      </a:r>
                    </a:p>
                    <a:p>
                      <a:r>
                        <a:rPr lang="en-US" altLang="zh-TW" dirty="0"/>
                        <a:t>3 3 3 3 3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7474"/>
                  </a:ext>
                </a:extLst>
              </a:tr>
            </a:tbl>
          </a:graphicData>
        </a:graphic>
      </p:graphicFrame>
      <p:grpSp>
        <p:nvGrpSpPr>
          <p:cNvPr id="34" name="群組 33">
            <a:extLst>
              <a:ext uri="{FF2B5EF4-FFF2-40B4-BE49-F238E27FC236}">
                <a16:creationId xmlns:a16="http://schemas.microsoft.com/office/drawing/2014/main" id="{C5765FFB-2D57-43DB-A26E-F484CBC1E46C}"/>
              </a:ext>
            </a:extLst>
          </p:cNvPr>
          <p:cNvGrpSpPr/>
          <p:nvPr/>
        </p:nvGrpSpPr>
        <p:grpSpPr>
          <a:xfrm>
            <a:off x="1381250" y="2171494"/>
            <a:ext cx="841905" cy="1621569"/>
            <a:chOff x="2215039" y="1831272"/>
            <a:chExt cx="841905" cy="162156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AFD4A02-F63C-4EE9-8E15-543B7286F5D2}"/>
                </a:ext>
              </a:extLst>
            </p:cNvPr>
            <p:cNvSpPr/>
            <p:nvPr/>
          </p:nvSpPr>
          <p:spPr>
            <a:xfrm>
              <a:off x="2215047" y="1831272"/>
              <a:ext cx="8418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Row 1 : </a:t>
              </a:r>
              <a:endParaRPr lang="zh-TW" altLang="en-US" dirty="0"/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291FAD1-D9B4-412A-80A2-2B534290D3AD}"/>
                </a:ext>
              </a:extLst>
            </p:cNvPr>
            <p:cNvGrpSpPr/>
            <p:nvPr/>
          </p:nvGrpSpPr>
          <p:grpSpPr>
            <a:xfrm>
              <a:off x="2215039" y="2263973"/>
              <a:ext cx="841904" cy="1188868"/>
              <a:chOff x="2215039" y="2263973"/>
              <a:chExt cx="841904" cy="1188868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ECFBD51-4B05-4615-88B7-F94A35C4B132}"/>
                  </a:ext>
                </a:extLst>
              </p:cNvPr>
              <p:cNvSpPr/>
              <p:nvPr/>
            </p:nvSpPr>
            <p:spPr>
              <a:xfrm>
                <a:off x="2215046" y="2263973"/>
                <a:ext cx="841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Row 5 : </a:t>
                </a:r>
                <a:endParaRPr lang="zh-TW" altLang="en-US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5CE313B-0A86-4377-9D51-4094AD589B48}"/>
                  </a:ext>
                </a:extLst>
              </p:cNvPr>
              <p:cNvSpPr/>
              <p:nvPr/>
            </p:nvSpPr>
            <p:spPr>
              <a:xfrm>
                <a:off x="2215045" y="2488168"/>
                <a:ext cx="841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Row 6 : </a:t>
                </a:r>
                <a:endParaRPr lang="zh-TW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F096203-17B2-463A-995C-669EBF78A92A}"/>
                  </a:ext>
                </a:extLst>
              </p:cNvPr>
              <p:cNvSpPr/>
              <p:nvPr/>
            </p:nvSpPr>
            <p:spPr>
              <a:xfrm>
                <a:off x="2215043" y="2712363"/>
                <a:ext cx="841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Row 7 : </a:t>
                </a:r>
                <a:endParaRPr lang="zh-TW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B0E4F4A-519E-46A9-A330-F9C75FD2BA2F}"/>
                  </a:ext>
                </a:extLst>
              </p:cNvPr>
              <p:cNvSpPr/>
              <p:nvPr/>
            </p:nvSpPr>
            <p:spPr>
              <a:xfrm>
                <a:off x="2215039" y="2920869"/>
                <a:ext cx="841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Row 8 : </a:t>
                </a:r>
                <a:endParaRPr lang="zh-TW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6A15732-D25A-4FAA-9B2A-87E05FE9748A}"/>
                  </a:ext>
                </a:extLst>
              </p:cNvPr>
              <p:cNvSpPr/>
              <p:nvPr/>
            </p:nvSpPr>
            <p:spPr>
              <a:xfrm>
                <a:off x="2215039" y="3145064"/>
                <a:ext cx="841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Row 9 : </a:t>
                </a:r>
                <a:endParaRPr lang="zh-TW" altLang="en-US" dirty="0"/>
              </a:p>
            </p:txBody>
          </p:sp>
        </p:grp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17EB849-350C-4466-AF01-1C6DCFCC377E}"/>
              </a:ext>
            </a:extLst>
          </p:cNvPr>
          <p:cNvGrpSpPr/>
          <p:nvPr/>
        </p:nvGrpSpPr>
        <p:grpSpPr>
          <a:xfrm>
            <a:off x="6847565" y="1661828"/>
            <a:ext cx="1830353" cy="2640898"/>
            <a:chOff x="5932389" y="1849371"/>
            <a:chExt cx="1830353" cy="2640898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19117A9D-6C42-4C18-8E79-74842898722F}"/>
                </a:ext>
              </a:extLst>
            </p:cNvPr>
            <p:cNvGrpSpPr/>
            <p:nvPr/>
          </p:nvGrpSpPr>
          <p:grpSpPr>
            <a:xfrm>
              <a:off x="6072487" y="4109269"/>
              <a:ext cx="1690255" cy="381000"/>
              <a:chOff x="6072487" y="4109269"/>
              <a:chExt cx="1690255" cy="381000"/>
            </a:xfrm>
          </p:grpSpPr>
          <p:sp>
            <p:nvSpPr>
              <p:cNvPr id="6" name="文字版面配置區 3">
                <a:extLst>
                  <a:ext uri="{FF2B5EF4-FFF2-40B4-BE49-F238E27FC236}">
                    <a16:creationId xmlns:a16="http://schemas.microsoft.com/office/drawing/2014/main" id="{938C2CAA-21E5-4A5A-BB78-7AD632C0D4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1991" y="4109269"/>
                <a:ext cx="1100751" cy="305427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4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(</a:t>
                </a:r>
                <a:r>
                  <a:rPr lang="zh-TW" altLang="en-US" sz="2000" b="1" dirty="0"/>
                  <a:t>牆外</a:t>
                </a:r>
                <a:r>
                  <a:rPr lang="en-US" altLang="zh-TW" sz="2000" b="1" dirty="0"/>
                  <a:t>)</a:t>
                </a:r>
                <a:endParaRPr lang="zh-TW" altLang="en-US" sz="2000" b="1" dirty="0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395E8B99-A890-4FA6-BAF9-3E0AAE3CE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72487" y="4109269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0E356A04-B3E2-4BC3-A731-1A4191EF9E41}"/>
                </a:ext>
              </a:extLst>
            </p:cNvPr>
            <p:cNvGrpSpPr/>
            <p:nvPr/>
          </p:nvGrpSpPr>
          <p:grpSpPr>
            <a:xfrm>
              <a:off x="6072487" y="3593658"/>
              <a:ext cx="1690255" cy="389905"/>
              <a:chOff x="6072487" y="3593658"/>
              <a:chExt cx="1690255" cy="389905"/>
            </a:xfrm>
          </p:grpSpPr>
          <p:sp>
            <p:nvSpPr>
              <p:cNvPr id="8" name="文字版面配置區 3">
                <a:extLst>
                  <a:ext uri="{FF2B5EF4-FFF2-40B4-BE49-F238E27FC236}">
                    <a16:creationId xmlns:a16="http://schemas.microsoft.com/office/drawing/2014/main" id="{9911495D-00E5-48AD-955B-E2D4A976C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1991" y="3593658"/>
                <a:ext cx="1100751" cy="305426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3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(</a:t>
                </a:r>
                <a:r>
                  <a:rPr lang="zh-TW" altLang="en-US" sz="2000" b="1" dirty="0"/>
                  <a:t>牆壁</a:t>
                </a:r>
                <a:r>
                  <a:rPr lang="en-US" altLang="zh-TW" sz="2000" b="1" dirty="0"/>
                  <a:t>)</a:t>
                </a:r>
                <a:endParaRPr lang="zh-TW" altLang="en-US" sz="2000" b="1" dirty="0"/>
              </a:p>
            </p:txBody>
          </p:sp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18FE2932-FDC0-4DEE-88CC-84CCB3998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2487" y="3602563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A6A2B080-24AB-494F-B9AF-F2DAB472CBB6}"/>
                </a:ext>
              </a:extLst>
            </p:cNvPr>
            <p:cNvGrpSpPr/>
            <p:nvPr/>
          </p:nvGrpSpPr>
          <p:grpSpPr>
            <a:xfrm>
              <a:off x="6072487" y="3048037"/>
              <a:ext cx="1690255" cy="381033"/>
              <a:chOff x="6072487" y="3048037"/>
              <a:chExt cx="1690255" cy="381033"/>
            </a:xfrm>
          </p:grpSpPr>
          <p:sp>
            <p:nvSpPr>
              <p:cNvPr id="15" name="文字版面配置區 3">
                <a:extLst>
                  <a:ext uri="{FF2B5EF4-FFF2-40B4-BE49-F238E27FC236}">
                    <a16:creationId xmlns:a16="http://schemas.microsoft.com/office/drawing/2014/main" id="{7135164F-D1A9-4A33-8E63-DE12B2BE0E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1991" y="3048037"/>
                <a:ext cx="1100751" cy="305427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2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(</a:t>
                </a:r>
                <a:r>
                  <a:rPr lang="zh-TW" altLang="en-US" sz="2000" b="1" dirty="0"/>
                  <a:t>箱子</a:t>
                </a:r>
                <a:r>
                  <a:rPr lang="en-US" altLang="zh-TW" sz="2000" b="1" dirty="0"/>
                  <a:t>)</a:t>
                </a:r>
                <a:endParaRPr lang="zh-TW" altLang="en-US" sz="2000" b="1" dirty="0"/>
              </a:p>
            </p:txBody>
          </p:sp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01B1E752-9DE6-4E0B-8E83-2003032C2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72487" y="3048037"/>
                <a:ext cx="381033" cy="381033"/>
              </a:xfrm>
              <a:prstGeom prst="rect">
                <a:avLst/>
              </a:prstGeom>
            </p:spPr>
          </p:pic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7E8B9CFE-6E63-484C-9C7E-5749F518FFD9}"/>
                </a:ext>
              </a:extLst>
            </p:cNvPr>
            <p:cNvGrpSpPr/>
            <p:nvPr/>
          </p:nvGrpSpPr>
          <p:grpSpPr>
            <a:xfrm>
              <a:off x="5932389" y="2322301"/>
              <a:ext cx="1830353" cy="634921"/>
              <a:chOff x="5932389" y="2322301"/>
              <a:chExt cx="1830353" cy="634921"/>
            </a:xfrm>
          </p:grpSpPr>
          <p:sp>
            <p:nvSpPr>
              <p:cNvPr id="13" name="文字版面配置區 3">
                <a:extLst>
                  <a:ext uri="{FF2B5EF4-FFF2-40B4-BE49-F238E27FC236}">
                    <a16:creationId xmlns:a16="http://schemas.microsoft.com/office/drawing/2014/main" id="{E58C3DCC-8B64-4A38-9C37-CE4B5A7973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1991" y="2437091"/>
                <a:ext cx="1100751" cy="305427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1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(</a:t>
                </a:r>
                <a:r>
                  <a:rPr lang="zh-TW" altLang="en-US" sz="2000" b="1" dirty="0"/>
                  <a:t>角色</a:t>
                </a:r>
                <a:r>
                  <a:rPr lang="en-US" altLang="zh-TW" sz="2000" b="1" dirty="0"/>
                  <a:t>)</a:t>
                </a:r>
                <a:endParaRPr lang="zh-TW" altLang="en-US" sz="2000" b="1" dirty="0"/>
              </a:p>
            </p:txBody>
          </p:sp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20A93EF9-7488-4DE5-9834-04C4FCCC6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2389" y="2322301"/>
                <a:ext cx="634921" cy="634921"/>
              </a:xfrm>
              <a:prstGeom prst="rect">
                <a:avLst/>
              </a:prstGeom>
            </p:spPr>
          </p:pic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99AACC0-CCA6-4DF5-9766-8482B2343738}"/>
                </a:ext>
              </a:extLst>
            </p:cNvPr>
            <p:cNvGrpSpPr/>
            <p:nvPr/>
          </p:nvGrpSpPr>
          <p:grpSpPr>
            <a:xfrm>
              <a:off x="6072487" y="1849371"/>
              <a:ext cx="1677117" cy="383908"/>
              <a:chOff x="6072487" y="1849371"/>
              <a:chExt cx="1677117" cy="383908"/>
            </a:xfrm>
          </p:grpSpPr>
          <p:sp>
            <p:nvSpPr>
              <p:cNvPr id="21" name="文字版面配置區 3">
                <a:extLst>
                  <a:ext uri="{FF2B5EF4-FFF2-40B4-BE49-F238E27FC236}">
                    <a16:creationId xmlns:a16="http://schemas.microsoft.com/office/drawing/2014/main" id="{F690D245-92AF-449D-A46B-379FD64A54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8853" y="1849371"/>
                <a:ext cx="1100751" cy="305427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0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(</a:t>
                </a:r>
                <a:r>
                  <a:rPr lang="zh-TW" altLang="en-US" sz="2000" b="1" dirty="0"/>
                  <a:t>路徑</a:t>
                </a:r>
                <a:r>
                  <a:rPr lang="en-US" altLang="zh-TW" sz="2000" b="1" dirty="0"/>
                  <a:t>)</a:t>
                </a:r>
                <a:endParaRPr lang="zh-TW" altLang="en-US" sz="2000" b="1" dirty="0"/>
              </a:p>
            </p:txBody>
          </p:sp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850283ED-7CC2-4A62-8EE3-F813F6AAE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2487" y="1852279"/>
                <a:ext cx="381000" cy="381000"/>
              </a:xfrm>
              <a:prstGeom prst="rect">
                <a:avLst/>
              </a:prstGeom>
            </p:spPr>
          </p:pic>
        </p:grpSp>
      </p:grpSp>
      <p:pic>
        <p:nvPicPr>
          <p:cNvPr id="45" name="圖片 44">
            <a:extLst>
              <a:ext uri="{FF2B5EF4-FFF2-40B4-BE49-F238E27FC236}">
                <a16:creationId xmlns:a16="http://schemas.microsoft.com/office/drawing/2014/main" id="{6FEA38B1-18AD-4AAB-80BC-897779236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6664" y="1786890"/>
            <a:ext cx="24098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8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32A45-58DE-4E17-A946-D1DCF64A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簡介製作過程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DAD46E-DC03-48D7-8351-BD57968AB3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00A94B-EED8-4DC5-A4D6-F4A2F283D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05949"/>
              </p:ext>
            </p:extLst>
          </p:nvPr>
        </p:nvGraphicFramePr>
        <p:xfrm>
          <a:off x="1529530" y="1999759"/>
          <a:ext cx="2659409" cy="2529840"/>
        </p:xfrm>
        <a:graphic>
          <a:graphicData uri="http://schemas.openxmlformats.org/drawingml/2006/table">
            <a:tbl>
              <a:tblPr firstRow="1" bandRow="1">
                <a:tableStyleId>{DE897CE7-4FA2-472E-B211-B6D4C5D2A7F1}</a:tableStyleId>
              </a:tblPr>
              <a:tblGrid>
                <a:gridCol w="2659409">
                  <a:extLst>
                    <a:ext uri="{9D8B030D-6E8A-4147-A177-3AD203B41FA5}">
                      <a16:colId xmlns:a16="http://schemas.microsoft.com/office/drawing/2014/main" val="421979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300" dirty="0"/>
                        <a:t>4 4 3 3 3 4 4 4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4 4 3 0 3 4 4 4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4 4 3 0 3 3 3 3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3 3 3 2 0 2 0 3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3 0 0 2 1 3 3 3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3 3 3 3 2 3 4 4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4 4 4 3 0 3 4 4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4 4 4 3 3 3 4 4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31660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B30CAB41-30C2-4C9F-B968-EFC00E7A6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058" y="1999759"/>
            <a:ext cx="2513692" cy="251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8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51506-A562-43A0-AB52-1FD87BB3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簡介製作過程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7F80B7-3A55-4283-913D-CB9BEA671A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FE28590-95EC-44AD-9BF8-CEC82204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79387"/>
              </p:ext>
            </p:extLst>
          </p:nvPr>
        </p:nvGraphicFramePr>
        <p:xfrm>
          <a:off x="1405962" y="1838719"/>
          <a:ext cx="3166038" cy="2834640"/>
        </p:xfrm>
        <a:graphic>
          <a:graphicData uri="http://schemas.openxmlformats.org/drawingml/2006/table">
            <a:tbl>
              <a:tblPr firstRow="1" bandRow="1">
                <a:tableStyleId>{DE897CE7-4FA2-472E-B211-B6D4C5D2A7F1}</a:tableStyleId>
              </a:tblPr>
              <a:tblGrid>
                <a:gridCol w="3166038">
                  <a:extLst>
                    <a:ext uri="{9D8B030D-6E8A-4147-A177-3AD203B41FA5}">
                      <a16:colId xmlns:a16="http://schemas.microsoft.com/office/drawing/2014/main" val="421979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300" dirty="0"/>
                        <a:t>3 3 3 3 3 4 4 4 4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3 1 0 0 3 4 4 4 4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3 0 2 2 3 4 3 3 3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3 0 2 0 3 4 3 0 3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3 3 3 0 3 3 3 0 3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4 3 3 0 0 0 0 0 3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4 3 0 0 0 3 0 0 3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4 3 0 0 0 3 3 3 3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4 3 3 3 3 3 4 4 4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31660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C7D2D0AF-FDC3-4CBB-AF52-F169661F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982" y="1838719"/>
            <a:ext cx="2847155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1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B171E-65B3-498F-ADB5-52460AF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簡介製作過程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5319AF-75E2-4832-A374-6EF432B2A8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79D300A-E2B3-4696-948D-9E83FC8D9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52253"/>
              </p:ext>
            </p:extLst>
          </p:nvPr>
        </p:nvGraphicFramePr>
        <p:xfrm>
          <a:off x="912094" y="2121679"/>
          <a:ext cx="3878400" cy="2225040"/>
        </p:xfrm>
        <a:graphic>
          <a:graphicData uri="http://schemas.openxmlformats.org/drawingml/2006/table">
            <a:tbl>
              <a:tblPr firstRow="1" bandRow="1">
                <a:tableStyleId>{DE897CE7-4FA2-472E-B211-B6D4C5D2A7F1}</a:tableStyleId>
              </a:tblPr>
              <a:tblGrid>
                <a:gridCol w="3878400">
                  <a:extLst>
                    <a:ext uri="{9D8B030D-6E8A-4147-A177-3AD203B41FA5}">
                      <a16:colId xmlns:a16="http://schemas.microsoft.com/office/drawing/2014/main" val="421979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300" dirty="0"/>
                        <a:t>4 3 3 3 3 3 3 3 3 4 4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4 3 0 0 0 0 0 0 3 3 3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3 3 2 3 3 3 3 0 0 0 3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3 0 1 0 2 0 0 0 2 0 3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3 0 0 0 3 0 0 2 0 3 3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3 3 0 0 3 0 0 0 0 3 4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4 3 3 3 3 3 3 3 3 3 4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31660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D34EA7E8-8053-4D53-9F0B-BF425BC1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50" y="2196436"/>
            <a:ext cx="3312761" cy="215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 or Novelty</a:t>
            </a:r>
            <a:endParaRPr lang="zh-TW" altLang="en-US" dirty="0"/>
          </a:p>
        </p:txBody>
      </p:sp>
      <p:sp>
        <p:nvSpPr>
          <p:cNvPr id="11" name="Google Shape;125;p17"/>
          <p:cNvSpPr txBox="1">
            <a:spLocks/>
          </p:cNvSpPr>
          <p:nvPr/>
        </p:nvSpPr>
        <p:spPr>
          <a:xfrm>
            <a:off x="916457" y="1635687"/>
            <a:ext cx="6199045" cy="29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None/>
            </a:pPr>
            <a:r>
              <a:rPr lang="en-US" sz="1600" dirty="0">
                <a:latin typeface="Lora" panose="02020500000000000000" charset="0"/>
              </a:rPr>
              <a:t>Maybe in the future a carrier robot will suffer from this scenario in warehouse, then the method will solve such situation.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46738" t="52787" r="27347" b="2316"/>
          <a:stretch/>
        </p:blipFill>
        <p:spPr>
          <a:xfrm>
            <a:off x="819808" y="2895879"/>
            <a:ext cx="1739356" cy="16941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 t="14540" r="11783" b="16921"/>
          <a:stretch/>
        </p:blipFill>
        <p:spPr>
          <a:xfrm>
            <a:off x="3356857" y="2886369"/>
            <a:ext cx="1986456" cy="17036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51" y="2600834"/>
            <a:ext cx="2257131" cy="22571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52" y="997457"/>
            <a:ext cx="301344" cy="28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8080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923</Words>
  <Application>Microsoft Office PowerPoint</Application>
  <PresentationFormat>如螢幕大小 (16:9)</PresentationFormat>
  <Paragraphs>157</Paragraphs>
  <Slides>20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Lora</vt:lpstr>
      <vt:lpstr>Arial</vt:lpstr>
      <vt:lpstr>Quattrocento Sans</vt:lpstr>
      <vt:lpstr>Viola template</vt:lpstr>
      <vt:lpstr>Visio.Drawing.15</vt:lpstr>
      <vt:lpstr>Project proposal: Sōkoban-A NP hard problem   </vt:lpstr>
      <vt:lpstr>Project Statement</vt:lpstr>
      <vt:lpstr>Motivation</vt:lpstr>
      <vt:lpstr>簡介製作過程</vt:lpstr>
      <vt:lpstr>簡介製作過程</vt:lpstr>
      <vt:lpstr>簡介製作過程</vt:lpstr>
      <vt:lpstr>簡介製作過程</vt:lpstr>
      <vt:lpstr>簡介製作過程</vt:lpstr>
      <vt:lpstr>Contribution or Novelty</vt:lpstr>
      <vt:lpstr>討論過程</vt:lpstr>
      <vt:lpstr>討論結果</vt:lpstr>
      <vt:lpstr>解說原因</vt:lpstr>
      <vt:lpstr>討論結果</vt:lpstr>
      <vt:lpstr>解說原因</vt:lpstr>
      <vt:lpstr>討論結果</vt:lpstr>
      <vt:lpstr>Challenge</vt:lpstr>
      <vt:lpstr>Potential Solution</vt:lpstr>
      <vt:lpstr>Resource Required</vt:lpstr>
      <vt:lpstr>Schedule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Sōkoban-A NP hard game   Team 1 Member: Terry Huang     Jackey Lin  Department: CCE</dc:title>
  <cp:lastModifiedBy>kulowto</cp:lastModifiedBy>
  <cp:revision>71</cp:revision>
  <dcterms:modified xsi:type="dcterms:W3CDTF">2018-12-17T15:02:50Z</dcterms:modified>
</cp:coreProperties>
</file>