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85" r:id="rId4"/>
    <p:sldId id="297" r:id="rId5"/>
    <p:sldId id="296" r:id="rId6"/>
    <p:sldId id="293" r:id="rId7"/>
    <p:sldId id="294" r:id="rId8"/>
    <p:sldId id="295" r:id="rId9"/>
    <p:sldId id="291" r:id="rId10"/>
    <p:sldId id="292" r:id="rId11"/>
    <p:sldId id="298" r:id="rId12"/>
    <p:sldId id="286" r:id="rId13"/>
    <p:sldId id="288" r:id="rId14"/>
    <p:sldId id="287" r:id="rId15"/>
    <p:sldId id="289" r:id="rId16"/>
    <p:sldId id="290" r:id="rId17"/>
  </p:sldIdLst>
  <p:sldSz cx="9144000" cy="5143500" type="screen16x9"/>
  <p:notesSz cx="6858000" cy="9144000"/>
  <p:embeddedFontLst>
    <p:embeddedFont>
      <p:font typeface="Lora" panose="02020500000000000000" charset="0"/>
      <p:regular r:id="rId19"/>
      <p:bold r:id="rId20"/>
      <p:italic r:id="rId21"/>
      <p:boldItalic r:id="rId22"/>
    </p:embeddedFont>
    <p:embeddedFont>
      <p:font typeface="Quattrocento Sans" panose="02020500000000000000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897CE7-4FA2-472E-B211-B6D4C5D2A7F1}">
  <a:tblStyle styleId="{DE897CE7-4FA2-472E-B211-B6D4C5D2A7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71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351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14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269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038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974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Visio___.vsdx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koban.dk/wp-content/uploads/2016/02/docslide.us_willy-a-sokoban-solving-agent.pdf" TargetMode="External"/><Relationship Id="rId2" Type="http://schemas.openxmlformats.org/officeDocument/2006/relationships/hyperlink" Target="http://citeseerx.ist.psu.edu/viewdoc/download?doi=10.1.1.41.7823&amp;rep=rep1&amp;type=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y-gamer.com/games/gc11660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zh.wikipedia.org/wiki/%E5%80%89%E5%BA%AB%E7%95%A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-gamer.com/games/gc11660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zh.wikipedia.org/wiki/%E5%80%89%E5%BA%AB%E7%95%A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261241"/>
            <a:ext cx="7443177" cy="2121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Project proposal:</a:t>
            </a:r>
            <a:br>
              <a:rPr lang="en-US" dirty="0"/>
            </a:br>
            <a:r>
              <a:rPr lang="en-US" dirty="0" err="1"/>
              <a:t>Sōkoban</a:t>
            </a:r>
            <a:r>
              <a:rPr lang="en-US" sz="2400" b="0" dirty="0"/>
              <a:t>-A</a:t>
            </a:r>
            <a:r>
              <a:rPr lang="en-US" b="0" dirty="0"/>
              <a:t> </a:t>
            </a:r>
            <a:r>
              <a:rPr lang="en-US" sz="2400" b="0" dirty="0"/>
              <a:t>NP hard problem </a:t>
            </a:r>
            <a:br>
              <a:rPr lang="en-US" sz="1800" dirty="0"/>
            </a:br>
            <a:br>
              <a:rPr lang="en-US" sz="1800" dirty="0"/>
            </a:br>
            <a:endParaRPr sz="18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3804745" y="3828713"/>
            <a:ext cx="5118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Lora" panose="02020500000000000000" charset="0"/>
              </a:rPr>
              <a:t>Team_1</a:t>
            </a:r>
          </a:p>
          <a:p>
            <a:r>
              <a:rPr lang="en-US" altLang="zh-TW" dirty="0">
                <a:latin typeface="Lora" panose="02020500000000000000" charset="0"/>
              </a:rPr>
              <a:t>Member: 0551076  Terry Huang</a:t>
            </a:r>
          </a:p>
          <a:p>
            <a:r>
              <a:rPr lang="en-US" altLang="zh-TW" dirty="0">
                <a:latin typeface="Lora" panose="02020500000000000000" charset="0"/>
              </a:rPr>
              <a:t>                 0551083  Jacky Lin</a:t>
            </a:r>
          </a:p>
          <a:p>
            <a:r>
              <a:rPr lang="zh-TW" altLang="en-US" dirty="0">
                <a:latin typeface="Lora" panose="02020500000000000000" charset="0"/>
              </a:rPr>
              <a:t>                 </a:t>
            </a:r>
            <a:r>
              <a:rPr lang="en-US" altLang="zh-TW" dirty="0">
                <a:latin typeface="Lora" panose="02020500000000000000" charset="0"/>
              </a:rPr>
              <a:t>0551051</a:t>
            </a:r>
            <a:r>
              <a:rPr lang="zh-TW" altLang="en-US" dirty="0">
                <a:latin typeface="Lora" panose="02020500000000000000" charset="0"/>
              </a:rPr>
              <a:t>   </a:t>
            </a:r>
            <a:r>
              <a:rPr lang="en-US" altLang="zh-TW" dirty="0" err="1">
                <a:latin typeface="Lora" panose="02020500000000000000" charset="0"/>
              </a:rPr>
              <a:t>Jia</a:t>
            </a:r>
            <a:r>
              <a:rPr lang="en-US" altLang="zh-TW" dirty="0">
                <a:latin typeface="Lora" panose="02020500000000000000" charset="0"/>
              </a:rPr>
              <a:t> </a:t>
            </a:r>
            <a:r>
              <a:rPr lang="en-US" altLang="zh-TW" dirty="0" err="1">
                <a:latin typeface="Lora" panose="02020500000000000000" charset="0"/>
              </a:rPr>
              <a:t>huan</a:t>
            </a:r>
            <a:r>
              <a:rPr lang="en-US" altLang="zh-TW" dirty="0">
                <a:latin typeface="Lora" panose="02020500000000000000" charset="0"/>
              </a:rPr>
              <a:t> Hong</a:t>
            </a:r>
          </a:p>
          <a:p>
            <a:r>
              <a:rPr lang="en-US" altLang="zh-TW" dirty="0">
                <a:latin typeface="Lora" panose="02020500000000000000" charset="0"/>
              </a:rPr>
              <a:t>Department: Computer and Communication engineering</a:t>
            </a:r>
            <a:endParaRPr lang="zh-TW" altLang="en-US" dirty="0">
              <a:latin typeface="Lora" panose="0202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98F9F-75A4-40D7-AB84-B76DED0C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討論過程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C521EE-90EA-46D7-BA21-D0FFB3E84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AD13AAF-9D77-4A17-8A30-9EF5A54B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84" y="1950035"/>
            <a:ext cx="3425400" cy="256832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CBA25D4-07D5-4BB5-9BEC-20423179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918" y="1950035"/>
            <a:ext cx="3425402" cy="256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3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DC372-5585-40BA-BF5F-CBAD3163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A8B69-E436-4585-97AD-44348B577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E5670C-1FC8-4636-BEC2-7D9168148C0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029E61-3E99-460C-B2FC-54652E8A3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133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Challenge</a:t>
            </a:r>
            <a:endParaRPr lang="zh-TW" altLang="en-US" dirty="0"/>
          </a:p>
        </p:txBody>
      </p:sp>
      <p:sp>
        <p:nvSpPr>
          <p:cNvPr id="11" name="Google Shape;125;p17"/>
          <p:cNvSpPr txBox="1">
            <a:spLocks/>
          </p:cNvSpPr>
          <p:nvPr/>
        </p:nvSpPr>
        <p:spPr>
          <a:xfrm>
            <a:off x="916458" y="1635687"/>
            <a:ext cx="3340232" cy="29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sz="1800" b="1" dirty="0">
                <a:latin typeface="Lora" panose="02020500000000000000" charset="0"/>
              </a:rPr>
              <a:t>Game </a:t>
            </a:r>
            <a:r>
              <a:rPr lang="en-US" sz="1800" b="1" dirty="0" err="1">
                <a:latin typeface="Lora" panose="02020500000000000000" charset="0"/>
              </a:rPr>
              <a:t>implementaion</a:t>
            </a:r>
            <a:endParaRPr lang="en-US" sz="1800" b="1" dirty="0">
              <a:latin typeface="Lora" panose="02020500000000000000" charset="0"/>
            </a:endParaRPr>
          </a:p>
          <a:p>
            <a:pPr marL="0" indent="0">
              <a:buNone/>
            </a:pPr>
            <a:r>
              <a:rPr lang="en-US" sz="1600" dirty="0">
                <a:latin typeface="Lora" panose="02020500000000000000" charset="0"/>
              </a:rPr>
              <a:t>There is only </a:t>
            </a:r>
            <a:r>
              <a:rPr lang="en-US" altLang="zh-TW" sz="1600" u="sng" dirty="0" err="1">
                <a:latin typeface="Lora" panose="02020500000000000000" charset="0"/>
              </a:rPr>
              <a:t>Sōkoban</a:t>
            </a:r>
            <a:r>
              <a:rPr lang="en-US" altLang="zh-TW" sz="1600" dirty="0">
                <a:latin typeface="Lora" panose="02020500000000000000" charset="0"/>
              </a:rPr>
              <a:t> </a:t>
            </a:r>
            <a:r>
              <a:rPr lang="en-US" sz="1600" dirty="0">
                <a:latin typeface="Lora" panose="02020500000000000000" charset="0"/>
              </a:rPr>
              <a:t>online version. We need to craft a </a:t>
            </a:r>
            <a:r>
              <a:rPr lang="en-US" sz="1600" u="sng" dirty="0" err="1">
                <a:latin typeface="Lora" panose="02020500000000000000" charset="0"/>
              </a:rPr>
              <a:t>Sōkoban</a:t>
            </a:r>
            <a:r>
              <a:rPr lang="en-US" sz="1600" dirty="0">
                <a:latin typeface="Lora" panose="02020500000000000000" charset="0"/>
              </a:rPr>
              <a:t> game environment such that the agent can play in it.(No reverse engineering!)</a:t>
            </a:r>
            <a:endParaRPr lang="en-US" sz="1600" u="sng" dirty="0">
              <a:latin typeface="Lora" panose="02020500000000000000" charset="0"/>
            </a:endParaRPr>
          </a:p>
        </p:txBody>
      </p:sp>
      <p:sp>
        <p:nvSpPr>
          <p:cNvPr id="12" name="Google Shape;125;p17"/>
          <p:cNvSpPr txBox="1">
            <a:spLocks/>
          </p:cNvSpPr>
          <p:nvPr/>
        </p:nvSpPr>
        <p:spPr>
          <a:xfrm>
            <a:off x="4256690" y="1635686"/>
            <a:ext cx="3699641" cy="294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sz="1800" b="1" dirty="0">
                <a:latin typeface="Lora" panose="02020500000000000000" charset="0"/>
              </a:rPr>
              <a:t>Method design</a:t>
            </a:r>
            <a:endParaRPr lang="en-US" altLang="zh-TW" sz="1600" u="sng" dirty="0">
              <a:latin typeface="Lora" panose="02020500000000000000" charset="0"/>
            </a:endParaRPr>
          </a:p>
          <a:p>
            <a:pPr marL="76200" indent="0">
              <a:buNone/>
            </a:pPr>
            <a:r>
              <a:rPr lang="en-US" altLang="zh-TW" sz="1600" u="sng" dirty="0" err="1">
                <a:latin typeface="Lora" panose="02020500000000000000" charset="0"/>
              </a:rPr>
              <a:t>Sōkoban</a:t>
            </a:r>
            <a:r>
              <a:rPr lang="en-US" altLang="zh-TW" sz="1600" dirty="0">
                <a:latin typeface="Lora" panose="02020500000000000000" charset="0"/>
              </a:rPr>
              <a:t> is a single agent and single goal game but it is difficult because it has many box, box can effect other boxes. And its rooms have some narrow aisles which is a obstacle for agent and for boxes.</a:t>
            </a:r>
            <a:endParaRPr lang="en-US" altLang="zh-TW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88" y="171664"/>
            <a:ext cx="1677867" cy="18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58" y="984270"/>
            <a:ext cx="218659" cy="3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8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Potential Solution</a:t>
            </a:r>
            <a:endParaRPr lang="zh-TW" altLang="en-US" dirty="0"/>
          </a:p>
        </p:txBody>
      </p:sp>
      <p:sp>
        <p:nvSpPr>
          <p:cNvPr id="11" name="Google Shape;125;p17"/>
          <p:cNvSpPr txBox="1">
            <a:spLocks/>
          </p:cNvSpPr>
          <p:nvPr/>
        </p:nvSpPr>
        <p:spPr>
          <a:xfrm>
            <a:off x="916458" y="1635687"/>
            <a:ext cx="3340232" cy="29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sz="1800" b="1" dirty="0">
                <a:latin typeface="Lora" panose="02020500000000000000" charset="0"/>
              </a:rPr>
              <a:t>Solution for game </a:t>
            </a:r>
            <a:r>
              <a:rPr lang="en-US" sz="1800" b="1" dirty="0" err="1">
                <a:latin typeface="Lora" panose="02020500000000000000" charset="0"/>
              </a:rPr>
              <a:t>implementaion</a:t>
            </a:r>
            <a:endParaRPr lang="en-US" sz="1800" b="1" dirty="0">
              <a:latin typeface="Lora" panose="02020500000000000000" charset="0"/>
            </a:endParaRPr>
          </a:p>
          <a:p>
            <a:pPr marL="0" indent="0">
              <a:buNone/>
            </a:pPr>
            <a:r>
              <a:rPr lang="en-US" sz="1600" dirty="0">
                <a:latin typeface="Lora" panose="02020500000000000000" charset="0"/>
              </a:rPr>
              <a:t>We will cost one or two weeks to implement the game and design a good environment for game agent.</a:t>
            </a:r>
            <a:endParaRPr lang="en-US" sz="1600" u="sng" dirty="0">
              <a:latin typeface="Lora" panose="02020500000000000000" charset="0"/>
            </a:endParaRPr>
          </a:p>
        </p:txBody>
      </p:sp>
      <p:sp>
        <p:nvSpPr>
          <p:cNvPr id="12" name="Google Shape;125;p17"/>
          <p:cNvSpPr txBox="1">
            <a:spLocks/>
          </p:cNvSpPr>
          <p:nvPr/>
        </p:nvSpPr>
        <p:spPr>
          <a:xfrm>
            <a:off x="4256690" y="1635686"/>
            <a:ext cx="3699641" cy="294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altLang="zh-TW" sz="1800" b="1" dirty="0">
                <a:latin typeface="Lora" panose="02020500000000000000" charset="0"/>
              </a:rPr>
              <a:t>Some idea for method design</a:t>
            </a:r>
            <a:endParaRPr lang="en-US" altLang="zh-TW" sz="1600" u="sng" dirty="0">
              <a:latin typeface="Lora" panose="02020500000000000000" charset="0"/>
            </a:endParaRPr>
          </a:p>
          <a:p>
            <a:pPr marL="76200" indent="0">
              <a:buNone/>
            </a:pPr>
            <a:r>
              <a:rPr lang="en-US" altLang="zh-TW" sz="1600" dirty="0">
                <a:latin typeface="Lora" panose="02020500000000000000" charset="0"/>
              </a:rPr>
              <a:t>We will find out all situations that the box could not push any more. I think it must be a constraint. May be we will use some CSP problem’s spirits.  </a:t>
            </a:r>
            <a:r>
              <a:rPr lang="en-US" altLang="zh-TW" sz="1600" dirty="0" err="1">
                <a:latin typeface="Lora" panose="02020500000000000000" charset="0"/>
              </a:rPr>
              <a:t>Also,I</a:t>
            </a:r>
            <a:r>
              <a:rPr lang="en-US" altLang="zh-TW" sz="1600" dirty="0">
                <a:latin typeface="Lora" panose="02020500000000000000" charset="0"/>
              </a:rPr>
              <a:t> will research which search method is suitable for </a:t>
            </a:r>
            <a:r>
              <a:rPr lang="en-US" altLang="zh-TW" sz="1600" u="sng" dirty="0" err="1">
                <a:latin typeface="Lora" panose="02020500000000000000" charset="0"/>
              </a:rPr>
              <a:t>Sōkoban</a:t>
            </a:r>
            <a:r>
              <a:rPr lang="en-US" altLang="zh-TW" sz="1600" dirty="0">
                <a:latin typeface="Lora" panose="02020500000000000000" charset="0"/>
              </a:rPr>
              <a:t>.</a:t>
            </a:r>
            <a:endParaRPr lang="en-US" altLang="zh-TW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58" y="1011551"/>
            <a:ext cx="257834" cy="2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6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524000"/>
            <a:ext cx="3425400" cy="651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CD00"/>
                </a:highlight>
                <a:latin typeface="Lora" panose="02020500000000000000" charset="0"/>
              </a:rPr>
              <a:t>Device and tools</a:t>
            </a:r>
            <a:endParaRPr lang="en" dirty="0">
              <a:highlight>
                <a:srgbClr val="FFCD00"/>
              </a:highlight>
              <a:latin typeface="Lora" panose="0202050000000000000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highlight>
                <a:srgbClr val="FFCD00"/>
              </a:highlight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 Required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4806650" y="1518851"/>
            <a:ext cx="3425400" cy="656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CD00"/>
                </a:highlight>
                <a:latin typeface="Lora" panose="02020500000000000000" charset="0"/>
              </a:rPr>
              <a:t>Human Resource</a:t>
            </a:r>
            <a:endParaRPr b="1" dirty="0">
              <a:highlight>
                <a:srgbClr val="FFCD00"/>
              </a:highlight>
              <a:latin typeface="Lora" panose="02020500000000000000" charset="0"/>
            </a:endParaRPr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文字方塊 2"/>
          <p:cNvSpPr txBox="1"/>
          <p:nvPr/>
        </p:nvSpPr>
        <p:spPr>
          <a:xfrm>
            <a:off x="1381249" y="2175641"/>
            <a:ext cx="242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Lora" panose="02020500000000000000" charset="0"/>
              </a:rPr>
              <a:t>Computer or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Lora" panose="02020500000000000000" charset="0"/>
              </a:rPr>
              <a:t>Fresh liver</a:t>
            </a:r>
            <a:endParaRPr lang="zh-TW" altLang="en-US" dirty="0">
              <a:latin typeface="Lora" panose="02020500000000000000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06650" y="2175641"/>
            <a:ext cx="2928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latin typeface="Lora" panose="02020500000000000000" charset="0"/>
              </a:rPr>
              <a:t>Terry Huang</a:t>
            </a:r>
          </a:p>
          <a:p>
            <a:r>
              <a:rPr lang="en-US" altLang="zh-TW" dirty="0">
                <a:latin typeface="Lora" panose="02020500000000000000" charset="0"/>
              </a:rPr>
              <a:t>Task: Method design</a:t>
            </a:r>
          </a:p>
          <a:p>
            <a:endParaRPr lang="en-US" altLang="zh-TW" dirty="0">
              <a:latin typeface="Lora" panose="02020500000000000000" charset="0"/>
            </a:endParaRPr>
          </a:p>
          <a:p>
            <a:r>
              <a:rPr lang="en-US" altLang="zh-TW" u="sng" dirty="0">
                <a:latin typeface="Lora" panose="02020500000000000000" charset="0"/>
              </a:rPr>
              <a:t>Jacky Lin</a:t>
            </a:r>
          </a:p>
          <a:p>
            <a:r>
              <a:rPr lang="en-US" altLang="zh-TW" dirty="0">
                <a:latin typeface="Lora" panose="02020500000000000000" charset="0"/>
              </a:rPr>
              <a:t>Task: Game implementation,</a:t>
            </a:r>
          </a:p>
          <a:p>
            <a:r>
              <a:rPr lang="en-US" altLang="zh-TW" dirty="0">
                <a:latin typeface="Lora" panose="02020500000000000000" charset="0"/>
              </a:rPr>
              <a:t>Method design </a:t>
            </a:r>
          </a:p>
          <a:p>
            <a:endParaRPr lang="en-US" altLang="zh-TW" dirty="0">
              <a:latin typeface="Lora" panose="02020500000000000000" charset="0"/>
            </a:endParaRPr>
          </a:p>
          <a:p>
            <a:r>
              <a:rPr lang="en-US" altLang="zh-TW" u="sng" dirty="0" err="1">
                <a:latin typeface="Lora" panose="02020500000000000000" charset="0"/>
              </a:rPr>
              <a:t>Jia</a:t>
            </a:r>
            <a:r>
              <a:rPr lang="en-US" altLang="zh-TW" u="sng" dirty="0">
                <a:latin typeface="Lora" panose="02020500000000000000" charset="0"/>
              </a:rPr>
              <a:t> </a:t>
            </a:r>
            <a:r>
              <a:rPr lang="en-US" altLang="zh-TW" u="sng" dirty="0" err="1">
                <a:latin typeface="Lora" panose="02020500000000000000" charset="0"/>
              </a:rPr>
              <a:t>huan</a:t>
            </a:r>
            <a:r>
              <a:rPr lang="en-US" altLang="zh-TW" u="sng" dirty="0">
                <a:latin typeface="Lora" panose="02020500000000000000" charset="0"/>
              </a:rPr>
              <a:t> Hong</a:t>
            </a:r>
          </a:p>
          <a:p>
            <a:r>
              <a:rPr lang="en-US" altLang="zh-TW" dirty="0">
                <a:latin typeface="Lora" panose="02020500000000000000" charset="0"/>
              </a:rPr>
              <a:t>Task: Presentation design,</a:t>
            </a:r>
          </a:p>
          <a:p>
            <a:r>
              <a:rPr lang="en-US" altLang="zh-TW" dirty="0">
                <a:latin typeface="Lora" panose="02020500000000000000" charset="0"/>
              </a:rPr>
              <a:t>odds and ends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341" y="1670447"/>
            <a:ext cx="335309" cy="3535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878" y="1670447"/>
            <a:ext cx="402371" cy="3779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70" y="995321"/>
            <a:ext cx="290293" cy="29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46" y="999929"/>
            <a:ext cx="281903" cy="26246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8881C96-B63C-482E-9891-E9342177C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35" y="1692876"/>
            <a:ext cx="1272881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18C0BA1D-8356-4F5A-991B-43C40C9D5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656411"/>
              </p:ext>
            </p:extLst>
          </p:nvPr>
        </p:nvGraphicFramePr>
        <p:xfrm>
          <a:off x="798836" y="1692876"/>
          <a:ext cx="7744391" cy="2940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5" imgW="7200915" imgH="2727960" progId="Visio.Drawing.15">
                  <p:embed/>
                </p:oleObj>
              </mc:Choice>
              <mc:Fallback>
                <p:oleObj r:id="rId5" imgW="7200915" imgH="27279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6" y="1692876"/>
                        <a:ext cx="7744391" cy="2940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3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8277" y="1618700"/>
            <a:ext cx="7283668" cy="3231000"/>
          </a:xfrm>
        </p:spPr>
        <p:txBody>
          <a:bodyPr/>
          <a:lstStyle/>
          <a:p>
            <a:r>
              <a:rPr lang="en-US" altLang="zh-TW" dirty="0">
                <a:latin typeface="Lora" panose="02020500000000000000" charset="0"/>
                <a:hlinkClick r:id="rId2"/>
              </a:rPr>
              <a:t>SOKOBAN and other motion planning problems .</a:t>
            </a:r>
            <a:r>
              <a:rPr lang="de-DE" altLang="zh-TW" dirty="0">
                <a:latin typeface="Lora" panose="02020500000000000000" charset="0"/>
                <a:hlinkClick r:id="rId2"/>
              </a:rPr>
              <a:t>Dorit Dor .Uri Zwick. June 25, 1996</a:t>
            </a:r>
            <a:endParaRPr lang="en-US" altLang="zh-TW" dirty="0">
              <a:latin typeface="Lora" panose="02020500000000000000" charset="0"/>
            </a:endParaRPr>
          </a:p>
          <a:p>
            <a:r>
              <a:rPr lang="en-US" altLang="zh-TW" dirty="0">
                <a:latin typeface="Lora" panose="02020500000000000000" charset="0"/>
                <a:hlinkClick r:id="rId3"/>
              </a:rPr>
              <a:t>Willy A Sokoban Solving Agent. Luis Rei, </a:t>
            </a:r>
            <a:r>
              <a:rPr lang="en-US" altLang="zh-TW" dirty="0" err="1">
                <a:latin typeface="Lora" panose="02020500000000000000" charset="0"/>
                <a:hlinkClick r:id="rId3"/>
              </a:rPr>
              <a:t>Rui</a:t>
            </a:r>
            <a:r>
              <a:rPr lang="en-US" altLang="zh-TW" dirty="0">
                <a:latin typeface="Lora" panose="02020500000000000000" charset="0"/>
                <a:hlinkClick r:id="rId3"/>
              </a:rPr>
              <a:t> Teixeira</a:t>
            </a:r>
            <a:endParaRPr lang="zh-TW" altLang="en-US" dirty="0">
              <a:latin typeface="Lora" panose="02020500000000000000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60" y="1024764"/>
            <a:ext cx="294289" cy="2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Statement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1381249" y="1578150"/>
            <a:ext cx="5671191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spcBef>
                <a:spcPts val="600"/>
              </a:spcBef>
            </a:pPr>
            <a:r>
              <a:rPr lang="en-US" altLang="zh-TW" sz="1600" u="sng" dirty="0" err="1">
                <a:latin typeface="Lora" panose="02020500000000000000" charset="0"/>
              </a:rPr>
              <a:t>Sōkoban</a:t>
            </a:r>
            <a:r>
              <a:rPr lang="en-US" altLang="zh-TW" sz="1600" dirty="0">
                <a:latin typeface="Lora" panose="02020500000000000000" charset="0"/>
              </a:rPr>
              <a:t> is a classical puzzle game. Player need to control a porter to push the cargo to designated locations. We want to design an AI to play </a:t>
            </a:r>
            <a:r>
              <a:rPr lang="en-US" altLang="zh-TW" sz="1600" u="sng" dirty="0" err="1">
                <a:latin typeface="Lora" panose="02020500000000000000" charset="0"/>
              </a:rPr>
              <a:t>Sōkoban</a:t>
            </a:r>
            <a:r>
              <a:rPr lang="en-US" altLang="zh-TW" sz="1600" dirty="0">
                <a:latin typeface="Lora" panose="02020500000000000000" charset="0"/>
              </a:rPr>
              <a:t>.</a:t>
            </a:r>
          </a:p>
          <a:p>
            <a:pPr lvl="0">
              <a:spcBef>
                <a:spcPts val="600"/>
              </a:spcBef>
            </a:pPr>
            <a:endParaRPr lang="en-US" sz="1600" u="sng" dirty="0">
              <a:latin typeface="Lora" panose="02020500000000000000" charset="0"/>
              <a:ea typeface="Quattrocento Sans"/>
              <a:cs typeface="Quattrocento Sans"/>
              <a:sym typeface="Quattrocento Sans"/>
            </a:endParaRPr>
          </a:p>
          <a:p>
            <a:pPr lvl="0">
              <a:spcBef>
                <a:spcPts val="600"/>
              </a:spcBef>
            </a:pPr>
            <a:r>
              <a:rPr lang="en-US" sz="1600" dirty="0">
                <a:latin typeface="Lora" panose="02020500000000000000" charset="0"/>
                <a:ea typeface="Quattrocento Sans"/>
                <a:cs typeface="Quattrocento Sans"/>
                <a:sym typeface="Quattrocento Sans"/>
              </a:rPr>
              <a:t> </a:t>
            </a:r>
            <a:endParaRPr sz="1600" dirty="0">
              <a:latin typeface="Lora" panose="02020500000000000000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54550" y="4129912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The </a:t>
            </a:r>
            <a:r>
              <a:rPr lang="en-US" altLang="zh-TW" sz="1100" b="1" u="sng" dirty="0" err="1">
                <a:latin typeface="Lora" panose="02020500000000000000" charset="0"/>
              </a:rPr>
              <a:t>Sōkoban</a:t>
            </a:r>
            <a:r>
              <a:rPr lang="en-US" altLang="zh-TW" sz="1100" b="1" u="sng" dirty="0">
                <a:latin typeface="Lora" panose="02020500000000000000" charset="0"/>
              </a:rPr>
              <a:t> </a:t>
            </a:r>
            <a:r>
              <a:rPr lang="en-US" altLang="zh-TW" sz="1100" b="1" dirty="0">
                <a:latin typeface="Lora" panose="02020500000000000000" charset="0"/>
              </a:rPr>
              <a:t>game online: </a:t>
            </a:r>
            <a:r>
              <a:rPr lang="en-US" altLang="zh-TW" sz="1100" b="1" dirty="0">
                <a:latin typeface="Lora" panose="02020500000000000000" charset="0"/>
                <a:hlinkClick r:id="rId3"/>
              </a:rPr>
              <a:t>http://my-gamer.com/games/gc11660.html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the </a:t>
            </a:r>
            <a:r>
              <a:rPr lang="en-US" altLang="zh-TW" sz="1100" b="1" u="sng" dirty="0" err="1">
                <a:latin typeface="Lora" panose="02020500000000000000" charset="0"/>
              </a:rPr>
              <a:t>Sōkoban</a:t>
            </a:r>
            <a:r>
              <a:rPr lang="en-US" altLang="zh-TW" sz="1100" b="1" u="sng" dirty="0">
                <a:latin typeface="Lora" panose="02020500000000000000" charset="0"/>
              </a:rPr>
              <a:t> </a:t>
            </a:r>
            <a:r>
              <a:rPr lang="en-US" altLang="zh-TW" sz="1100" b="1" dirty="0">
                <a:latin typeface="Lora" panose="02020500000000000000" charset="0"/>
              </a:rPr>
              <a:t> game: </a:t>
            </a:r>
            <a:r>
              <a:rPr lang="en-US" altLang="zh-TW" sz="1100" b="1" dirty="0">
                <a:latin typeface="Lora" panose="02020500000000000000" charset="0"/>
                <a:hlinkClick r:id="rId4"/>
              </a:rPr>
              <a:t>https://zh.wikipedia.org/wiki/%E5%80%89%E5%BA%AB%E7%95%AA</a:t>
            </a:r>
          </a:p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  <a:hlinkClick r:id="rId4"/>
              </a:rPr>
              <a:t> 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6" t="15106" r="38228" b="12459"/>
          <a:stretch/>
        </p:blipFill>
        <p:spPr>
          <a:xfrm>
            <a:off x="7115503" y="1597209"/>
            <a:ext cx="1660635" cy="2228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296" y="1023240"/>
            <a:ext cx="176801" cy="2164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1515686" y="1504010"/>
            <a:ext cx="6112627" cy="248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zh-TW" sz="1600" b="1" dirty="0" err="1">
                <a:latin typeface="Lora" panose="02020500000000000000" charset="0"/>
              </a:rPr>
              <a:t>Sōkoban</a:t>
            </a:r>
            <a:r>
              <a:rPr lang="zh-TW" altLang="en-US" sz="1600" dirty="0">
                <a:latin typeface="Lora" panose="02020500000000000000" charset="0"/>
              </a:rPr>
              <a:t> </a:t>
            </a:r>
            <a:r>
              <a:rPr lang="en-US" altLang="zh-TW" sz="1600" dirty="0">
                <a:latin typeface="Lora" panose="02020500000000000000" charset="0"/>
              </a:rPr>
              <a:t>is a good </a:t>
            </a:r>
            <a:r>
              <a:rPr lang="en-US" altLang="zh-TW" dirty="0"/>
              <a:t>Puzzle game in design .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In this game, you can use some math formula or algorithm to prove that does the solution exist in this case.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In Player perspective, It also can let player step by step to prove that does the player thinking is right in this level.</a:t>
            </a:r>
          </a:p>
          <a:p>
            <a:pPr lvl="0">
              <a:spcBef>
                <a:spcPts val="600"/>
              </a:spcBef>
            </a:pPr>
            <a:r>
              <a:rPr lang="en-US" altLang="zh-TW" dirty="0"/>
              <a:t>To sum up, it’s easily recognizable and that’s why we would like to used it to do this project.</a:t>
            </a:r>
            <a:endParaRPr lang="en-US" altLang="zh-TW" sz="1600" u="sng" dirty="0">
              <a:latin typeface="Lora" panose="02020500000000000000" charset="0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54550" y="4129912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The </a:t>
            </a:r>
            <a:r>
              <a:rPr lang="en-US" altLang="zh-TW" sz="1100" b="1" u="sng" dirty="0" err="1">
                <a:latin typeface="Lora" panose="02020500000000000000" charset="0"/>
              </a:rPr>
              <a:t>Sōkoban</a:t>
            </a:r>
            <a:r>
              <a:rPr lang="en-US" altLang="zh-TW" sz="1100" b="1" u="sng" dirty="0">
                <a:latin typeface="Lora" panose="02020500000000000000" charset="0"/>
              </a:rPr>
              <a:t> </a:t>
            </a:r>
            <a:r>
              <a:rPr lang="en-US" altLang="zh-TW" sz="1100" b="1" dirty="0">
                <a:latin typeface="Lora" panose="02020500000000000000" charset="0"/>
              </a:rPr>
              <a:t>game online: </a:t>
            </a:r>
            <a:r>
              <a:rPr lang="en-US" altLang="zh-TW" sz="1100" b="1" dirty="0">
                <a:latin typeface="Lora" panose="02020500000000000000" charset="0"/>
                <a:hlinkClick r:id="rId3"/>
              </a:rPr>
              <a:t>http://my-gamer.com/games/gc11660.html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the </a:t>
            </a:r>
            <a:r>
              <a:rPr lang="en-US" altLang="zh-TW" sz="1100" b="1" u="sng" dirty="0" err="1">
                <a:latin typeface="Lora" panose="02020500000000000000" charset="0"/>
              </a:rPr>
              <a:t>Sōkoban</a:t>
            </a:r>
            <a:r>
              <a:rPr lang="en-US" altLang="zh-TW" sz="1100" b="1" u="sng" dirty="0">
                <a:latin typeface="Lora" panose="02020500000000000000" charset="0"/>
              </a:rPr>
              <a:t> </a:t>
            </a:r>
            <a:r>
              <a:rPr lang="en-US" altLang="zh-TW" sz="1100" b="1" dirty="0">
                <a:latin typeface="Lora" panose="02020500000000000000" charset="0"/>
              </a:rPr>
              <a:t> game: </a:t>
            </a:r>
            <a:r>
              <a:rPr lang="en-US" altLang="zh-TW" sz="1100" b="1" dirty="0">
                <a:latin typeface="Lora" panose="02020500000000000000" charset="0"/>
                <a:hlinkClick r:id="rId4"/>
              </a:rPr>
              <a:t>https://zh.wikipedia.org/wiki/%E5%80%89%E5%BA%AB%E7%95%AA</a:t>
            </a:r>
          </a:p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  <a:hlinkClick r:id="rId4"/>
              </a:rPr>
              <a:t> 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58" y="975861"/>
            <a:ext cx="335309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1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32A45-58DE-4E17-A946-D1DCF64A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簡介製作過程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DAD46E-DC03-48D7-8351-BD57968AB3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3EF2704-883C-4387-B06F-9B3C06B62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21757"/>
              </p:ext>
            </p:extLst>
          </p:nvPr>
        </p:nvGraphicFramePr>
        <p:xfrm>
          <a:off x="1109403" y="1860051"/>
          <a:ext cx="3030112" cy="2011680"/>
        </p:xfrm>
        <a:graphic>
          <a:graphicData uri="http://schemas.openxmlformats.org/drawingml/2006/table">
            <a:tbl>
              <a:tblPr firstRow="1" bandRow="1">
                <a:tableStyleId>{DE897CE7-4FA2-472E-B211-B6D4C5D2A7F1}</a:tableStyleId>
              </a:tblPr>
              <a:tblGrid>
                <a:gridCol w="3030112">
                  <a:extLst>
                    <a:ext uri="{9D8B030D-6E8A-4147-A177-3AD203B41FA5}">
                      <a16:colId xmlns:a16="http://schemas.microsoft.com/office/drawing/2014/main" val="1873258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5 5</a:t>
                      </a:r>
                    </a:p>
                    <a:p>
                      <a:r>
                        <a:rPr lang="en-US" altLang="zh-TW" dirty="0"/>
                        <a:t>1 1</a:t>
                      </a:r>
                    </a:p>
                    <a:p>
                      <a:r>
                        <a:rPr lang="en-US" altLang="zh-TW" dirty="0"/>
                        <a:t>1</a:t>
                      </a:r>
                    </a:p>
                    <a:p>
                      <a:r>
                        <a:rPr lang="en-US" altLang="zh-TW" dirty="0"/>
                        <a:t>3 3</a:t>
                      </a:r>
                    </a:p>
                    <a:p>
                      <a:r>
                        <a:rPr lang="en-US" altLang="zh-TW" dirty="0"/>
                        <a:t>3 3 3 3 3</a:t>
                      </a:r>
                    </a:p>
                    <a:p>
                      <a:r>
                        <a:rPr lang="en-US" altLang="zh-TW" dirty="0"/>
                        <a:t>3 1 0 0 3</a:t>
                      </a:r>
                    </a:p>
                    <a:p>
                      <a:r>
                        <a:rPr lang="en-US" altLang="zh-TW" dirty="0"/>
                        <a:t>3 0 2 0 3</a:t>
                      </a:r>
                    </a:p>
                    <a:p>
                      <a:r>
                        <a:rPr lang="en-US" altLang="zh-TW" dirty="0"/>
                        <a:t>3 0 0 0 3</a:t>
                      </a:r>
                    </a:p>
                    <a:p>
                      <a:r>
                        <a:rPr lang="en-US" altLang="zh-TW" dirty="0"/>
                        <a:t>3 3 3 3 3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747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77DC35C5-CA4D-4323-9C2A-AF6B76A54287}"/>
              </a:ext>
            </a:extLst>
          </p:cNvPr>
          <p:cNvSpPr/>
          <p:nvPr/>
        </p:nvSpPr>
        <p:spPr>
          <a:xfrm>
            <a:off x="1854635" y="4220832"/>
            <a:ext cx="1159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 simple.txt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C8D44F3-23A3-4068-8EE4-66C4A4E08F07}"/>
              </a:ext>
            </a:extLst>
          </p:cNvPr>
          <p:cNvSpPr txBox="1"/>
          <p:nvPr/>
        </p:nvSpPr>
        <p:spPr>
          <a:xfrm>
            <a:off x="4709659" y="135826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Row 1 :                5           5</a:t>
            </a:r>
          </a:p>
          <a:p>
            <a:r>
              <a:rPr lang="en-US" altLang="zh-TW" dirty="0"/>
              <a:t>       ( Graph ) Column * Row 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6F4F490-3BCE-436E-8944-1A3D13E14A61}"/>
              </a:ext>
            </a:extLst>
          </p:cNvPr>
          <p:cNvGrpSpPr/>
          <p:nvPr/>
        </p:nvGrpSpPr>
        <p:grpSpPr>
          <a:xfrm>
            <a:off x="267506" y="1847694"/>
            <a:ext cx="841897" cy="2030728"/>
            <a:chOff x="-18845" y="1860051"/>
            <a:chExt cx="841897" cy="2030728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E3A60B1-9D0B-4654-AD18-940A9E16FFEA}"/>
                </a:ext>
              </a:extLst>
            </p:cNvPr>
            <p:cNvSpPr txBox="1"/>
            <p:nvPr/>
          </p:nvSpPr>
          <p:spPr>
            <a:xfrm>
              <a:off x="-18845" y="1860051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1 : 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80A6441-F5B4-4916-90B7-577D94A272F5}"/>
                </a:ext>
              </a:extLst>
            </p:cNvPr>
            <p:cNvSpPr txBox="1"/>
            <p:nvPr/>
          </p:nvSpPr>
          <p:spPr>
            <a:xfrm>
              <a:off x="-18845" y="2075420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2 : 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8B72AFF-CC9A-4890-BE27-17A5F993E64D}"/>
                </a:ext>
              </a:extLst>
            </p:cNvPr>
            <p:cNvSpPr txBox="1"/>
            <p:nvPr/>
          </p:nvSpPr>
          <p:spPr>
            <a:xfrm>
              <a:off x="-18845" y="229078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3 : 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0B568D4-708C-4A20-874E-60BE7925E66C}"/>
                </a:ext>
              </a:extLst>
            </p:cNvPr>
            <p:cNvSpPr txBox="1"/>
            <p:nvPr/>
          </p:nvSpPr>
          <p:spPr>
            <a:xfrm>
              <a:off x="-18845" y="2506158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4 : </a:t>
              </a:r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86EDA99-C82E-4A4F-AD11-A711DD3C1717}"/>
                </a:ext>
              </a:extLst>
            </p:cNvPr>
            <p:cNvSpPr txBox="1"/>
            <p:nvPr/>
          </p:nvSpPr>
          <p:spPr>
            <a:xfrm>
              <a:off x="-18845" y="272152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5 : 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BE3E695-999C-47A3-9DF4-AACF8E3E6942}"/>
                </a:ext>
              </a:extLst>
            </p:cNvPr>
            <p:cNvSpPr txBox="1"/>
            <p:nvPr/>
          </p:nvSpPr>
          <p:spPr>
            <a:xfrm>
              <a:off x="-18845" y="2936896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6 : 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8F175B8-4000-4D8A-AD1A-0A4BC355EBF5}"/>
                </a:ext>
              </a:extLst>
            </p:cNvPr>
            <p:cNvSpPr txBox="1"/>
            <p:nvPr/>
          </p:nvSpPr>
          <p:spPr>
            <a:xfrm>
              <a:off x="-18845" y="315226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7 : 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089E020-EC70-4083-91A4-ED6513827A17}"/>
                </a:ext>
              </a:extLst>
            </p:cNvPr>
            <p:cNvSpPr txBox="1"/>
            <p:nvPr/>
          </p:nvSpPr>
          <p:spPr>
            <a:xfrm>
              <a:off x="-18845" y="3367634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8 : 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3C50A77-82C5-449F-8CD3-D3E6C7437E39}"/>
                </a:ext>
              </a:extLst>
            </p:cNvPr>
            <p:cNvSpPr txBox="1"/>
            <p:nvPr/>
          </p:nvSpPr>
          <p:spPr>
            <a:xfrm>
              <a:off x="-18845" y="3583002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9 : </a:t>
              </a:r>
              <a:endParaRPr lang="zh-TW" altLang="en-US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2734BDF-A2B2-48BE-A112-C70272D2EB53}"/>
              </a:ext>
            </a:extLst>
          </p:cNvPr>
          <p:cNvSpPr txBox="1"/>
          <p:nvPr/>
        </p:nvSpPr>
        <p:spPr>
          <a:xfrm>
            <a:off x="4709658" y="1925174"/>
            <a:ext cx="297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Row 2 : 	         1           1 </a:t>
            </a:r>
          </a:p>
          <a:p>
            <a:r>
              <a:rPr lang="en-US" altLang="zh-TW" dirty="0"/>
              <a:t>      Player Start Point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9BEA575-0217-4527-A3F6-FCCDA0441CF4}"/>
              </a:ext>
            </a:extLst>
          </p:cNvPr>
          <p:cNvSpPr txBox="1"/>
          <p:nvPr/>
        </p:nvSpPr>
        <p:spPr>
          <a:xfrm>
            <a:off x="4709657" y="2492080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Row 3 :                1</a:t>
            </a:r>
          </a:p>
          <a:p>
            <a:r>
              <a:rPr lang="en-US" altLang="zh-TW" dirty="0"/>
              <a:t>      How many Goal ? 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D9DEA8D-A487-4198-9F8F-B9B2EF94ACD5}"/>
              </a:ext>
            </a:extLst>
          </p:cNvPr>
          <p:cNvSpPr txBox="1"/>
          <p:nvPr/>
        </p:nvSpPr>
        <p:spPr>
          <a:xfrm>
            <a:off x="4709657" y="3058986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Row 4 :                3           3</a:t>
            </a:r>
          </a:p>
          <a:p>
            <a:r>
              <a:rPr lang="en-US" altLang="zh-TW" dirty="0"/>
              <a:t>       Goal(s) = Column , Row  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80E334-0750-4C44-86C8-404259561010}"/>
              </a:ext>
            </a:extLst>
          </p:cNvPr>
          <p:cNvSpPr txBox="1"/>
          <p:nvPr/>
        </p:nvSpPr>
        <p:spPr>
          <a:xfrm>
            <a:off x="4717685" y="3625892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Row 5 ~ 9 :  </a:t>
            </a:r>
          </a:p>
          <a:p>
            <a:r>
              <a:rPr lang="zh-TW" altLang="en-US" dirty="0"/>
              <a:t>       </a:t>
            </a:r>
            <a:r>
              <a:rPr lang="en-US" altLang="zh-TW" dirty="0"/>
              <a:t>NEXT PAGE TO</a:t>
            </a:r>
            <a:r>
              <a:rPr lang="zh-TW" altLang="en-US" dirty="0"/>
              <a:t> </a:t>
            </a:r>
            <a:r>
              <a:rPr lang="en-US" altLang="zh-TW" dirty="0"/>
              <a:t>EXPLANE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92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BD806-9C49-401C-944E-5B376046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</p:spPr>
        <p:txBody>
          <a:bodyPr/>
          <a:lstStyle/>
          <a:p>
            <a:r>
              <a:rPr lang="zh-TW" altLang="en-US" dirty="0"/>
              <a:t>簡介製作過程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F8ED85-6C3D-4F21-BF61-CC4CF168AF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CA3D04F-71CB-4747-BF73-C55ACBE6F050}"/>
              </a:ext>
            </a:extLst>
          </p:cNvPr>
          <p:cNvGrpSpPr/>
          <p:nvPr/>
        </p:nvGrpSpPr>
        <p:grpSpPr>
          <a:xfrm>
            <a:off x="5974536" y="1723770"/>
            <a:ext cx="1788206" cy="2774340"/>
            <a:chOff x="5245298" y="1189963"/>
            <a:chExt cx="1953552" cy="3030869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6326C64-6272-452B-A8CC-6D6AE16F49CF}"/>
                </a:ext>
              </a:extLst>
            </p:cNvPr>
            <p:cNvGrpSpPr/>
            <p:nvPr/>
          </p:nvGrpSpPr>
          <p:grpSpPr>
            <a:xfrm>
              <a:off x="5259650" y="3704910"/>
              <a:ext cx="1939200" cy="515922"/>
              <a:chOff x="1381250" y="2055828"/>
              <a:chExt cx="1939200" cy="51592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5B707426-0986-4FF3-BD11-EFB505FE3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81250" y="2055828"/>
                <a:ext cx="580412" cy="515922"/>
              </a:xfrm>
              <a:prstGeom prst="rect">
                <a:avLst/>
              </a:prstGeom>
            </p:spPr>
          </p:pic>
          <p:sp>
            <p:nvSpPr>
              <p:cNvPr id="6" name="文字版面配置區 3">
                <a:extLst>
                  <a:ext uri="{FF2B5EF4-FFF2-40B4-BE49-F238E27FC236}">
                    <a16:creationId xmlns:a16="http://schemas.microsoft.com/office/drawing/2014/main" id="{938C2CAA-21E5-4A5A-BB78-7AD632C0D4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7918" y="2146955"/>
                <a:ext cx="1202532" cy="33366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4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(</a:t>
                </a:r>
                <a:r>
                  <a:rPr lang="zh-TW" altLang="en-US" sz="2000" b="1" dirty="0"/>
                  <a:t>牆外</a:t>
                </a:r>
                <a:r>
                  <a:rPr lang="en-US" altLang="zh-TW" sz="2000" b="1" dirty="0"/>
                  <a:t>)</a:t>
                </a:r>
                <a:endParaRPr lang="zh-TW" altLang="en-US" sz="2000" b="1" dirty="0"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061A85F2-5AD4-42DD-91BF-4F5E362AD888}"/>
                </a:ext>
              </a:extLst>
            </p:cNvPr>
            <p:cNvGrpSpPr/>
            <p:nvPr/>
          </p:nvGrpSpPr>
          <p:grpSpPr>
            <a:xfrm>
              <a:off x="5259650" y="3181784"/>
              <a:ext cx="1939200" cy="435600"/>
              <a:chOff x="1381250" y="3349633"/>
              <a:chExt cx="1939200" cy="43560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58DB0B67-6C55-4B9E-94BF-BC0F04EF8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250" y="3349633"/>
                <a:ext cx="601543" cy="435600"/>
              </a:xfrm>
              <a:prstGeom prst="rect">
                <a:avLst/>
              </a:prstGeom>
            </p:spPr>
          </p:pic>
          <p:sp>
            <p:nvSpPr>
              <p:cNvPr id="8" name="文字版面配置區 3">
                <a:extLst>
                  <a:ext uri="{FF2B5EF4-FFF2-40B4-BE49-F238E27FC236}">
                    <a16:creationId xmlns:a16="http://schemas.microsoft.com/office/drawing/2014/main" id="{9911495D-00E5-48AD-955B-E2D4A976C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7918" y="3400599"/>
                <a:ext cx="1202532" cy="33366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3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(</a:t>
                </a:r>
                <a:r>
                  <a:rPr lang="zh-TW" altLang="en-US" sz="2000" b="1" dirty="0"/>
                  <a:t>牆壁</a:t>
                </a:r>
                <a:r>
                  <a:rPr lang="en-US" altLang="zh-TW" sz="2000" b="1" dirty="0"/>
                  <a:t>)</a:t>
                </a:r>
                <a:endParaRPr lang="zh-TW" altLang="en-US" sz="2000" b="1" dirty="0"/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9050ECE-F6FC-469C-8D16-C854A6ECE6A0}"/>
                </a:ext>
              </a:extLst>
            </p:cNvPr>
            <p:cNvGrpSpPr/>
            <p:nvPr/>
          </p:nvGrpSpPr>
          <p:grpSpPr>
            <a:xfrm>
              <a:off x="5265146" y="1850326"/>
              <a:ext cx="1933704" cy="574916"/>
              <a:chOff x="5265146" y="1639750"/>
              <a:chExt cx="1933704" cy="574916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AA942103-3667-40A4-81D9-BC4297B0F4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5146" y="1639750"/>
                <a:ext cx="574916" cy="574916"/>
              </a:xfrm>
              <a:prstGeom prst="rect">
                <a:avLst/>
              </a:prstGeom>
            </p:spPr>
          </p:pic>
          <p:sp>
            <p:nvSpPr>
              <p:cNvPr id="13" name="文字版面配置區 3">
                <a:extLst>
                  <a:ext uri="{FF2B5EF4-FFF2-40B4-BE49-F238E27FC236}">
                    <a16:creationId xmlns:a16="http://schemas.microsoft.com/office/drawing/2014/main" id="{E58C3DCC-8B64-4A38-9C37-CE4B5A7973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6318" y="1758665"/>
                <a:ext cx="1202532" cy="33366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1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(</a:t>
                </a:r>
                <a:r>
                  <a:rPr lang="zh-TW" altLang="en-US" sz="2000" b="1" dirty="0"/>
                  <a:t>角色</a:t>
                </a:r>
                <a:r>
                  <a:rPr lang="en-US" altLang="zh-TW" sz="2000" b="1" dirty="0"/>
                  <a:t>)</a:t>
                </a:r>
                <a:endParaRPr lang="zh-TW" altLang="en-US" sz="2000" b="1" dirty="0"/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EB90CA90-1371-4320-A5B2-F0429288FF95}"/>
                </a:ext>
              </a:extLst>
            </p:cNvPr>
            <p:cNvGrpSpPr/>
            <p:nvPr/>
          </p:nvGrpSpPr>
          <p:grpSpPr>
            <a:xfrm>
              <a:off x="5259650" y="1189963"/>
              <a:ext cx="1924848" cy="572838"/>
              <a:chOff x="5274002" y="2267701"/>
              <a:chExt cx="1924848" cy="572838"/>
            </a:xfrm>
          </p:grpSpPr>
          <p:pic>
            <p:nvPicPr>
              <p:cNvPr id="20" name="圖片 19">
                <a:extLst>
                  <a:ext uri="{FF2B5EF4-FFF2-40B4-BE49-F238E27FC236}">
                    <a16:creationId xmlns:a16="http://schemas.microsoft.com/office/drawing/2014/main" id="{43C98153-4A58-404A-AD29-D38FDEB3A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4002" y="2267701"/>
                <a:ext cx="572838" cy="572838"/>
              </a:xfrm>
              <a:prstGeom prst="rect">
                <a:avLst/>
              </a:prstGeom>
            </p:spPr>
          </p:pic>
          <p:sp>
            <p:nvSpPr>
              <p:cNvPr id="21" name="文字版面配置區 3">
                <a:extLst>
                  <a:ext uri="{FF2B5EF4-FFF2-40B4-BE49-F238E27FC236}">
                    <a16:creationId xmlns:a16="http://schemas.microsoft.com/office/drawing/2014/main" id="{F690D245-92AF-449D-A46B-379FD64A54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6318" y="2404916"/>
                <a:ext cx="1202532" cy="33366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0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(</a:t>
                </a:r>
                <a:r>
                  <a:rPr lang="zh-TW" altLang="en-US" sz="2000" b="1" dirty="0"/>
                  <a:t>路徑</a:t>
                </a:r>
                <a:r>
                  <a:rPr lang="en-US" altLang="zh-TW" sz="2000" b="1" dirty="0"/>
                  <a:t>)</a:t>
                </a:r>
                <a:endParaRPr lang="zh-TW" altLang="en-US" sz="2000" b="1" dirty="0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3C3C976D-EEDF-4CCA-9815-9B8E9EAC14B6}"/>
                </a:ext>
              </a:extLst>
            </p:cNvPr>
            <p:cNvGrpSpPr/>
            <p:nvPr/>
          </p:nvGrpSpPr>
          <p:grpSpPr>
            <a:xfrm>
              <a:off x="5245298" y="2512767"/>
              <a:ext cx="1953552" cy="581491"/>
              <a:chOff x="5245298" y="2523013"/>
              <a:chExt cx="1953552" cy="581491"/>
            </a:xfrm>
          </p:grpSpPr>
          <p:sp>
            <p:nvSpPr>
              <p:cNvPr id="15" name="文字版面配置區 3">
                <a:extLst>
                  <a:ext uri="{FF2B5EF4-FFF2-40B4-BE49-F238E27FC236}">
                    <a16:creationId xmlns:a16="http://schemas.microsoft.com/office/drawing/2014/main" id="{7135164F-D1A9-4A33-8E63-DE12B2BE0E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6318" y="2646924"/>
                <a:ext cx="1202532" cy="33366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2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(</a:t>
                </a:r>
                <a:r>
                  <a:rPr lang="zh-TW" altLang="en-US" sz="2000" b="1" dirty="0"/>
                  <a:t>箱子</a:t>
                </a:r>
                <a:r>
                  <a:rPr lang="en-US" altLang="zh-TW" sz="2000" b="1" dirty="0"/>
                  <a:t>)</a:t>
                </a:r>
                <a:endParaRPr lang="zh-TW" altLang="en-US" sz="2000" b="1" dirty="0"/>
              </a:p>
            </p:txBody>
          </p:sp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7069A075-15C2-41EB-85CF-8EBDD26637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5298" y="2523013"/>
                <a:ext cx="601542" cy="581491"/>
              </a:xfrm>
              <a:prstGeom prst="rect">
                <a:avLst/>
              </a:prstGeom>
            </p:spPr>
          </p:pic>
        </p:grpSp>
      </p:grp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375CAB5-38D6-4D93-BD71-3AD31AF58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83222"/>
              </p:ext>
            </p:extLst>
          </p:nvPr>
        </p:nvGraphicFramePr>
        <p:xfrm>
          <a:off x="2372625" y="2200273"/>
          <a:ext cx="1515056" cy="1584960"/>
        </p:xfrm>
        <a:graphic>
          <a:graphicData uri="http://schemas.openxmlformats.org/drawingml/2006/table">
            <a:tbl>
              <a:tblPr firstRow="1" bandRow="1">
                <a:tableStyleId>{DE897CE7-4FA2-472E-B211-B6D4C5D2A7F1}</a:tableStyleId>
              </a:tblPr>
              <a:tblGrid>
                <a:gridCol w="1515056">
                  <a:extLst>
                    <a:ext uri="{9D8B030D-6E8A-4147-A177-3AD203B41FA5}">
                      <a16:colId xmlns:a16="http://schemas.microsoft.com/office/drawing/2014/main" val="1873258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5 5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3 3 3 3 3</a:t>
                      </a:r>
                    </a:p>
                    <a:p>
                      <a:r>
                        <a:rPr lang="en-US" altLang="zh-TW" dirty="0"/>
                        <a:t>3 1 0 0 3</a:t>
                      </a:r>
                    </a:p>
                    <a:p>
                      <a:r>
                        <a:rPr lang="en-US" altLang="zh-TW" dirty="0"/>
                        <a:t>3 0 2 0 3</a:t>
                      </a:r>
                    </a:p>
                    <a:p>
                      <a:r>
                        <a:rPr lang="en-US" altLang="zh-TW" dirty="0"/>
                        <a:t>3 0 0 0 3</a:t>
                      </a:r>
                    </a:p>
                    <a:p>
                      <a:r>
                        <a:rPr lang="en-US" altLang="zh-TW" dirty="0"/>
                        <a:t>3 3 3 3 3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7474"/>
                  </a:ext>
                </a:extLst>
              </a:tr>
            </a:tbl>
          </a:graphicData>
        </a:graphic>
      </p:graphicFrame>
      <p:grpSp>
        <p:nvGrpSpPr>
          <p:cNvPr id="34" name="群組 33">
            <a:extLst>
              <a:ext uri="{FF2B5EF4-FFF2-40B4-BE49-F238E27FC236}">
                <a16:creationId xmlns:a16="http://schemas.microsoft.com/office/drawing/2014/main" id="{C5765FFB-2D57-43DB-A26E-F484CBC1E46C}"/>
              </a:ext>
            </a:extLst>
          </p:cNvPr>
          <p:cNvGrpSpPr/>
          <p:nvPr/>
        </p:nvGrpSpPr>
        <p:grpSpPr>
          <a:xfrm>
            <a:off x="1381250" y="2171494"/>
            <a:ext cx="841905" cy="1621569"/>
            <a:chOff x="2215039" y="1831272"/>
            <a:chExt cx="841905" cy="162156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AFD4A02-F63C-4EE9-8E15-543B7286F5D2}"/>
                </a:ext>
              </a:extLst>
            </p:cNvPr>
            <p:cNvSpPr/>
            <p:nvPr/>
          </p:nvSpPr>
          <p:spPr>
            <a:xfrm>
              <a:off x="2215047" y="1831272"/>
              <a:ext cx="8418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Row 1 : </a:t>
              </a:r>
              <a:endParaRPr lang="zh-TW" altLang="en-US" dirty="0"/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291FAD1-D9B4-412A-80A2-2B534290D3AD}"/>
                </a:ext>
              </a:extLst>
            </p:cNvPr>
            <p:cNvGrpSpPr/>
            <p:nvPr/>
          </p:nvGrpSpPr>
          <p:grpSpPr>
            <a:xfrm>
              <a:off x="2215039" y="2263973"/>
              <a:ext cx="841904" cy="1188868"/>
              <a:chOff x="2215039" y="2263973"/>
              <a:chExt cx="841904" cy="1188868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ECFBD51-4B05-4615-88B7-F94A35C4B132}"/>
                  </a:ext>
                </a:extLst>
              </p:cNvPr>
              <p:cNvSpPr/>
              <p:nvPr/>
            </p:nvSpPr>
            <p:spPr>
              <a:xfrm>
                <a:off x="2215046" y="2263973"/>
                <a:ext cx="841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Row 5 : </a:t>
                </a:r>
                <a:endParaRPr lang="zh-TW" altLang="en-US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5CE313B-0A86-4377-9D51-4094AD589B48}"/>
                  </a:ext>
                </a:extLst>
              </p:cNvPr>
              <p:cNvSpPr/>
              <p:nvPr/>
            </p:nvSpPr>
            <p:spPr>
              <a:xfrm>
                <a:off x="2215045" y="2488168"/>
                <a:ext cx="841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Row 6 : </a:t>
                </a:r>
                <a:endParaRPr lang="zh-TW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F096203-17B2-463A-995C-669EBF78A92A}"/>
                  </a:ext>
                </a:extLst>
              </p:cNvPr>
              <p:cNvSpPr/>
              <p:nvPr/>
            </p:nvSpPr>
            <p:spPr>
              <a:xfrm>
                <a:off x="2215043" y="2712363"/>
                <a:ext cx="841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Row 7 : </a:t>
                </a:r>
                <a:endParaRPr lang="zh-TW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B0E4F4A-519E-46A9-A330-F9C75FD2BA2F}"/>
                  </a:ext>
                </a:extLst>
              </p:cNvPr>
              <p:cNvSpPr/>
              <p:nvPr/>
            </p:nvSpPr>
            <p:spPr>
              <a:xfrm>
                <a:off x="2215039" y="2920869"/>
                <a:ext cx="841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Row 8 : </a:t>
                </a:r>
                <a:endParaRPr lang="zh-TW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6A15732-D25A-4FAA-9B2A-87E05FE9748A}"/>
                  </a:ext>
                </a:extLst>
              </p:cNvPr>
              <p:cNvSpPr/>
              <p:nvPr/>
            </p:nvSpPr>
            <p:spPr>
              <a:xfrm>
                <a:off x="2215039" y="3145064"/>
                <a:ext cx="841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Row 9 : 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408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32A45-58DE-4E17-A946-D1DCF64A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簡介製作過程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DAD46E-DC03-48D7-8351-BD57968AB3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00A94B-EED8-4DC5-A4D6-F4A2F283D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05949"/>
              </p:ext>
            </p:extLst>
          </p:nvPr>
        </p:nvGraphicFramePr>
        <p:xfrm>
          <a:off x="1529530" y="1999759"/>
          <a:ext cx="2659409" cy="2529840"/>
        </p:xfrm>
        <a:graphic>
          <a:graphicData uri="http://schemas.openxmlformats.org/drawingml/2006/table">
            <a:tbl>
              <a:tblPr firstRow="1" bandRow="1">
                <a:tableStyleId>{DE897CE7-4FA2-472E-B211-B6D4C5D2A7F1}</a:tableStyleId>
              </a:tblPr>
              <a:tblGrid>
                <a:gridCol w="2659409">
                  <a:extLst>
                    <a:ext uri="{9D8B030D-6E8A-4147-A177-3AD203B41FA5}">
                      <a16:colId xmlns:a16="http://schemas.microsoft.com/office/drawing/2014/main" val="421979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300" dirty="0"/>
                        <a:t>4 4 3 3 3 4 4 4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4 4 3 0 3 4 4 4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4 4 3 0 3 3 3 3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3 3 3 2 0 2 0 3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3 0 0 2 1 3 3 3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3 3 3 3 2 3 4 4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4 4 4 3 0 3 4 4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4 4 4 3 3 3 4 4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31660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7A2F66F7-C955-4F7D-846A-317D26E76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38" t="52787" r="27347" b="2316"/>
          <a:stretch/>
        </p:blipFill>
        <p:spPr>
          <a:xfrm>
            <a:off x="5259650" y="1969514"/>
            <a:ext cx="2659408" cy="25903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7148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51506-A562-43A0-AB52-1FD87BB3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簡介製作過程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7F80B7-3A55-4283-913D-CB9BEA671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FE28590-95EC-44AD-9BF8-CEC82204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79387"/>
              </p:ext>
            </p:extLst>
          </p:nvPr>
        </p:nvGraphicFramePr>
        <p:xfrm>
          <a:off x="1405962" y="1838719"/>
          <a:ext cx="3166038" cy="2834640"/>
        </p:xfrm>
        <a:graphic>
          <a:graphicData uri="http://schemas.openxmlformats.org/drawingml/2006/table">
            <a:tbl>
              <a:tblPr firstRow="1" bandRow="1">
                <a:tableStyleId>{DE897CE7-4FA2-472E-B211-B6D4C5D2A7F1}</a:tableStyleId>
              </a:tblPr>
              <a:tblGrid>
                <a:gridCol w="3166038">
                  <a:extLst>
                    <a:ext uri="{9D8B030D-6E8A-4147-A177-3AD203B41FA5}">
                      <a16:colId xmlns:a16="http://schemas.microsoft.com/office/drawing/2014/main" val="421979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300" dirty="0"/>
                        <a:t>3 3 3 3 3 4 4 4 4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3 1 0 0 3 4 4 4 4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3 0 2 2 3 4 3 3 3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3 0 2 0 3 4 3 0 3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3 3 3 0 3 3 3 0 3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4 3 3 0 0 0 0 0 3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4 3 0 0 0 3 0 0 3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4 3 0 0 0 3 3 3 3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4 3 3 3 3 3 4 4 4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31660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11A22CFC-21C3-43D7-8BB8-8E02D3B2B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69" y="1739951"/>
            <a:ext cx="3000375" cy="3009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8961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B171E-65B3-498F-ADB5-52460AF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簡介製作過程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5319AF-75E2-4832-A374-6EF432B2A8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79D300A-E2B3-4696-948D-9E83FC8D9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52253"/>
              </p:ext>
            </p:extLst>
          </p:nvPr>
        </p:nvGraphicFramePr>
        <p:xfrm>
          <a:off x="912094" y="2121679"/>
          <a:ext cx="3878400" cy="2225040"/>
        </p:xfrm>
        <a:graphic>
          <a:graphicData uri="http://schemas.openxmlformats.org/drawingml/2006/table">
            <a:tbl>
              <a:tblPr firstRow="1" bandRow="1">
                <a:tableStyleId>{DE897CE7-4FA2-472E-B211-B6D4C5D2A7F1}</a:tableStyleId>
              </a:tblPr>
              <a:tblGrid>
                <a:gridCol w="3878400">
                  <a:extLst>
                    <a:ext uri="{9D8B030D-6E8A-4147-A177-3AD203B41FA5}">
                      <a16:colId xmlns:a16="http://schemas.microsoft.com/office/drawing/2014/main" val="421979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300" dirty="0"/>
                        <a:t>4 3 3 3 3 3 3 3 3 4 4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4 3 0 0 0 0 0 0 3 3 3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3 3 2 3 3 3 3 0 0 0 3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3 0 1 0 2 0 0 0 2 0 3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3 0 0 0 3 0 0 2 0 3 3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3 3 0 0 3 0 0 0 0 3 4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4 3 3 3 3 3 3 3 3 3 4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31660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078BFE4C-8B86-4DC4-8842-F713090D8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02" y="2057862"/>
            <a:ext cx="3686175" cy="2352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1669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 or Novelty</a:t>
            </a:r>
            <a:endParaRPr lang="zh-TW" altLang="en-US" dirty="0"/>
          </a:p>
        </p:txBody>
      </p:sp>
      <p:sp>
        <p:nvSpPr>
          <p:cNvPr id="11" name="Google Shape;125;p17"/>
          <p:cNvSpPr txBox="1">
            <a:spLocks/>
          </p:cNvSpPr>
          <p:nvPr/>
        </p:nvSpPr>
        <p:spPr>
          <a:xfrm>
            <a:off x="916457" y="1635687"/>
            <a:ext cx="6199045" cy="29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None/>
            </a:pPr>
            <a:r>
              <a:rPr lang="en-US" sz="1600" dirty="0">
                <a:latin typeface="Lora" panose="02020500000000000000" charset="0"/>
              </a:rPr>
              <a:t>Maybe in the future a carrier robot will suffer from this scenario in warehouse, then the method will solve such situation.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46738" t="52787" r="27347" b="2316"/>
          <a:stretch/>
        </p:blipFill>
        <p:spPr>
          <a:xfrm>
            <a:off x="819808" y="2895879"/>
            <a:ext cx="1739356" cy="16941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 t="14540" r="11783" b="16921"/>
          <a:stretch/>
        </p:blipFill>
        <p:spPr>
          <a:xfrm>
            <a:off x="3356857" y="2886369"/>
            <a:ext cx="1986456" cy="17036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51" y="2600834"/>
            <a:ext cx="2257131" cy="22571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52" y="997457"/>
            <a:ext cx="301344" cy="28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8080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842</Words>
  <Application>Microsoft Office PowerPoint</Application>
  <PresentationFormat>如螢幕大小 (16:9)</PresentationFormat>
  <Paragraphs>144</Paragraphs>
  <Slides>16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Lora</vt:lpstr>
      <vt:lpstr>Arial</vt:lpstr>
      <vt:lpstr>Quattrocento Sans</vt:lpstr>
      <vt:lpstr>Viola template</vt:lpstr>
      <vt:lpstr>Visio.Drawing.15</vt:lpstr>
      <vt:lpstr>Project proposal: Sōkoban-A NP hard problem   </vt:lpstr>
      <vt:lpstr>Project Statement</vt:lpstr>
      <vt:lpstr>Motivation</vt:lpstr>
      <vt:lpstr>簡介製作過程</vt:lpstr>
      <vt:lpstr>簡介製作過程</vt:lpstr>
      <vt:lpstr>簡介製作過程</vt:lpstr>
      <vt:lpstr>簡介製作過程</vt:lpstr>
      <vt:lpstr>簡介製作過程</vt:lpstr>
      <vt:lpstr>Contribution or Novelty</vt:lpstr>
      <vt:lpstr>討論過程</vt:lpstr>
      <vt:lpstr>PowerPoint 簡報</vt:lpstr>
      <vt:lpstr>Challenge</vt:lpstr>
      <vt:lpstr>Potential Solution</vt:lpstr>
      <vt:lpstr>Resource Required</vt:lpstr>
      <vt:lpstr>Schedule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Sōkoban-A NP hard game   Team 1 Member: Terry Huang     Jackey Lin  Department: CCE</dc:title>
  <cp:lastModifiedBy>kulowto</cp:lastModifiedBy>
  <cp:revision>60</cp:revision>
  <dcterms:modified xsi:type="dcterms:W3CDTF">2018-12-15T14:08:23Z</dcterms:modified>
</cp:coreProperties>
</file>