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4" r:id="rId2"/>
    <p:sldId id="324" r:id="rId3"/>
    <p:sldId id="325" r:id="rId4"/>
    <p:sldId id="326" r:id="rId5"/>
    <p:sldId id="327" r:id="rId6"/>
    <p:sldId id="328" r:id="rId7"/>
    <p:sldId id="350" r:id="rId8"/>
    <p:sldId id="329" r:id="rId9"/>
    <p:sldId id="330" r:id="rId10"/>
    <p:sldId id="332" r:id="rId11"/>
    <p:sldId id="351" r:id="rId12"/>
    <p:sldId id="360" r:id="rId13"/>
    <p:sldId id="361" r:id="rId14"/>
    <p:sldId id="362" r:id="rId15"/>
    <p:sldId id="334" r:id="rId16"/>
    <p:sldId id="341" r:id="rId17"/>
    <p:sldId id="335" r:id="rId18"/>
    <p:sldId id="336" r:id="rId19"/>
    <p:sldId id="337" r:id="rId20"/>
    <p:sldId id="338" r:id="rId21"/>
    <p:sldId id="339" r:id="rId22"/>
    <p:sldId id="363" r:id="rId23"/>
    <p:sldId id="343" r:id="rId24"/>
    <p:sldId id="355" r:id="rId25"/>
    <p:sldId id="356" r:id="rId26"/>
    <p:sldId id="344" r:id="rId27"/>
    <p:sldId id="340" r:id="rId28"/>
    <p:sldId id="345" r:id="rId29"/>
    <p:sldId id="346" r:id="rId30"/>
    <p:sldId id="347" r:id="rId31"/>
    <p:sldId id="348" r:id="rId32"/>
    <p:sldId id="357" r:id="rId33"/>
    <p:sldId id="358" r:id="rId34"/>
    <p:sldId id="359" r:id="rId35"/>
    <p:sldId id="349" r:id="rId36"/>
    <p:sldId id="342" r:id="rId37"/>
    <p:sldId id="32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2" autoAdjust="0"/>
    <p:restoredTop sz="94638"/>
  </p:normalViewPr>
  <p:slideViewPr>
    <p:cSldViewPr snapToGrid="0">
      <p:cViewPr>
        <p:scale>
          <a:sx n="83" d="100"/>
          <a:sy n="83" d="100"/>
        </p:scale>
        <p:origin x="97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E839E-B9EB-45F4-BAE5-558908A325BC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B8A3-6FA0-41F5-87E5-991E43EED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6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B8A3-6FA0-41F5-87E5-991E43EEDB8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2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B8A3-6FA0-41F5-87E5-991E43EEDB8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9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B8A3-6FA0-41F5-87E5-991E43EEDB8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48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ED068-8BEE-7808-D9B6-AA1CA7BF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1FE20-4CCF-C616-D404-693F92EA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C43CE-1887-C684-77C7-1D99393F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2A884E-4464-3F8D-CD75-9368BA9C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A7BA0-398A-87DE-C63C-393518D4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D89C6-B2E7-46B9-FA23-D1A928B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08734-2F1E-9F98-6018-AB67D4F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2840B-E75B-3542-C2E0-47FE6D5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0A9FF-42F8-A108-734B-63FD68E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5DDFB-C266-7B1D-7829-BF3CF173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2A08D2-054D-71CC-ACCD-EBA827E29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31EBF-DF8C-0051-8C94-4BF674C7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0AA75D-C96A-8FD4-83FB-5653F679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E326A-927E-E38F-4A09-018E404F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B415B-DB08-0E1C-5540-3D6BE69B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3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14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9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C15C2-6F90-DE5F-4D75-3D2A9FB7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DDD7D-B6A3-5248-9528-CF8AC93C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DFC04-465D-6499-989D-75C5C381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240E3-64D9-2034-CE34-0C815F3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E04B1-9CAD-879F-C92B-895C38E1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6AB8E-A4D5-38E3-F778-92650DA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F02BD-4DE4-BBFD-F6BB-2647A470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B139E-7F6E-6E86-A3FB-233F4ACD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86AD9-4644-6AFB-586B-7E07ED9B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9B77D-4447-A128-C26D-037CDB7F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5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4DAD7-9133-B72D-8471-C8ED53AB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9FC95-D008-8ACE-47B2-BFE095262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307234-C4C6-5FF8-5853-313DC474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38CD0-F595-7BF1-F59C-EC3180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E644D2-3AC8-412F-F89A-52F04040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1C46B-6291-4542-EF96-E4A95CD0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0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006ED-C51F-1422-20F9-E1671176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67AB5-34D0-44E8-7A99-ADFEC555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B8A958-6C2C-6A71-1207-CAFE8949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1AD3CA-9CD2-07B1-B0E8-5F9FED07D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CE71C8-B8EF-57E7-8EC9-1C2D0C52A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EED218-D236-4610-19D1-471A1D58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D87312-E315-5247-8702-97F7907E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3A41AA-BF7E-AB94-2EC9-D19E478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0ACA7-D4C1-0BEB-7F90-BB944E42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DBEE66-DCD6-A6CB-C1D4-B82CAD32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85EECE-F3EC-529C-BB45-CB377023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EA4E30-28DB-A3A2-ADBD-B4248C3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5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B34549-A2B7-DB45-2F9B-3ECBAE8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601B21-5C57-317F-59B9-A8C82A0F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B1DBB8-F3E9-202A-3486-9DDE781F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7AFC6-CD44-EF2A-09F7-2F029BD2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0E5E2-754B-4EAA-695B-0DD1DCBF3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48E19-86D6-65E9-54DB-1BA3F000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A3C446-F18B-E134-FEA5-9872A33E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1C020-1EB9-2860-7C47-F86FEA56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01B9B1-64C2-DB82-A556-91406388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7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DCCE9-7BDC-9339-9E5F-376EF129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EC6A03-8399-A60F-112F-6B67E6B3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26029D-06E7-BC06-490B-0F67EDCD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27F31-4AFA-A6FB-191B-9AD75B3C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7422-9DE7-AFFA-5E91-EDB5AB88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2218A-A064-02E9-3E12-8E9F6A06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9860-1296-9932-C90C-F6C04A0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D0DC7-4FBE-ABEF-4DAC-83DCFA55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BA87A-C0C9-6CED-0EF6-5083DFEC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3C4BB-CD5A-F3BA-A41A-E70907CE6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DD908-174B-D645-DCB4-9009A5481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-922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724970" y="5424732"/>
            <a:ext cx="5264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группы Б9121-09.03.03пиэ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Туровец Владислав Юрьевич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59649" y="836474"/>
            <a:ext cx="52648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</a:rPr>
              <a:t>Разработка программного средства для автоматизации бизнес-процессов оптового склада</a:t>
            </a:r>
          </a:p>
          <a:p>
            <a:pPr lvl="0"/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01781" y="1400996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Декомпозиция контекстной диаграммы </a:t>
              </a:r>
              <a:r>
                <a:rPr lang="en-US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TO-BE</a:t>
              </a:r>
              <a:endPara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4B5A75-1E70-B764-77AF-BBFA0E9879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062" y="1614677"/>
            <a:ext cx="7512733" cy="405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C9FC7810-7E14-6B9B-6CD5-96FE3D107D06}"/>
              </a:ext>
            </a:extLst>
          </p:cNvPr>
          <p:cNvSpPr/>
          <p:nvPr/>
        </p:nvSpPr>
        <p:spPr>
          <a:xfrm>
            <a:off x="301782" y="1400995"/>
            <a:ext cx="272562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процесса «Продажа товаров»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TO-BE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CF1F30-C0AD-8A8C-BD6D-C3AF4B740B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32" y="1400995"/>
            <a:ext cx="8491616" cy="46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C9FC7810-7E14-6B9B-6CD5-96FE3D107D06}"/>
              </a:ext>
            </a:extLst>
          </p:cNvPr>
          <p:cNvSpPr/>
          <p:nvPr/>
        </p:nvSpPr>
        <p:spPr>
          <a:xfrm>
            <a:off x="301782" y="1400995"/>
            <a:ext cx="272562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процесса «Работа с товаром»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TO-BE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C12183-95EC-9EE4-1309-0F96A56565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32" y="1443328"/>
            <a:ext cx="8542243" cy="466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97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C9FC7810-7E14-6B9B-6CD5-96FE3D107D06}"/>
              </a:ext>
            </a:extLst>
          </p:cNvPr>
          <p:cNvSpPr/>
          <p:nvPr/>
        </p:nvSpPr>
        <p:spPr>
          <a:xfrm>
            <a:off x="301782" y="1400994"/>
            <a:ext cx="2725624" cy="128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процесса «Работа с товаром на складе»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TO-BE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04A88F2-3201-5DD2-3D20-EF71F3792C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232" y="1400995"/>
            <a:ext cx="8433613" cy="46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2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C9FC7810-7E14-6B9B-6CD5-96FE3D107D06}"/>
              </a:ext>
            </a:extLst>
          </p:cNvPr>
          <p:cNvSpPr/>
          <p:nvPr/>
        </p:nvSpPr>
        <p:spPr>
          <a:xfrm>
            <a:off x="301782" y="1400995"/>
            <a:ext cx="272562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процесса «Отчёты о работе»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TO-BE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87BAB3C-03F7-E718-A040-57755E1723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54" y="1400995"/>
            <a:ext cx="8518398" cy="46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0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589280" y="1722128"/>
            <a:ext cx="4023360" cy="93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Функционал ПС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157;p17">
            <a:extLst>
              <a:ext uri="{FF2B5EF4-FFF2-40B4-BE49-F238E27FC236}">
                <a16:creationId xmlns:a16="http://schemas.microsoft.com/office/drawing/2014/main" id="{D14FA406-9FD0-405E-A014-F99779819052}"/>
              </a:ext>
            </a:extLst>
          </p:cNvPr>
          <p:cNvSpPr/>
          <p:nvPr/>
        </p:nvSpPr>
        <p:spPr>
          <a:xfrm>
            <a:off x="5928579" y="1976003"/>
            <a:ext cx="3502354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r"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Пользователи системы</a:t>
            </a:r>
            <a:endParaRPr lang="ru-RU" sz="2000" b="1" dirty="0">
              <a:solidFill>
                <a:srgbClr val="0074BD"/>
              </a:solidFill>
              <a:latin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589280" y="152116"/>
            <a:ext cx="57435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dirty="0">
              <a:solidFill>
                <a:schemeClr val="dk1"/>
              </a:solidFill>
              <a:latin typeface="+mj-l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Организационно-экономическая сущность задачи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C9BA4FD1-0DBD-04CD-8CA2-EDA74559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8579" y="2659059"/>
            <a:ext cx="5181600" cy="2164400"/>
          </a:xfrm>
        </p:spPr>
        <p:txBody>
          <a:bodyPr>
            <a:normAutofit/>
          </a:bodyPr>
          <a:lstStyle/>
          <a:p>
            <a:pPr marL="0" indent="360000" algn="just">
              <a:lnSpc>
                <a:spcPct val="120000"/>
              </a:lnSpc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Клиенты</a:t>
            </a:r>
            <a:r>
              <a:rPr lang="ru-RU" sz="1800" dirty="0">
                <a:effectLst/>
              </a:rPr>
              <a:t> </a:t>
            </a:r>
            <a:endParaRPr lang="ru-RU" sz="18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360000" algn="just">
              <a:lnSpc>
                <a:spcPct val="120000"/>
              </a:lnSpc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Работники отдела продаж</a:t>
            </a:r>
            <a:r>
              <a:rPr lang="ru-RU" sz="1800" dirty="0">
                <a:effectLst/>
              </a:rPr>
              <a:t>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360000" algn="just">
              <a:lnSpc>
                <a:spcPct val="120000"/>
              </a:lnSpc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Работники склада</a:t>
            </a:r>
            <a:r>
              <a:rPr lang="ru-RU" sz="1800" dirty="0">
                <a:effectLst/>
              </a:rPr>
              <a:t> </a:t>
            </a:r>
          </a:p>
          <a:p>
            <a:pPr marL="0" indent="360000" algn="just">
              <a:lnSpc>
                <a:spcPct val="120000"/>
              </a:lnSpc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Директора</a:t>
            </a:r>
            <a:r>
              <a:rPr lang="ru-RU" sz="1800" dirty="0">
                <a:effectLst/>
              </a:rPr>
              <a:t> </a:t>
            </a:r>
            <a:endParaRPr lang="ru-RU" sz="1800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79616-3934-6B71-557E-7107397F6CEE}"/>
              </a:ext>
            </a:extLst>
          </p:cNvPr>
          <p:cNvSpPr txBox="1"/>
          <p:nvPr/>
        </p:nvSpPr>
        <p:spPr>
          <a:xfrm>
            <a:off x="589280" y="2372898"/>
            <a:ext cx="5181600" cy="2951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Работа с профилем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Ввод данных о заявке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Ввод данных о поставке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заказа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Регистрация поставки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Отслеживание статуса заказа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108727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589280" y="1363524"/>
            <a:ext cx="4023360" cy="93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Входная информация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589280" y="152116"/>
            <a:ext cx="574351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dirty="0">
              <a:solidFill>
                <a:schemeClr val="dk1"/>
              </a:solidFill>
              <a:latin typeface="+mj-l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Входная и выходная информация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879616-3934-6B71-557E-7107397F6CEE}"/>
              </a:ext>
            </a:extLst>
          </p:cNvPr>
          <p:cNvSpPr txBox="1"/>
          <p:nvPr/>
        </p:nvSpPr>
        <p:spPr>
          <a:xfrm>
            <a:off x="278491" y="2027458"/>
            <a:ext cx="5063432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заказе</a:t>
            </a:r>
            <a:r>
              <a:rPr lang="ru-RU" dirty="0">
                <a:effectLst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поставке</a:t>
            </a:r>
            <a:r>
              <a:rPr lang="ru-RU" dirty="0">
                <a:effectLst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клиентах</a:t>
            </a:r>
            <a:r>
              <a:rPr lang="ru-RU" dirty="0">
                <a:effectLst/>
              </a:rPr>
              <a:t> </a:t>
            </a:r>
            <a:endParaRPr lang="ru-RU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 сотрудниках</a:t>
            </a:r>
            <a:r>
              <a:rPr lang="ru-RU" dirty="0">
                <a:effectLst/>
              </a:rPr>
              <a:t> </a:t>
            </a:r>
            <a:endParaRPr lang="ru-RU" sz="18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57;p17">
            <a:extLst>
              <a:ext uri="{FF2B5EF4-FFF2-40B4-BE49-F238E27FC236}">
                <a16:creationId xmlns:a16="http://schemas.microsoft.com/office/drawing/2014/main" id="{E1B12C40-8ABB-7CCD-4755-B01722B9D487}"/>
              </a:ext>
            </a:extLst>
          </p:cNvPr>
          <p:cNvSpPr/>
          <p:nvPr/>
        </p:nvSpPr>
        <p:spPr>
          <a:xfrm>
            <a:off x="6096000" y="1363524"/>
            <a:ext cx="341932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Выходная информация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20285-F104-D249-4F36-7540326A7AE7}"/>
              </a:ext>
            </a:extLst>
          </p:cNvPr>
          <p:cNvSpPr txBox="1"/>
          <p:nvPr/>
        </p:nvSpPr>
        <p:spPr>
          <a:xfrm>
            <a:off x="5817509" y="2046627"/>
            <a:ext cx="6096000" cy="122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Договор</a:t>
            </a:r>
            <a:r>
              <a:rPr lang="ru-RU" dirty="0">
                <a:effectLst/>
              </a:rPr>
              <a:t> 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Отчеты о выполненной работе</a:t>
            </a:r>
            <a:r>
              <a:rPr lang="ru-RU" dirty="0">
                <a:effectLst/>
              </a:rPr>
              <a:t> </a:t>
            </a:r>
            <a:endParaRPr lang="ru-RU" dirty="0"/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Счёт-фактура</a:t>
            </a:r>
            <a:r>
              <a:rPr lang="ru-RU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2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7538784" y="817814"/>
            <a:ext cx="43311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Контекстная диаграмма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DFD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5A1923-6797-0C4F-9002-6FA0B9E7DD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277" y="1245175"/>
            <a:ext cx="8884265" cy="47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30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Контекстной диаграммы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DFD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132494F-9DF9-58E7-7E47-4F0A33C538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221" y="1400995"/>
            <a:ext cx="8329573" cy="46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профилями</a:t>
            </a: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C46A9D-15A5-E6BE-F053-DB89FC0A95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362" y="1763945"/>
            <a:ext cx="9313217" cy="42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589280" y="975403"/>
            <a:ext cx="6769170" cy="3925521"/>
            <a:chOff x="567284" y="703985"/>
            <a:chExt cx="4979921" cy="2887914"/>
          </a:xfrm>
        </p:grpSpPr>
        <p:sp>
          <p:nvSpPr>
            <p:cNvPr id="76" name="Google Shape;116;p16">
              <a:extLst>
                <a:ext uri="{FF2B5EF4-FFF2-40B4-BE49-F238E27FC236}">
                  <a16:creationId xmlns:a16="http://schemas.microsoft.com/office/drawing/2014/main" id="{7AA952F0-A064-4726-955A-D3337EE6D9C4}"/>
                </a:ext>
              </a:extLst>
            </p:cNvPr>
            <p:cNvSpPr/>
            <p:nvPr/>
          </p:nvSpPr>
          <p:spPr>
            <a:xfrm>
              <a:off x="3763628" y="2344655"/>
              <a:ext cx="1329092" cy="1247244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567284" y="1017084"/>
              <a:ext cx="2495991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Цель проекта</a:t>
              </a:r>
            </a:p>
          </p:txBody>
        </p:sp>
        <p:sp>
          <p:nvSpPr>
            <p:cNvPr id="85" name="Google Shape;157;p17">
              <a:extLst>
                <a:ext uri="{FF2B5EF4-FFF2-40B4-BE49-F238E27FC236}">
                  <a16:creationId xmlns:a16="http://schemas.microsoft.com/office/drawing/2014/main" id="{D14FA406-9FD0-405E-A014-F99779819052}"/>
                </a:ext>
              </a:extLst>
            </p:cNvPr>
            <p:cNvSpPr/>
            <p:nvPr/>
          </p:nvSpPr>
          <p:spPr>
            <a:xfrm>
              <a:off x="2970604" y="703985"/>
              <a:ext cx="2576601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algn="r"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Задачи проекта</a:t>
              </a: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589280" y="214114"/>
            <a:ext cx="54309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sz="28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Цели и задачи проекта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459B32-DA02-E475-E337-2979E3A4E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895" y="2112840"/>
            <a:ext cx="4522151" cy="3739320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Разработка программного средства для автоматизации бизнес-процессов оптового склада.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C31D0AA-F112-86B4-B73D-77C23AC1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5752" y="1392988"/>
            <a:ext cx="6844211" cy="543164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выработать требования к разрабатываемому программному средству;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программное средство, позволяющую автоматизировать бизнес-процессы в оптовом складе;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алгоритмы для основных процессов в системе;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прототипы форм интерфейса системы.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28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Работа над заказом</a:t>
            </a: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A618C9-7BE6-F44B-EF9D-5AB8374ED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00" y="1691411"/>
            <a:ext cx="8019024" cy="427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1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Работа с поставками</a:t>
            </a:r>
            <a:endParaRPr lang="ru-RU" sz="2000" b="1" dirty="0">
              <a:solidFill>
                <a:srgbClr val="0074BD"/>
              </a:solidFill>
              <a:latin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FA14590-4205-6C5E-2E10-21E4403AA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33" y="1850187"/>
            <a:ext cx="9575246" cy="42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Администрирование</a:t>
            </a: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71378C8-B64F-49E3-9ADE-498BEA75BD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78"/>
          <a:stretch/>
        </p:blipFill>
        <p:spPr>
          <a:xfrm>
            <a:off x="2480095" y="1828359"/>
            <a:ext cx="9127839" cy="419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Инфологическая модель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612258C-41F3-15FA-14B0-8E5B9BFF8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350" y="680457"/>
            <a:ext cx="6781242" cy="580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1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Инфологическая модель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4BD5EC-ED6F-1E4C-D7DE-20B420181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119" y="159717"/>
            <a:ext cx="4754543" cy="650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953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Инфологическая модель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EC75B5-DDA6-CA71-3C4E-45079BB71A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3"/>
          <a:stretch/>
        </p:blipFill>
        <p:spPr>
          <a:xfrm>
            <a:off x="6874056" y="1400996"/>
            <a:ext cx="4410494" cy="49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87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4A8D23-B506-C801-F545-AA57F426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1" y="536631"/>
            <a:ext cx="7694614" cy="5784738"/>
          </a:xfrm>
          <a:prstGeom prst="rect">
            <a:avLst/>
          </a:prstGeom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Структурная схема программы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3010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EBBB2E-9EEF-71FF-0822-BCCC57C25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222" y="987522"/>
            <a:ext cx="7179275" cy="5355968"/>
          </a:xfrm>
          <a:prstGeom prst="rect">
            <a:avLst/>
          </a:prstGeom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18467" y="4742817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Диаграмма последовательности экранных форм</a:t>
            </a: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Интерфейс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92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214632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Главное меню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13407A-BBB3-F24A-6AC8-85C42C3D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550" y="541974"/>
            <a:ext cx="6096000" cy="59391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43477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557343" y="428199"/>
            <a:ext cx="24628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Добавление заказов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03209"/>
            <a:ext cx="574464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5877797B-AFFE-9A89-233A-08F3EBD3022C}"/>
              </a:ext>
            </a:extLst>
          </p:cNvPr>
          <p:cNvSpPr/>
          <p:nvPr/>
        </p:nvSpPr>
        <p:spPr>
          <a:xfrm>
            <a:off x="6486569" y="423752"/>
            <a:ext cx="4527564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Редактирование заказов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2C8C3D-DAE2-4814-CB44-EA0518C0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22" y="1020750"/>
            <a:ext cx="5203401" cy="5801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587D7A-BF93-CF4A-26A3-9C9138B5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579" y="976452"/>
            <a:ext cx="5296079" cy="58460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775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A9E368-320A-8D80-7F84-30465D275A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59" t="6219" b="12393"/>
          <a:stretch/>
        </p:blipFill>
        <p:spPr bwMode="auto">
          <a:xfrm>
            <a:off x="2722560" y="1400996"/>
            <a:ext cx="9302019" cy="4619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30174093-ACB0-56C6-3058-BCF99F8E1917}"/>
              </a:ext>
            </a:extLst>
          </p:cNvPr>
          <p:cNvSpPr/>
          <p:nvPr/>
        </p:nvSpPr>
        <p:spPr>
          <a:xfrm>
            <a:off x="301782" y="1400995"/>
            <a:ext cx="272562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Контекстная диаграмма</a:t>
            </a:r>
          </a:p>
          <a:p>
            <a:pPr>
              <a:buSzPts val="1400"/>
            </a:pP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AS-IS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36479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691410"/>
            <a:ext cx="3213579" cy="7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Редактирование статуса</a:t>
            </a:r>
          </a:p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заказа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1EF5F4-B2E1-17E7-BF3A-82CE178C4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133" y="1691410"/>
            <a:ext cx="5349091" cy="4282196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080725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8491" y="824831"/>
            <a:ext cx="2566478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Добавление поставок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159197" y="209308"/>
            <a:ext cx="30162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A8EEFB-8777-A1F2-4741-2EBD1C583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9" y="1233366"/>
            <a:ext cx="5100020" cy="42550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DE3FD15A-46F1-7DA2-F252-5455292054EC}"/>
              </a:ext>
            </a:extLst>
          </p:cNvPr>
          <p:cNvSpPr/>
          <p:nvPr/>
        </p:nvSpPr>
        <p:spPr>
          <a:xfrm>
            <a:off x="5837358" y="824830"/>
            <a:ext cx="369046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Редактирование поставок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D913ED-F97E-CAC7-BE4A-D959DF40D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359" y="1239006"/>
            <a:ext cx="5148319" cy="42494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25668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8491" y="824831"/>
            <a:ext cx="556915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Автоматическое составление заявки на поставку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159197" y="209308"/>
            <a:ext cx="30162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8C436B-2FA7-8CCC-0521-27C0E810D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48" y="1365178"/>
            <a:ext cx="5258592" cy="46551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55483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8490" y="824831"/>
            <a:ext cx="406018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Регистрация пользователей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159197" y="209308"/>
            <a:ext cx="30162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DE3FD15A-46F1-7DA2-F252-5455292054EC}"/>
              </a:ext>
            </a:extLst>
          </p:cNvPr>
          <p:cNvSpPr/>
          <p:nvPr/>
        </p:nvSpPr>
        <p:spPr>
          <a:xfrm>
            <a:off x="5837358" y="824830"/>
            <a:ext cx="369046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Авторизация пользователей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80FB92-B9BA-2D0C-37AB-8AFA9282BD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67" t="11947" r="8406" b="2535"/>
          <a:stretch/>
        </p:blipFill>
        <p:spPr>
          <a:xfrm>
            <a:off x="1149213" y="1275576"/>
            <a:ext cx="3189461" cy="47401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9DDC25-B74E-2056-92AC-2CA3A242A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358" y="1503015"/>
            <a:ext cx="4791388" cy="3851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3026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8490" y="824831"/>
            <a:ext cx="406018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Регистрация пользователей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159197" y="209308"/>
            <a:ext cx="301626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DE3FD15A-46F1-7DA2-F252-5455292054EC}"/>
              </a:ext>
            </a:extLst>
          </p:cNvPr>
          <p:cNvSpPr/>
          <p:nvPr/>
        </p:nvSpPr>
        <p:spPr>
          <a:xfrm>
            <a:off x="5837358" y="824830"/>
            <a:ext cx="369046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Авторизация пользователей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42007E-E106-7E84-7C0E-B69DDDB05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69" y="1282299"/>
            <a:ext cx="4898542" cy="38519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1D08D-74C2-C1DB-7CB3-F11A01DEC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357" y="1194162"/>
            <a:ext cx="5236783" cy="39401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9411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190255"/>
            <a:ext cx="3291713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Поиск заказов или поставок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127CD34-4FCD-D26D-4203-D03C1A58E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1734013"/>
            <a:ext cx="4716724" cy="38128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5234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5" y="165712"/>
            <a:ext cx="574464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Заключение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E3BC8-1705-B37C-733D-6F669C3E288C}"/>
              </a:ext>
            </a:extLst>
          </p:cNvPr>
          <p:cNvSpPr txBox="1"/>
          <p:nvPr/>
        </p:nvSpPr>
        <p:spPr>
          <a:xfrm>
            <a:off x="298806" y="611330"/>
            <a:ext cx="11594387" cy="4197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ходе данной работы был выполнены: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анализ предметной области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построена модель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IS;</a:t>
            </a:r>
            <a:endParaRPr lang="ru-RU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проанализированы проблемы, выявлены причины их возникновения, исследованы потенциальные улучшения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остроена модель изменений в бизнес-процессах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BE;</a:t>
            </a:r>
            <a:endParaRPr lang="ru-RU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описаны цели и задачи перед ПС, определены входные и выходные данные системы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архитектура ПС, включая диаграмму потоков данных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остроена структурная схема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описаны алгоритмы отдельных модулей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разработаны протатипы форм и отчетов, построена диаграмма последовательности экранных форм.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461C7-C1F4-CB2A-4957-145B87DC67D3}"/>
              </a:ext>
            </a:extLst>
          </p:cNvPr>
          <p:cNvSpPr txBox="1"/>
          <p:nvPr/>
        </p:nvSpPr>
        <p:spPr>
          <a:xfrm>
            <a:off x="4429760" y="4883653"/>
            <a:ext cx="7244080" cy="17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Данное программное средство позволит удобно хранить информацию о заказах и поставках на оптовом складе, хранить информацию о клиентах и сотрудниках, а также предоставит удобный поиск по заказам и поставкам.</a:t>
            </a:r>
          </a:p>
        </p:txBody>
      </p:sp>
    </p:spTree>
    <p:extLst>
      <p:ext uri="{BB962C8B-B14F-4D97-AF65-F5344CB8AC3E}">
        <p14:creationId xmlns:p14="http://schemas.microsoft.com/office/powerpoint/2010/main" val="33800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5"/>
            <a:ext cx="2021289" cy="1156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</a:t>
            </a:r>
          </a:p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контекстной </a:t>
            </a:r>
          </a:p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диаграммы </a:t>
            </a:r>
          </a:p>
          <a:p>
            <a:pPr>
              <a:buSzPts val="1400"/>
            </a:pP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AS-IS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8675BA-A762-6C9F-ED92-F185A0EC7D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t="1946" r="572" b="6053"/>
          <a:stretch/>
        </p:blipFill>
        <p:spPr bwMode="auto">
          <a:xfrm>
            <a:off x="2743200" y="1263382"/>
            <a:ext cx="9272699" cy="47569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3971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2" y="1400995"/>
            <a:ext cx="272562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Продажа товаров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AS-IS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D1BCA6-23AF-9E98-1636-2682362B8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184" y="1294809"/>
            <a:ext cx="8744023" cy="48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71D3C717-F96F-4837-A24E-C1ECEF5A6A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6639" b="1303"/>
          <a:stretch/>
        </p:blipFill>
        <p:spPr>
          <a:xfrm>
            <a:off x="5607274" y="3686202"/>
            <a:ext cx="460172" cy="845222"/>
          </a:xfrm>
          <a:prstGeom prst="rect">
            <a:avLst/>
          </a:prstGeom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B032F2-3AE2-EBFD-C969-0964623CE0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22" y="1260525"/>
            <a:ext cx="8668357" cy="4779410"/>
          </a:xfrm>
          <a:prstGeom prst="rect">
            <a:avLst/>
          </a:prstGeom>
        </p:spPr>
      </p:pic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4D03B5AE-94D5-82EC-13F2-89071D8A3069}"/>
              </a:ext>
            </a:extLst>
          </p:cNvPr>
          <p:cNvSpPr/>
          <p:nvPr/>
        </p:nvSpPr>
        <p:spPr>
          <a:xfrm>
            <a:off x="301782" y="1400995"/>
            <a:ext cx="272562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товаром </a:t>
            </a:r>
          </a:p>
          <a:p>
            <a:pPr>
              <a:buSzPts val="1400"/>
            </a:pP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AS-IS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8674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8B2DF0-F6FA-D748-56C9-FCF68464EB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88" y="1260523"/>
            <a:ext cx="8639491" cy="4759801"/>
          </a:xfrm>
          <a:prstGeom prst="rect">
            <a:avLst/>
          </a:prstGeom>
        </p:spPr>
      </p:pic>
      <p:sp>
        <p:nvSpPr>
          <p:cNvPr id="6" name="Google Shape;157;p17">
            <a:extLst>
              <a:ext uri="{FF2B5EF4-FFF2-40B4-BE49-F238E27FC236}">
                <a16:creationId xmlns:a16="http://schemas.microsoft.com/office/drawing/2014/main" id="{DFE714C9-8C15-9779-4CAC-74A71DA806AA}"/>
              </a:ext>
            </a:extLst>
          </p:cNvPr>
          <p:cNvSpPr/>
          <p:nvPr/>
        </p:nvSpPr>
        <p:spPr>
          <a:xfrm>
            <a:off x="301782" y="1400995"/>
            <a:ext cx="272562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Отчёты </a:t>
            </a:r>
          </a:p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о работе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AS-IS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0233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30335" y="1617417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endPara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Выявленная </a:t>
              </a:r>
            </a:p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проблема</a:t>
              </a: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Обоснование решаемой задачи и принятые решения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289AE11-3C9B-69FB-5903-1D149F2C9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066712"/>
              </p:ext>
            </p:extLst>
          </p:nvPr>
        </p:nvGraphicFramePr>
        <p:xfrm>
          <a:off x="2570205" y="1223589"/>
          <a:ext cx="9102262" cy="4719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507">
                  <a:extLst>
                    <a:ext uri="{9D8B030D-6E8A-4147-A177-3AD203B41FA5}">
                      <a16:colId xmlns:a16="http://schemas.microsoft.com/office/drawing/2014/main" val="4168350650"/>
                    </a:ext>
                  </a:extLst>
                </a:gridCol>
                <a:gridCol w="6899755">
                  <a:extLst>
                    <a:ext uri="{9D8B030D-6E8A-4147-A177-3AD203B41FA5}">
                      <a16:colId xmlns:a16="http://schemas.microsoft.com/office/drawing/2014/main" val="646259347"/>
                    </a:ext>
                  </a:extLst>
                </a:gridCol>
              </a:tblGrid>
              <a:tr h="838266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Проблема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Затрудненный доступ к информации о заказе клиентом.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374183"/>
                  </a:ext>
                </a:extLst>
              </a:tr>
              <a:tr h="1043046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Затрагивает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Осведомлённость клиента о статусе заказа процессе доставки груза. Снижение эффективности сотрудников.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647948"/>
                  </a:ext>
                </a:extLst>
              </a:tr>
              <a:tr h="161898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</a:rPr>
                        <a:t>Ее следствием является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Постоянные звонки клиентов в компанию для уточнения статуса заказа. Тем самым занимая время сотрудников увеличивая нагрузку на них. Следствием этого является снижение заинтересованности клиентов в обращении к компании.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826548"/>
                  </a:ext>
                </a:extLst>
              </a:tr>
              <a:tr h="1203687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Успешное решение позволит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Уменьшение нагрузки на сотрудников компании, тем самым увеличиваю их эффективность в работе с новыми заказами, это приводит к увеличению заказов, что в свою очередь увеличивает доход компании.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58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4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30335" y="1617417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sym typeface="Montserrat"/>
                </a:rPr>
                <a:t>Метод </a:t>
              </a:r>
              <a:r>
                <a:rPr lang="ru-RU" sz="2000" b="1" dirty="0">
                  <a:solidFill>
                    <a:srgbClr val="0074BD"/>
                  </a:solidFill>
                  <a:latin typeface="Montserrat"/>
                </a:rPr>
                <a:t>VORD</a:t>
              </a:r>
              <a:endParaRPr lang="ru-RU" sz="2000" b="1" dirty="0">
                <a:solidFill>
                  <a:srgbClr val="0074BD"/>
                </a:solidFill>
                <a:latin typeface="Montserrat"/>
                <a:sym typeface="Montserrat"/>
              </a:endParaRP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5" y="214114"/>
            <a:ext cx="602195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dirty="0">
              <a:solidFill>
                <a:schemeClr val="dk1"/>
              </a:solidFill>
              <a:latin typeface="+mj-l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Требования к разрабатываемому ПС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F8F10-8E54-E80F-40CF-31E52E834A4A}"/>
              </a:ext>
            </a:extLst>
          </p:cNvPr>
          <p:cNvSpPr txBox="1"/>
          <p:nvPr/>
        </p:nvSpPr>
        <p:spPr>
          <a:xfrm>
            <a:off x="6149382" y="5099209"/>
            <a:ext cx="51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Диаграмма идентификации точек зрения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F442B-36CB-6806-D9BF-5142DE1D68C9}"/>
              </a:ext>
            </a:extLst>
          </p:cNvPr>
          <p:cNvSpPr txBox="1"/>
          <p:nvPr/>
        </p:nvSpPr>
        <p:spPr>
          <a:xfrm>
            <a:off x="1261522" y="4870129"/>
            <a:ext cx="3608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Диаграмма иерархии точек зрения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E6063-655D-47FC-5CBA-39FF91ACE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45" y="2976187"/>
            <a:ext cx="5577283" cy="18517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3C1A9-F49B-E5BC-D589-BD402907B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099088"/>
            <a:ext cx="5270295" cy="398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39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824</Words>
  <Application>Microsoft Macintosh PowerPoint</Application>
  <PresentationFormat>Широкоэкранный</PresentationFormat>
  <Paragraphs>234</Paragraphs>
  <Slides>37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Aptos</vt:lpstr>
      <vt:lpstr>Aptos Display</vt:lpstr>
      <vt:lpstr>Arial</vt:lpstr>
      <vt:lpstr>Arial Narrow</vt:lpstr>
      <vt:lpstr>Calibri</vt:lpstr>
      <vt:lpstr>Montserrat</vt:lpstr>
      <vt:lpstr>Roboto</vt:lpstr>
      <vt:lpstr>Roboto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Соломоненко Алексей Александрович</dc:creator>
  <cp:lastModifiedBy>Владислав Туровец</cp:lastModifiedBy>
  <cp:revision>27</cp:revision>
  <dcterms:created xsi:type="dcterms:W3CDTF">2024-01-23T21:45:18Z</dcterms:created>
  <dcterms:modified xsi:type="dcterms:W3CDTF">2024-04-04T03:16:20Z</dcterms:modified>
</cp:coreProperties>
</file>