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9"/>
  </p:notesMasterIdLst>
  <p:sldIdLst>
    <p:sldId id="256" r:id="rId3"/>
    <p:sldId id="258" r:id="rId4"/>
    <p:sldId id="257" r:id="rId5"/>
    <p:sldId id="259" r:id="rId6"/>
    <p:sldId id="262" r:id="rId7"/>
    <p:sldId id="260" r:id="rId8"/>
    <p:sldId id="261" r:id="rId9"/>
    <p:sldId id="274" r:id="rId10"/>
    <p:sldId id="275" r:id="rId11"/>
    <p:sldId id="276" r:id="rId12"/>
    <p:sldId id="267" r:id="rId13"/>
    <p:sldId id="272" r:id="rId14"/>
    <p:sldId id="278" r:id="rId15"/>
    <p:sldId id="279" r:id="rId16"/>
    <p:sldId id="277" r:id="rId17"/>
    <p:sldId id="273" r:id="rId18"/>
  </p:sldIdLst>
  <p:sldSz cx="12192000" cy="6858000"/>
  <p:notesSz cx="12192000" cy="6858000"/>
  <p:embeddedFontLst>
    <p:embeddedFont>
      <p:font typeface="Liberation Sans" panose="020B0604020202020204" charset="0"/>
      <p:regular r:id="rId20"/>
    </p:embeddedFont>
    <p:embeddedFont>
      <p:font typeface="Raleway" pitchFamily="2" charset="-52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Light" panose="02000000000000000000" pitchFamily="2" charset="0"/>
      <p:regular r:id="rId29"/>
      <p:italic r:id="rId30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  <a:defRPr lang="ru-RU"/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838BEF-8BB2-4498-84A7-C5851F593DF1}">
  <a:tblStyle styleId="{22838BEF-8BB2-4498-84A7-C5851F593DF1}" styleName="Medium Style 4 - Accent 5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5"/>
              </a:solidFill>
            </a:ln>
          </a:left>
          <a:right>
            <a:ln w="12700">
              <a:solidFill>
                <a:schemeClr val="accent5"/>
              </a:solidFill>
            </a:ln>
          </a:right>
          <a:top>
            <a:ln w="12700">
              <a:solidFill>
                <a:schemeClr val="accent5"/>
              </a:solidFill>
            </a:ln>
          </a:top>
          <a:bottom>
            <a:ln w="12700">
              <a:solidFill>
                <a:schemeClr val="accent5"/>
              </a:solidFill>
            </a:ln>
          </a:bottom>
          <a:insideH>
            <a:ln w="12700">
              <a:solidFill>
                <a:schemeClr val="accent5"/>
              </a:solidFill>
            </a:ln>
          </a:insideH>
          <a:insideV>
            <a:ln w="12700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  <a:fill>
          <a:solidFill>
            <a:schemeClr val="accent5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accent5"/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8261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1296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6B32E-7803-4294-ACEC-A61098FC48BC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F16CA-59B3-47C9-B917-E6B6A874A7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325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19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Такой подход имеет несколько проблем. Из-за необходимости ручного переноса и ручного составления отчетов в </a:t>
            </a:r>
            <a:r>
              <a:rPr lang="en-US" dirty="0"/>
              <a:t>excel </a:t>
            </a:r>
            <a:r>
              <a:rPr lang="ru-RU" dirty="0"/>
              <a:t>длительность процесса анализа увеличивается, также ручное составление отчетов повышает вероятность ошибок, а необходимость переноса между системами вызывает риск дублирования и несогласованности данных.</a:t>
            </a:r>
          </a:p>
          <a:p>
            <a:r>
              <a:rPr lang="ru-RU" dirty="0"/>
              <a:t>Последствиями данных проблем могут стать ошибки в отчетах, что приведет к принятию неверных управленческих решений и неправильное распределение нагрузки на сотрудников, что снизит скорость и качество работы.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899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данный момент в компании для распределения задач используется сервис канбан досок </a:t>
            </a:r>
            <a:r>
              <a:rPr lang="en-US" dirty="0"/>
              <a:t>Asana. </a:t>
            </a:r>
            <a:r>
              <a:rPr lang="ru-RU" dirty="0"/>
              <a:t>Был проведен анализ нескольких подобных сервисов, а именно </a:t>
            </a:r>
            <a:r>
              <a:rPr lang="en-US" dirty="0"/>
              <a:t>Jira </a:t>
            </a:r>
            <a:r>
              <a:rPr lang="ru-RU" dirty="0"/>
              <a:t>и ПланФикс. В ходе сравнения было выявлено, что решением выявленных проблем может стать переход на сервис ПланФикс, однако чтобы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избежать дополнительных затрат, сложностей миграции и необходимости переобучения сотрудников руководство приняло решение не менять текущий инструмент, а разработать собственное программное средство для интеграции с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Asana.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89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среде </a:t>
            </a:r>
            <a:r>
              <a:rPr lang="en-US" dirty="0"/>
              <a:t>Microsoft project </a:t>
            </a:r>
            <a:r>
              <a:rPr lang="ru-RU" dirty="0"/>
              <a:t>был разработан план проекта по разработке и внедрению программного средства. Основные этапы это составление плана, анализ требований и проектирование, разработка, тестирование и внедрение.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07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основные ресурсы проекта: трудовые - исполнитель заказчик, руководитель дипломной работы и материальные – ноутбук.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355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Была проведена оптимизация плана проекта, выделены риски и план скорректирован для их смягчения. Итоговая ожидаемая продолжительность проекта 170 дней и </a:t>
            </a:r>
            <a:r>
              <a:rPr lang="ru-RU"/>
              <a:t>стоимость 14 485 рублей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442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ходе работы были выполнены все поставленные задачи: проанализирована деятельность предприятия, выявлены проблемы, исследованы средства для их решения и разработан календарный план.</a:t>
            </a:r>
          </a:p>
          <a:p>
            <a:r>
              <a:rPr lang="ru-RU" dirty="0"/>
              <a:t>Результаты работы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служат основой для реализации проекта и повышения эффективности управления предприятием.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23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Объектом исследования является ООО «Восток ИТ». Предметом исследования является деятельность по работе с клиентами, управлению проектами, разработке, внедрению и поддержке программных решений на платформе 1С.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11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работы является выявление проблем бизнес-процессов ООО «Восток ИТ» и выбор способа их решения на основе анализа деятельности предприятия и оценки возможных решений. Задачи работы представлены на слайде.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92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Компания ООО «Восток ИТ», представляет офис компании ООО «Первый Бит» в г. Владивосток. </a:t>
            </a:r>
            <a:r>
              <a:rPr lang="ru-RU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Liberation Sans"/>
              </a:rPr>
              <a:t>Компания 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«Первый Бит» основана в Москве в 1997 году и на данный момент имеет более 100 офисов в 9 странах мира. Компания занимается внедрением систем управления базами данных (СУБД), разработкой и поддержкой корпоративных систем хранения данных, а также внедрением ERP-систем,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BI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-систем, CRM-систем и других программных продуктов 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обладает всеми партнерскими статусами 1С, позволяющими оказывать широкий спектр услуг.</a:t>
            </a:r>
            <a:endParaRPr lang="ru-RU" sz="1200" b="0" dirty="0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22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представлена организационная структура ООО «Восток ИТ». В ней присутствуют 4 отдела: администрация, отдел проектов, отдел продаж и отдел внедрения. В ходе практики была проанализирована деятельность отделов и выявлена проблема в отделе проектов.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991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 контекстный уровень диаграммы бизнес процессов в нотации </a:t>
            </a:r>
            <a:r>
              <a:rPr lang="en-US" dirty="0"/>
              <a:t>IDEF0. </a:t>
            </a:r>
            <a:r>
              <a:rPr lang="ru-RU" dirty="0"/>
              <a:t>В ходе анализа было обнаружено что в качестве механизмов используются такие сервисы и программные средства как Яндекс Формы и </a:t>
            </a:r>
            <a:r>
              <a:rPr lang="en-US" dirty="0"/>
              <a:t>Excel. </a:t>
            </a:r>
            <a:r>
              <a:rPr lang="ru-RU" dirty="0"/>
              <a:t>Оба этих решения являются программным обеспечением с высокой долей ручной обработки и их использование может нести потенциальные проблемы. Для более подробного анализа бизнес-процессов контекстный уровень был декомпозирован.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6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Декомпозиция контекстного уровня представлена на слайде. На диаграмме видно, что Яндекс формы и </a:t>
            </a:r>
            <a:r>
              <a:rPr lang="en-US" dirty="0"/>
              <a:t>Excel </a:t>
            </a:r>
            <a:r>
              <a:rPr lang="ru-RU" dirty="0"/>
              <a:t>используются в процессе управления проектами. Для более глубокого анализа процесс декомпозирован.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69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Декомпозиция процесса управление проектами представлена на слайде. В ходе анализа было выяснено, что оба средства используются для анализа дополнительных задач, которые обнаруживаются сотрудниками отдела внедрения в ходе их работы. Проведена декомпозиция этого процесса.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713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представлена декомпозиция процесса анализ дополнительных задач. В ходе анализа было обнаружено что данные о дополнительных задачах вводятся в </a:t>
            </a:r>
            <a:r>
              <a:rPr lang="ru-RU" dirty="0" err="1"/>
              <a:t>яндекс</a:t>
            </a:r>
            <a:r>
              <a:rPr lang="ru-RU" dirty="0"/>
              <a:t> формы, после чего экспортируются в виде электронных таблиц для ручной обработки с помощью </a:t>
            </a:r>
            <a:r>
              <a:rPr lang="en-US" dirty="0"/>
              <a:t>excel.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F16CA-59B3-47C9-B917-E6B6A874A7D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76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4_Title Slide" userDrawn="1">
  <p:cSld name="24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 bwMode="auto"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 bwMode="auto"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5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itle Slide" userDrawn="1">
  <p:cSld name="2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Title Slide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 bwMode="auto"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 bwMode="auto"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5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 bwMode="auto"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5_Blank" userDrawn="1">
  <p:cSld name="5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 bwMode="auto"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_Full Image" userDrawn="1">
  <p:cSld name="17_Full 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 bwMode="auto"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4_Blank" userDrawn="1">
  <p:cSld name="5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 bwMode="auto"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3_Blank" userDrawn="1">
  <p:cSld name="5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 bwMode="auto"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 bwMode="auto"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 bwMode="auto"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 bwMode="auto"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 bwMode="auto"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 bwMode="auto"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5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2_Blank" userDrawn="1">
  <p:cSld name="5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 bwMode="auto"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1_Blank" userDrawn="1">
  <p:cSld name="5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 bwMode="auto"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0_Blank" userDrawn="1">
  <p:cSld name="5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_Title Slide" userDrawn="1">
  <p:cSld name="10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 bwMode="auto"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5_Title Slide" userDrawn="1">
  <p:cSld name="25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0_Title Slide" userDrawn="1">
  <p:cSld name="30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 bwMode="auto"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2_Title Slide" userDrawn="1">
  <p:cSld name="32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6_Title Slide" userDrawn="1">
  <p:cSld name="26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 bwMode="auto"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 bwMode="auto"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1_Blank" userDrawn="1">
  <p:cSld name="2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 bwMode="auto"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_Title Slide" userDrawn="1">
  <p:cSld name="9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 bwMode="auto"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_Title Slide" userDrawn="1">
  <p:cSld name="8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 bwMode="auto"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_Title Slide" userDrawn="1">
  <p:cSld name="7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_Title Slide" userDrawn="1">
  <p:cSld name="6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 bwMode="auto"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_Title Slide" userDrawn="1">
  <p:cSld name="5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 bwMode="auto"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itle Slide" userDrawn="1">
  <p:cSld name="3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 bwMode="auto"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1_Blank" userDrawn="1">
  <p:cSld name="2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>
            <a:spLocks noGrp="1"/>
          </p:cNvSpPr>
          <p:nvPr>
            <p:ph type="pic" idx="2"/>
          </p:nvPr>
        </p:nvSpPr>
        <p:spPr bwMode="auto"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itle Slide" userDrawn="1">
  <p:cSld name="2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_Title Slide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 bwMode="auto"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 bwMode="auto"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5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 bwMode="auto"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5_Blank" userDrawn="1">
  <p:cSld name="55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 bwMode="auto"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7_Full Image" userDrawn="1">
  <p:cSld name="17_Full Imag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 bwMode="auto"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4_Blank" userDrawn="1">
  <p:cSld name="54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 bwMode="auto"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3_Blank" userDrawn="1">
  <p:cSld name="53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 bwMode="auto"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 bwMode="auto"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 bwMode="auto"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 bwMode="auto"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 bwMode="auto"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 bwMode="auto"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5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2_Blank" userDrawn="1">
  <p:cSld name="52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 bwMode="auto"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1_Blank" userDrawn="1">
  <p:cSld name="51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 bwMode="auto"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0_Blank" userDrawn="1">
  <p:cSld name="50_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10_Title Slide" userDrawn="1">
  <p:cSld name="10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 bwMode="auto"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9_Title Slide" userDrawn="1">
  <p:cSld name="9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 bwMode="auto"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0_Title Slide" userDrawn="1">
  <p:cSld name="30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 bwMode="auto"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2_Title Slide" userDrawn="1">
  <p:cSld name="32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6_Title Slide" userDrawn="1">
  <p:cSld name="26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 bwMode="auto"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 bwMode="auto"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5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4_Title Slide" userDrawn="1">
  <p:cSld name="24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 bwMode="auto"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 bwMode="auto"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5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7_Title Slide" userDrawn="1">
  <p:cSld name="27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8_Title Slide" userDrawn="1">
  <p:cSld name="28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8_Title Slide" userDrawn="1">
  <p:cSld name="8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 bwMode="auto"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7_Title Slide" userDrawn="1">
  <p:cSld name="7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6_Title Slide" userDrawn="1">
  <p:cSld name="6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 bwMode="auto"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5_Title Slide" userDrawn="1">
  <p:cSld name="5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 bwMode="auto"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itle Slide" userDrawn="1">
  <p:cSld name="3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 bwMode="auto"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R="0"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R="0"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R="0"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R="0"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6pPr>
            <a:lvl7pPr marR="0"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7pPr>
            <a:lvl8pPr marR="0"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8pPr>
            <a:lvl9pPr marR="0"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 bwMode="auto"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671126" y="4723596"/>
            <a:ext cx="8651752" cy="30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>
            <a:alphaModFix/>
          </a:blip>
          <a:srcRect l="18382" t="5308" r="36158" b="40926"/>
          <a:stretch/>
        </p:blipFill>
        <p:spPr bwMode="auto">
          <a:xfrm>
            <a:off x="5879592" y="0"/>
            <a:ext cx="6312408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 bwMode="auto">
          <a:xfrm>
            <a:off x="477117" y="4691834"/>
            <a:ext cx="53008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1800" dirty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Выполнил студенты группы </a:t>
            </a:r>
            <a:endParaRPr dirty="0">
              <a:latin typeface="Liberation Sans"/>
              <a:cs typeface="Liberation Sans"/>
            </a:endParaRPr>
          </a:p>
          <a:p>
            <a:pPr lvl="0">
              <a:defRPr/>
            </a:pPr>
            <a:r>
              <a:rPr lang="ru-RU" sz="1800" dirty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Б9121-09.03.03ПИЭ</a:t>
            </a:r>
            <a:endParaRPr dirty="0">
              <a:latin typeface="Liberation Sans"/>
              <a:cs typeface="Liberation Sans"/>
            </a:endParaRPr>
          </a:p>
          <a:p>
            <a:pPr lvl="0">
              <a:defRPr/>
            </a:pPr>
            <a:r>
              <a:rPr lang="ru-RU" sz="1800" dirty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Янович Яков Валерьевич</a:t>
            </a:r>
            <a:endParaRPr dirty="0">
              <a:latin typeface="Liberation Sans"/>
              <a:cs typeface="Liberation Sans"/>
            </a:endParaRPr>
          </a:p>
          <a:p>
            <a:pPr lvl="0">
              <a:defRPr/>
            </a:pPr>
            <a:endParaRPr lang="ru-RU" sz="1800" dirty="0">
              <a:solidFill>
                <a:schemeClr val="bg1"/>
              </a:solidFill>
              <a:latin typeface="Liberation Sans"/>
              <a:ea typeface="Liberation Sans"/>
              <a:cs typeface="Liberation Sans"/>
            </a:endParaRPr>
          </a:p>
          <a:p>
            <a:pPr lvl="0">
              <a:defRPr/>
            </a:pPr>
            <a:r>
              <a:rPr lang="ru-RU" sz="1800" dirty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Руководитель</a:t>
            </a:r>
          </a:p>
          <a:p>
            <a:pPr lvl="0">
              <a:defRPr/>
            </a:pPr>
            <a:r>
              <a:rPr lang="ru-RU" sz="1800" dirty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Красюк Людмила Васильевна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95637" y="618219"/>
            <a:ext cx="5671763" cy="25545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lvl="0">
              <a:defRPr/>
            </a:pPr>
            <a:r>
              <a:rPr lang="ru-RU" sz="3200" b="1" dirty="0">
                <a:solidFill>
                  <a:srgbClr val="023A84"/>
                </a:solidFill>
                <a:latin typeface="+mj-lt"/>
                <a:ea typeface="Liberation Sans"/>
                <a:cs typeface="Liberation Sans"/>
              </a:rPr>
              <a:t>Производственная</a:t>
            </a:r>
          </a:p>
          <a:p>
            <a:pPr lvl="0">
              <a:defRPr/>
            </a:pPr>
            <a:r>
              <a:rPr lang="ru-RU" sz="3200" b="1" dirty="0">
                <a:solidFill>
                  <a:srgbClr val="023A84"/>
                </a:solidFill>
                <a:latin typeface="+mj-lt"/>
                <a:ea typeface="Liberation Sans"/>
                <a:cs typeface="Liberation Sans"/>
              </a:rPr>
              <a:t>(научно-исследовательская) практика на предприятии ООО «Восток ИТ»</a:t>
            </a:r>
            <a:endParaRPr lang="ru-RU" sz="1200" b="1" dirty="0">
              <a:latin typeface="+mj-lt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498788" name="Google Shape;67;p15"/>
          <p:cNvSpPr txBox="1"/>
          <p:nvPr/>
        </p:nvSpPr>
        <p:spPr bwMode="auto">
          <a:xfrm>
            <a:off x="275574" y="214112"/>
            <a:ext cx="5818805" cy="73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Научно-исследовательская работа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lang="ru-RU" sz="1600" b="1" i="0" u="none" strike="noStrike" cap="none" dirty="0">
              <a:solidFill>
                <a:schemeClr val="dk1"/>
              </a:solidFill>
              <a:latin typeface="Liberation Sans"/>
              <a:cs typeface="Liberation San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Проблемы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18512084" name="Google Shape;106;p15"/>
          <p:cNvSpPr txBox="1"/>
          <p:nvPr/>
        </p:nvSpPr>
        <p:spPr bwMode="auto">
          <a:xfrm>
            <a:off x="11869962" y="6481143"/>
            <a:ext cx="309232" cy="37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9" tIns="36424" rIns="72849" bIns="36424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68376BF9-B472-4379-B7FA-61D5B71E9D0D}" type="slidenum">
              <a:rPr lang="ru" sz="1000">
                <a:latin typeface="Arial"/>
                <a:ea typeface="Montserrat"/>
                <a:cs typeface="Montserrat"/>
              </a:rPr>
              <a:t>10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sp>
        <p:nvSpPr>
          <p:cNvPr id="1203654025" name="Google Shape;207;p30"/>
          <p:cNvSpPr txBox="1"/>
          <p:nvPr/>
        </p:nvSpPr>
        <p:spPr bwMode="auto">
          <a:xfrm>
            <a:off x="5053797" y="6370488"/>
            <a:ext cx="2000171" cy="22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4" rIns="68574" bIns="34274" anchor="t" anchorCtr="0">
            <a:spAutoFit/>
          </a:bodyPr>
          <a:lstStyle/>
          <a:p>
            <a:pPr marL="126999" marR="0" lvl="0" indent="-126999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i="1">
              <a:solidFill>
                <a:schemeClr val="tx1"/>
              </a:solidFill>
            </a:endParaRPr>
          </a:p>
        </p:txBody>
      </p:sp>
      <p:sp>
        <p:nvSpPr>
          <p:cNvPr id="676105496" name="TextBox 1257309026"/>
          <p:cNvSpPr txBox="1"/>
          <p:nvPr/>
        </p:nvSpPr>
        <p:spPr bwMode="auto">
          <a:xfrm>
            <a:off x="313906" y="1394838"/>
            <a:ext cx="11710672" cy="402360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Выявлены проблемы:</a:t>
            </a:r>
            <a:endParaRPr lang="ru-RU" sz="1800" b="0" dirty="0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увеличение длительности процесса;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р</a:t>
            </a: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иск ошибок из-за человеческого фактора;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</a:t>
            </a: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ероятность дублирован</a:t>
            </a:r>
            <a:r>
              <a:rPr lang="ru-RU" sz="180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ия и несогласованности данных</a:t>
            </a: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800" dirty="0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800" dirty="0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Последствия: 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высокая вероятность ошибок в отчетах;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низкая эффективность анализа дополнительной нагрузки;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потери производительности сотрудников.</a:t>
            </a:r>
          </a:p>
        </p:txBody>
      </p:sp>
    </p:spTree>
    <p:extLst>
      <p:ext uri="{BB962C8B-B14F-4D97-AF65-F5344CB8AC3E}">
        <p14:creationId xmlns:p14="http://schemas.microsoft.com/office/powerpoint/2010/main" val="49283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684337" name="Google Shape;106;p15"/>
          <p:cNvSpPr txBox="1"/>
          <p:nvPr/>
        </p:nvSpPr>
        <p:spPr bwMode="auto">
          <a:xfrm>
            <a:off x="11869962" y="6481143"/>
            <a:ext cx="309232" cy="37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9" tIns="36424" rIns="72849" bIns="36424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2F50DA5F-84CF-840D-3856-947913409AFA}" type="slidenum">
              <a:rPr lang="ru" sz="1000">
                <a:latin typeface="Arial"/>
                <a:ea typeface="Montserrat"/>
                <a:cs typeface="Montserrat"/>
              </a:rPr>
              <a:t>11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sp>
        <p:nvSpPr>
          <p:cNvPr id="822164600" name="Google Shape;161;p17"/>
          <p:cNvSpPr txBox="1"/>
          <p:nvPr/>
        </p:nvSpPr>
        <p:spPr bwMode="auto">
          <a:xfrm>
            <a:off x="467643" y="4027206"/>
            <a:ext cx="3401559" cy="2184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algn="l">
              <a:lnSpc>
                <a:spcPct val="115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dirty="0">
                <a:latin typeface="Liberation Sans"/>
                <a:ea typeface="Liberation Sans"/>
                <a:cs typeface="Liberation Sans"/>
              </a:rPr>
              <a:t>Сервис для организации работы над проектами различного масштаба. По заявлению разработчиков основным преимуществом является визуальное представление задач в виде списков, досок и календарей, что облегчает отслеживание прогресса и распределение обязанностей. </a:t>
            </a:r>
            <a:endParaRPr lang="ru-RU" dirty="0">
              <a:latin typeface="Liberation Sans"/>
              <a:cs typeface="Liberation Sans"/>
            </a:endParaRPr>
          </a:p>
        </p:txBody>
      </p:sp>
      <p:sp>
        <p:nvSpPr>
          <p:cNvPr id="604214461" name="Google Shape;157;p17"/>
          <p:cNvSpPr/>
          <p:nvPr/>
        </p:nvSpPr>
        <p:spPr bwMode="auto">
          <a:xfrm>
            <a:off x="467645" y="3372400"/>
            <a:ext cx="1724079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4" rIns="68574" bIns="34274" anchor="t" anchorCtr="0">
            <a:noAutofit/>
          </a:bodyPr>
          <a:lstStyle/>
          <a:p>
            <a:pPr>
              <a:buSzPts val="1400"/>
              <a:defRPr/>
            </a:pPr>
            <a:r>
              <a:rPr lang="en-US" sz="2000" b="1" spc="100" dirty="0">
                <a:solidFill>
                  <a:srgbClr val="3C90DC"/>
                </a:solidFill>
                <a:latin typeface="Liberation Sans"/>
                <a:ea typeface="Liberation Sans"/>
                <a:cs typeface="Liberation Sans"/>
              </a:rPr>
              <a:t>Asana</a:t>
            </a:r>
            <a:endParaRPr sz="2000" spc="100" dirty="0">
              <a:latin typeface="Liberation Sans"/>
              <a:cs typeface="Liberation Sans"/>
            </a:endParaRPr>
          </a:p>
        </p:txBody>
      </p:sp>
      <p:sp>
        <p:nvSpPr>
          <p:cNvPr id="1763421306" name="Google Shape;161;p17"/>
          <p:cNvSpPr txBox="1"/>
          <p:nvPr/>
        </p:nvSpPr>
        <p:spPr bwMode="auto">
          <a:xfrm>
            <a:off x="4652101" y="4039699"/>
            <a:ext cx="3188431" cy="2184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lvl="0" algn="l">
              <a:lnSpc>
                <a:spcPct val="115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i="0" u="none" dirty="0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Сервис управления задачами и проектами от Atlassian, изначально разработанный для команд программистов и технических специалистов. Позиционируется для IT-среды, особенно компаний, практикующих DevOps и гибкие методологии разработки.</a:t>
            </a:r>
            <a:endParaRPr lang="ru-RU" dirty="0">
              <a:latin typeface="Liberation Sans"/>
              <a:cs typeface="Liberation Sans"/>
            </a:endParaRPr>
          </a:p>
        </p:txBody>
      </p:sp>
      <p:sp>
        <p:nvSpPr>
          <p:cNvPr id="1490656976" name="Google Shape;157;p17"/>
          <p:cNvSpPr/>
          <p:nvPr/>
        </p:nvSpPr>
        <p:spPr bwMode="auto">
          <a:xfrm>
            <a:off x="4652103" y="3367404"/>
            <a:ext cx="2016601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4" rIns="68574" bIns="34274" anchor="t" anchorCtr="0">
            <a:noAutofit/>
          </a:bodyPr>
          <a:lstStyle/>
          <a:p>
            <a:pPr>
              <a:buSzPts val="1400"/>
              <a:defRPr/>
            </a:pPr>
            <a:r>
              <a:rPr lang="en-US" sz="2000" b="1" spc="100" dirty="0">
                <a:solidFill>
                  <a:srgbClr val="3C90DC"/>
                </a:solidFill>
                <a:latin typeface="Liberation Sans"/>
                <a:ea typeface="Liberation Sans"/>
                <a:cs typeface="Liberation Sans"/>
              </a:rPr>
              <a:t>Jira</a:t>
            </a:r>
            <a:endParaRPr sz="2000" spc="100" dirty="0">
              <a:latin typeface="Liberation Sans"/>
              <a:cs typeface="Liberation Sans"/>
            </a:endParaRPr>
          </a:p>
        </p:txBody>
      </p:sp>
      <p:sp>
        <p:nvSpPr>
          <p:cNvPr id="149129244" name="Google Shape;161;p17"/>
          <p:cNvSpPr txBox="1"/>
          <p:nvPr/>
        </p:nvSpPr>
        <p:spPr bwMode="auto">
          <a:xfrm>
            <a:off x="8621849" y="4027206"/>
            <a:ext cx="3457792" cy="224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lvl="0" algn="l">
              <a:lnSpc>
                <a:spcPct val="115999"/>
              </a:lnSpc>
              <a:spcBef>
                <a:spcPts val="499"/>
              </a:spcBef>
              <a:spcAft>
                <a:spcPts val="0"/>
              </a:spcAft>
              <a:defRPr/>
            </a:pPr>
            <a:r>
              <a:rPr lang="ru-RU" dirty="0">
                <a:solidFill>
                  <a:srgbClr val="09090B"/>
                </a:solidFill>
                <a:latin typeface="Liberation Sans"/>
                <a:ea typeface="Liberation Sans"/>
                <a:cs typeface="Liberation Sans"/>
              </a:rPr>
              <a:t>Сервис</a:t>
            </a:r>
            <a:r>
              <a:rPr lang="ru-RU" sz="1400" b="0" i="0" u="none" dirty="0">
                <a:solidFill>
                  <a:srgbClr val="09090B"/>
                </a:solidFill>
                <a:latin typeface="Liberation Sans"/>
                <a:ea typeface="Liberation Sans"/>
                <a:cs typeface="Liberation Sans"/>
              </a:rPr>
              <a:t>, сочетающий функции CRM, учета задач и системы для управления внутренними процессами компании. Основным отличием разработчики выделяют гибкость в настройке бизнес-логики, включая шаблоны задач, автоматические действия, пользовательские формы и поля</a:t>
            </a:r>
            <a:endParaRPr lang="ru-RU" sz="1100" dirty="0">
              <a:latin typeface="Liberation Sans"/>
              <a:cs typeface="Liberation Sans"/>
            </a:endParaRPr>
          </a:p>
        </p:txBody>
      </p:sp>
      <p:sp>
        <p:nvSpPr>
          <p:cNvPr id="1130484882" name="Google Shape;157;p17"/>
          <p:cNvSpPr/>
          <p:nvPr/>
        </p:nvSpPr>
        <p:spPr bwMode="auto">
          <a:xfrm>
            <a:off x="8667568" y="3372400"/>
            <a:ext cx="2016601" cy="56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4" rIns="68574" bIns="34274" anchor="t" anchorCtr="0">
            <a:noAutofit/>
          </a:bodyPr>
          <a:lstStyle/>
          <a:p>
            <a:pPr>
              <a:buSzPts val="1400"/>
              <a:defRPr/>
            </a:pPr>
            <a:r>
              <a:rPr lang="ru-RU" sz="2000" b="1" i="0" u="none" strike="noStrike" cap="none" spc="100" dirty="0">
                <a:solidFill>
                  <a:srgbClr val="3C90DC"/>
                </a:solidFill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ПланФикс</a:t>
            </a:r>
            <a:endParaRPr sz="2000" spc="100" dirty="0">
              <a:latin typeface="Liberation Sans" panose="020B0604020202020204" charset="0"/>
              <a:ea typeface="Liberation Sans" panose="020B0604020202020204" charset="0"/>
              <a:cs typeface="Liberation Sans" panose="020B0604020202020204" charset="0"/>
            </a:endParaRPr>
          </a:p>
        </p:txBody>
      </p:sp>
      <p:cxnSp>
        <p:nvCxnSpPr>
          <p:cNvPr id="1278784772" name="Google Shape;125;p16"/>
          <p:cNvCxnSpPr>
            <a:cxnSpLocks/>
          </p:cNvCxnSpPr>
          <p:nvPr/>
        </p:nvCxnSpPr>
        <p:spPr bwMode="auto">
          <a:xfrm>
            <a:off x="4230432" y="1598257"/>
            <a:ext cx="0" cy="48828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18078992" name="Google Shape;125;p16"/>
          <p:cNvCxnSpPr>
            <a:cxnSpLocks/>
          </p:cNvCxnSpPr>
          <p:nvPr/>
        </p:nvCxnSpPr>
        <p:spPr bwMode="auto">
          <a:xfrm>
            <a:off x="8126355" y="1598257"/>
            <a:ext cx="0" cy="488288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10386099" name="Google Shape;67;p15"/>
          <p:cNvSpPr txBox="1"/>
          <p:nvPr/>
        </p:nvSpPr>
        <p:spPr bwMode="auto">
          <a:xfrm>
            <a:off x="275572" y="214110"/>
            <a:ext cx="5804406" cy="73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Научно-исследовательская работа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lang="ru-RU" sz="1600" b="1" i="0" u="none" strike="noStrike" cap="none" dirty="0">
              <a:solidFill>
                <a:schemeClr val="dk1"/>
              </a:solidFill>
              <a:latin typeface="Liberation Sans"/>
              <a:cs typeface="Liberation San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Kanban </a:t>
            </a:r>
            <a:r>
              <a:rPr lang="ru-RU" sz="20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системы</a:t>
            </a:r>
            <a:endParaRPr lang="ru-RU" sz="2000" b="1" i="0" u="none" strike="noStrike" cap="none" dirty="0">
              <a:solidFill>
                <a:schemeClr val="dk1"/>
              </a:solidFill>
              <a:latin typeface="Liberation Sans"/>
              <a:cs typeface="Liberation Sans"/>
            </a:endParaRPr>
          </a:p>
        </p:txBody>
      </p:sp>
      <p:pic>
        <p:nvPicPr>
          <p:cNvPr id="7" name="Рисунок 6" descr="Изображение выглядит как Графика, графический дизайн, снимок экрана, круг&#10;&#10;AI-generated content may be incorrect.">
            <a:extLst>
              <a:ext uri="{FF2B5EF4-FFF2-40B4-BE49-F238E27FC236}">
                <a16:creationId xmlns:a16="http://schemas.microsoft.com/office/drawing/2014/main" id="{BC0F5CCD-7A3B-7B25-B497-0ECF1E51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95" y="1482564"/>
            <a:ext cx="2696458" cy="1348230"/>
          </a:xfrm>
          <a:prstGeom prst="rect">
            <a:avLst/>
          </a:prstGeom>
        </p:spPr>
      </p:pic>
      <p:pic>
        <p:nvPicPr>
          <p:cNvPr id="9" name="Рисунок 8" descr="Изображение выглядит как Шрифт, Графика, логотип, графический дизайн&#10;&#10;AI-generated content may be incorrect.">
            <a:extLst>
              <a:ext uri="{FF2B5EF4-FFF2-40B4-BE49-F238E27FC236}">
                <a16:creationId xmlns:a16="http://schemas.microsoft.com/office/drawing/2014/main" id="{AFAB2144-9A63-6B33-0D87-FBEA596E1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889" y="1544844"/>
            <a:ext cx="2554222" cy="100165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, Графика, Шрифт, логотип&#10;&#10;AI-generated content may be incorrect.">
            <a:extLst>
              <a:ext uri="{FF2B5EF4-FFF2-40B4-BE49-F238E27FC236}">
                <a16:creationId xmlns:a16="http://schemas.microsoft.com/office/drawing/2014/main" id="{B77FA31A-4E0A-292D-C935-9E318E6A1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170" y="1346813"/>
            <a:ext cx="3457792" cy="1483981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Графика, логотип, снимок экрана, символ&#10;&#10;AI-generated content may be incorrect.">
            <a:extLst>
              <a:ext uri="{FF2B5EF4-FFF2-40B4-BE49-F238E27FC236}">
                <a16:creationId xmlns:a16="http://schemas.microsoft.com/office/drawing/2014/main" id="{308F76D2-B0C1-4F39-453C-252553FDC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3354" y="1544844"/>
            <a:ext cx="1298924" cy="6494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9547877" name="Google Shape;67;p15"/>
          <p:cNvSpPr txBox="1"/>
          <p:nvPr/>
        </p:nvSpPr>
        <p:spPr bwMode="auto">
          <a:xfrm>
            <a:off x="275573" y="214111"/>
            <a:ext cx="5794326" cy="7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Научно-исследовательская работа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</a:t>
            </a:r>
            <a:endParaRPr lang="ru-RU" sz="2000" dirty="0">
              <a:effectLst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Этапы работ проекта</a:t>
            </a:r>
            <a:endParaRPr sz="2000" b="1" i="0" u="none" strike="noStrike" cap="none" dirty="0">
              <a:solidFill>
                <a:schemeClr val="dk1"/>
              </a:solidFill>
              <a:latin typeface="Liberation Sans"/>
              <a:cs typeface="Liberation Sans"/>
            </a:endParaRPr>
          </a:p>
        </p:txBody>
      </p:sp>
      <p:sp>
        <p:nvSpPr>
          <p:cNvPr id="1492906217" name="Google Shape;106;p15"/>
          <p:cNvSpPr txBox="1"/>
          <p:nvPr/>
        </p:nvSpPr>
        <p:spPr bwMode="auto">
          <a:xfrm>
            <a:off x="11869961" y="6481143"/>
            <a:ext cx="309231" cy="3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8" tIns="36423" rIns="72848" bIns="36423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46B49F90-8AFF-2223-409C-628BFB9BF9F3}" type="slidenum">
              <a:rPr lang="ru" sz="1000">
                <a:latin typeface="Arial"/>
                <a:ea typeface="Montserrat"/>
                <a:cs typeface="Montserrat"/>
              </a:rPr>
              <a:t>12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sp>
        <p:nvSpPr>
          <p:cNvPr id="1738957136" name="Google Shape;207;p30"/>
          <p:cNvSpPr txBox="1"/>
          <p:nvPr/>
        </p:nvSpPr>
        <p:spPr bwMode="auto">
          <a:xfrm>
            <a:off x="5053797" y="6370488"/>
            <a:ext cx="2000170" cy="2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3" tIns="34273" rIns="68573" bIns="34273" anchor="t" anchorCtr="0">
            <a:spAutoFit/>
          </a:bodyPr>
          <a:lstStyle/>
          <a:p>
            <a:pPr marL="126999" marR="0" lvl="0" indent="-126999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i="1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E0FE64F-DB47-C75D-6D4B-7A519B270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221"/>
              </p:ext>
            </p:extLst>
          </p:nvPr>
        </p:nvGraphicFramePr>
        <p:xfrm>
          <a:off x="796082" y="1876139"/>
          <a:ext cx="10515600" cy="3852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86328">
                  <a:extLst>
                    <a:ext uri="{9D8B030D-6E8A-4147-A177-3AD203B41FA5}">
                      <a16:colId xmlns:a16="http://schemas.microsoft.com/office/drawing/2014/main" val="1190604474"/>
                    </a:ext>
                  </a:extLst>
                </a:gridCol>
                <a:gridCol w="7129272">
                  <a:extLst>
                    <a:ext uri="{9D8B030D-6E8A-4147-A177-3AD203B41FA5}">
                      <a16:colId xmlns:a16="http://schemas.microsoft.com/office/drawing/2014/main" val="280366573"/>
                    </a:ext>
                  </a:extLst>
                </a:gridCol>
              </a:tblGrid>
              <a:tr h="38268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Наименование</a:t>
                      </a:r>
                      <a:endParaRPr lang="ru-RU" sz="1600" b="1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Описание</a:t>
                      </a:r>
                      <a:endParaRPr lang="ru-RU" sz="1600" b="1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522762"/>
                  </a:ext>
                </a:extLst>
              </a:tr>
              <a:tr h="77376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Составление плана проекта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Планирование проекта: определение состава работ, длительности, бюджета и рисков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859649"/>
                  </a:ext>
                </a:extLst>
              </a:tr>
              <a:tr h="77376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Анализ требований и проектирование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Определение требований и проектирование системы</a:t>
                      </a:r>
                      <a:endParaRPr lang="ru-RU" sz="160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0854498"/>
                  </a:ext>
                </a:extLst>
              </a:tr>
              <a:tr h="38268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Разработка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Разработка: программирование и верстка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30037"/>
                  </a:ext>
                </a:extLst>
              </a:tr>
              <a:tr h="77376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Тестирование и исправление ошибок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Тестирование и исправление ошибок системы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965764"/>
                  </a:ext>
                </a:extLst>
              </a:tr>
              <a:tr h="38268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Внедрение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Подготовка и запуск системы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2984765"/>
                  </a:ext>
                </a:extLst>
              </a:tr>
              <a:tr h="382680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Сдача проекта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Представление результатов заказчику, передача инструкций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867640"/>
                  </a:ext>
                </a:extLst>
              </a:tr>
            </a:tbl>
          </a:graphicData>
        </a:graphic>
      </p:graphicFrame>
      <p:pic>
        <p:nvPicPr>
          <p:cNvPr id="3" name="Рисунок 2" descr="Изображение выглядит как текст, снимок экрана, число, Шрифт&#10;&#10;AI-generated content may be incorrect.">
            <a:extLst>
              <a:ext uri="{FF2B5EF4-FFF2-40B4-BE49-F238E27FC236}">
                <a16:creationId xmlns:a16="http://schemas.microsoft.com/office/drawing/2014/main" id="{9A43941A-457E-72F6-FD33-39678A5FB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89" y="1605599"/>
            <a:ext cx="10855029" cy="4393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9547877" name="Google Shape;67;p15"/>
          <p:cNvSpPr txBox="1"/>
          <p:nvPr/>
        </p:nvSpPr>
        <p:spPr bwMode="auto">
          <a:xfrm>
            <a:off x="275573" y="214111"/>
            <a:ext cx="5794326" cy="7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Научно-исследовательская работа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</a:t>
            </a:r>
            <a:endParaRPr lang="ru-RU" sz="2000" dirty="0">
              <a:effectLst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Ресурсы проекта</a:t>
            </a:r>
            <a:endParaRPr sz="2000" b="1" i="0" u="none" strike="noStrike" cap="none" dirty="0">
              <a:solidFill>
                <a:schemeClr val="dk1"/>
              </a:solidFill>
              <a:latin typeface="Liberation Sans"/>
              <a:cs typeface="Liberation Sans"/>
            </a:endParaRPr>
          </a:p>
        </p:txBody>
      </p:sp>
      <p:sp>
        <p:nvSpPr>
          <p:cNvPr id="1492906217" name="Google Shape;106;p15"/>
          <p:cNvSpPr txBox="1"/>
          <p:nvPr/>
        </p:nvSpPr>
        <p:spPr bwMode="auto">
          <a:xfrm>
            <a:off x="11869961" y="6481143"/>
            <a:ext cx="309231" cy="3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8" tIns="36423" rIns="72848" bIns="36423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46B49F90-8AFF-2223-409C-628BFB9BF9F3}" type="slidenum">
              <a:rPr lang="ru" sz="1000">
                <a:latin typeface="Arial"/>
                <a:ea typeface="Montserrat"/>
                <a:cs typeface="Montserrat"/>
              </a:rPr>
              <a:t>13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sp>
        <p:nvSpPr>
          <p:cNvPr id="1738957136" name="Google Shape;207;p30"/>
          <p:cNvSpPr txBox="1"/>
          <p:nvPr/>
        </p:nvSpPr>
        <p:spPr bwMode="auto">
          <a:xfrm>
            <a:off x="5053797" y="6370488"/>
            <a:ext cx="2000170" cy="2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3" tIns="34273" rIns="68573" bIns="34273" anchor="t" anchorCtr="0">
            <a:spAutoFit/>
          </a:bodyPr>
          <a:lstStyle/>
          <a:p>
            <a:pPr marL="126999" marR="0" lvl="0" indent="-126999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i="1">
              <a:solidFill>
                <a:schemeClr val="tx1"/>
              </a:solidFill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C8756B8-1FD8-1650-98A1-3287B77D1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987012"/>
              </p:ext>
            </p:extLst>
          </p:nvPr>
        </p:nvGraphicFramePr>
        <p:xfrm>
          <a:off x="742188" y="1733003"/>
          <a:ext cx="10707624" cy="3888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56881">
                  <a:extLst>
                    <a:ext uri="{9D8B030D-6E8A-4147-A177-3AD203B41FA5}">
                      <a16:colId xmlns:a16="http://schemas.microsoft.com/office/drawing/2014/main" val="3488362051"/>
                    </a:ext>
                  </a:extLst>
                </a:gridCol>
                <a:gridCol w="2302017">
                  <a:extLst>
                    <a:ext uri="{9D8B030D-6E8A-4147-A177-3AD203B41FA5}">
                      <a16:colId xmlns:a16="http://schemas.microsoft.com/office/drawing/2014/main" val="1936284273"/>
                    </a:ext>
                  </a:extLst>
                </a:gridCol>
                <a:gridCol w="4071351">
                  <a:extLst>
                    <a:ext uri="{9D8B030D-6E8A-4147-A177-3AD203B41FA5}">
                      <a16:colId xmlns:a16="http://schemas.microsoft.com/office/drawing/2014/main" val="2408841162"/>
                    </a:ext>
                  </a:extLst>
                </a:gridCol>
                <a:gridCol w="1877375">
                  <a:extLst>
                    <a:ext uri="{9D8B030D-6E8A-4147-A177-3AD203B41FA5}">
                      <a16:colId xmlns:a16="http://schemas.microsoft.com/office/drawing/2014/main" val="2583931860"/>
                    </a:ext>
                  </a:extLst>
                </a:gridCol>
              </a:tblGrid>
              <a:tr h="32820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Наименование</a:t>
                      </a:r>
                      <a:endParaRPr lang="ru-RU" sz="1600" b="1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Тип</a:t>
                      </a:r>
                      <a:endParaRPr lang="ru-RU" sz="1600" b="1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Описание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Стоимость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9750796"/>
                  </a:ext>
                </a:extLst>
              </a:tr>
              <a:tr h="107719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Исполнитель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Трудовой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Основной исполнитель проекта. Выполняет основные задачи проекта: планирование, анализ, разработка, тестирование и внедрение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0 рублей/час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9715924"/>
                  </a:ext>
                </a:extLst>
              </a:tr>
              <a:tr h="702701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Заказчик</a:t>
                      </a:r>
                      <a:endParaRPr lang="ru-RU" sz="160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Трудовой</a:t>
                      </a:r>
                      <a:endParaRPr lang="ru-RU" sz="160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Представитель заказчика. Участвует в задачах определения требований и сдачи проекта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350 рублей/час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574616"/>
                  </a:ext>
                </a:extLst>
              </a:tr>
              <a:tr h="1077196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Руководитель дипломной работы</a:t>
                      </a:r>
                      <a:endParaRPr lang="ru-RU" sz="160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Трудовой</a:t>
                      </a:r>
                      <a:endParaRPr lang="ru-RU" sz="160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Преподаватель университета. Курирует проект и проводит необходимые консультации по работе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815 рублей/час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470946"/>
                  </a:ext>
                </a:extLst>
              </a:tr>
              <a:tr h="702701"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Ноутбук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Материальный</a:t>
                      </a:r>
                      <a:endParaRPr lang="ru-RU" sz="160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Ноутбук, с помощью которого производится выполнение проекта</a:t>
                      </a:r>
                      <a:endParaRPr lang="ru-RU" sz="1600" dirty="0"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5000 рублей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194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543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9547877" name="Google Shape;67;p15"/>
          <p:cNvSpPr txBox="1"/>
          <p:nvPr/>
        </p:nvSpPr>
        <p:spPr bwMode="auto">
          <a:xfrm>
            <a:off x="275573" y="214111"/>
            <a:ext cx="5794326" cy="7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Научно-исследовательская работа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</a:t>
            </a:r>
            <a:endParaRPr lang="ru-RU" sz="2000" dirty="0">
              <a:effectLst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dirty="0">
                <a:solidFill>
                  <a:schemeClr val="dk1"/>
                </a:solidFill>
                <a:latin typeface="Liberation Sans"/>
                <a:cs typeface="Liberation Sans"/>
              </a:rPr>
              <a:t>Календарный план проекта</a:t>
            </a:r>
            <a:endParaRPr sz="2000" b="1" i="0" u="none" strike="noStrike" cap="none" dirty="0">
              <a:solidFill>
                <a:schemeClr val="dk1"/>
              </a:solidFill>
              <a:latin typeface="Liberation Sans"/>
              <a:cs typeface="Liberation Sans"/>
            </a:endParaRPr>
          </a:p>
        </p:txBody>
      </p:sp>
      <p:sp>
        <p:nvSpPr>
          <p:cNvPr id="1492906217" name="Google Shape;106;p15"/>
          <p:cNvSpPr txBox="1"/>
          <p:nvPr/>
        </p:nvSpPr>
        <p:spPr bwMode="auto">
          <a:xfrm>
            <a:off x="11869961" y="6481143"/>
            <a:ext cx="309231" cy="3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8" tIns="36423" rIns="72848" bIns="36423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46B49F90-8AFF-2223-409C-628BFB9BF9F3}" type="slidenum">
              <a:rPr lang="ru" sz="1000">
                <a:latin typeface="Arial"/>
                <a:ea typeface="Montserrat"/>
                <a:cs typeface="Montserrat"/>
              </a:rPr>
              <a:t>14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D377C6B-C11B-B28F-0815-60DA768B4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99480"/>
              </p:ext>
            </p:extLst>
          </p:nvPr>
        </p:nvGraphicFramePr>
        <p:xfrm>
          <a:off x="2127504" y="1711297"/>
          <a:ext cx="7936992" cy="40680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93592">
                  <a:extLst>
                    <a:ext uri="{9D8B030D-6E8A-4147-A177-3AD203B41FA5}">
                      <a16:colId xmlns:a16="http://schemas.microsoft.com/office/drawing/2014/main" val="136521833"/>
                    </a:ext>
                  </a:extLst>
                </a:gridCol>
                <a:gridCol w="2569464">
                  <a:extLst>
                    <a:ext uri="{9D8B030D-6E8A-4147-A177-3AD203B41FA5}">
                      <a16:colId xmlns:a16="http://schemas.microsoft.com/office/drawing/2014/main" val="3146458926"/>
                    </a:ext>
                  </a:extLst>
                </a:gridCol>
                <a:gridCol w="1773936">
                  <a:extLst>
                    <a:ext uri="{9D8B030D-6E8A-4147-A177-3AD203B41FA5}">
                      <a16:colId xmlns:a16="http://schemas.microsoft.com/office/drawing/2014/main" val="1112677265"/>
                    </a:ext>
                  </a:extLst>
                </a:gridCol>
              </a:tblGrid>
              <a:tr h="1209671"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Наименование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Стоимость, рублей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b="1" u="none" strike="noStrike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Ожидаемая продолжительность, дней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extLst>
                  <a:ext uri="{0D108BD9-81ED-4DB2-BD59-A6C34878D82A}">
                    <a16:rowId xmlns:a16="http://schemas.microsoft.com/office/drawing/2014/main" val="4275737950"/>
                  </a:ext>
                </a:extLst>
              </a:tr>
              <a:tr h="408333"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Составление плана проекта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extLst>
                  <a:ext uri="{0D108BD9-81ED-4DB2-BD59-A6C34878D82A}">
                    <a16:rowId xmlns:a16="http://schemas.microsoft.com/office/drawing/2014/main" val="859495822"/>
                  </a:ext>
                </a:extLst>
              </a:tr>
              <a:tr h="408333"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Анализ требований и проектирование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8 441</a:t>
                      </a: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47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extLst>
                  <a:ext uri="{0D108BD9-81ED-4DB2-BD59-A6C34878D82A}">
                    <a16:rowId xmlns:a16="http://schemas.microsoft.com/office/drawing/2014/main" val="2979250438"/>
                  </a:ext>
                </a:extLst>
              </a:tr>
              <a:tr h="408333"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Разработка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54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extLst>
                  <a:ext uri="{0D108BD9-81ED-4DB2-BD59-A6C34878D82A}">
                    <a16:rowId xmlns:a16="http://schemas.microsoft.com/office/drawing/2014/main" val="2672533703"/>
                  </a:ext>
                </a:extLst>
              </a:tr>
              <a:tr h="408333"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Тестирование и исправление ошибок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48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extLst>
                  <a:ext uri="{0D108BD9-81ED-4DB2-BD59-A6C34878D82A}">
                    <a16:rowId xmlns:a16="http://schemas.microsoft.com/office/drawing/2014/main" val="2440535754"/>
                  </a:ext>
                </a:extLst>
              </a:tr>
              <a:tr h="408333"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Внедрение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763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12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extLst>
                  <a:ext uri="{0D108BD9-81ED-4DB2-BD59-A6C34878D82A}">
                    <a16:rowId xmlns:a16="http://schemas.microsoft.com/office/drawing/2014/main" val="2995069948"/>
                  </a:ext>
                </a:extLst>
              </a:tr>
              <a:tr h="408333"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Сдача проекта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280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extLst>
                  <a:ext uri="{0D108BD9-81ED-4DB2-BD59-A6C34878D82A}">
                    <a16:rowId xmlns:a16="http://schemas.microsoft.com/office/drawing/2014/main" val="2711077721"/>
                  </a:ext>
                </a:extLst>
              </a:tr>
              <a:tr h="408333"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Итог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b">
                        <a:lnSpc>
                          <a:spcPct val="15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14 485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tc>
                  <a:txBody>
                    <a:bodyPr/>
                    <a:lstStyle/>
                    <a:p>
                      <a:pPr marL="36000" indent="0" algn="l" fontAlgn="ctr">
                        <a:lnSpc>
                          <a:spcPct val="150000"/>
                        </a:lnSpc>
                      </a:pPr>
                      <a:r>
                        <a:rPr lang="ru-RU" sz="1400" u="none" strike="noStrike" dirty="0">
                          <a:effectLst/>
                          <a:latin typeface="Liberation Sans" panose="020B0604020202020204" charset="0"/>
                          <a:ea typeface="Liberation Sans" panose="020B0604020202020204" charset="0"/>
                          <a:cs typeface="Liberation Sans" panose="020B0604020202020204" charset="0"/>
                        </a:rPr>
                        <a:t>170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Liberation Sans" panose="020B0604020202020204" charset="0"/>
                        <a:ea typeface="Liberation Sans" panose="020B0604020202020204" charset="0"/>
                        <a:cs typeface="Liberation Sans" panose="020B0604020202020204" charset="0"/>
                      </a:endParaRPr>
                    </a:p>
                  </a:txBody>
                  <a:tcPr marL="6129" marR="6129" marT="6129" marB="0"/>
                </a:tc>
                <a:extLst>
                  <a:ext uri="{0D108BD9-81ED-4DB2-BD59-A6C34878D82A}">
                    <a16:rowId xmlns:a16="http://schemas.microsoft.com/office/drawing/2014/main" val="179983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70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9547877" name="Google Shape;67;p15"/>
          <p:cNvSpPr txBox="1"/>
          <p:nvPr/>
        </p:nvSpPr>
        <p:spPr bwMode="auto">
          <a:xfrm>
            <a:off x="275573" y="214111"/>
            <a:ext cx="5794326" cy="73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600" i="0" u="none" strike="noStrike" cap="none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Корпоративные информационные системы</a:t>
            </a:r>
            <a:r>
              <a:rPr lang="ru-RU" sz="1600" b="1" i="0" u="none" strike="noStrike" cap="none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Liberation Sans"/>
              <a:cs typeface="Liberation San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i="0" u="none" strike="noStrike" cap="none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Заключение</a:t>
            </a:r>
            <a:endParaRPr sz="2000" b="1" i="0" u="none" strike="noStrike" cap="none">
              <a:solidFill>
                <a:schemeClr val="dk1"/>
              </a:solidFill>
              <a:latin typeface="Liberation Sans"/>
              <a:cs typeface="Liberation Sans"/>
            </a:endParaRPr>
          </a:p>
        </p:txBody>
      </p:sp>
      <p:sp>
        <p:nvSpPr>
          <p:cNvPr id="1492906217" name="Google Shape;106;p15"/>
          <p:cNvSpPr txBox="1"/>
          <p:nvPr/>
        </p:nvSpPr>
        <p:spPr bwMode="auto">
          <a:xfrm>
            <a:off x="11869961" y="6481143"/>
            <a:ext cx="309231" cy="3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8" tIns="36423" rIns="72848" bIns="36423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46B49F90-8AFF-2223-409C-628BFB9BF9F3}" type="slidenum">
              <a:rPr lang="ru" sz="1000">
                <a:latin typeface="Arial"/>
                <a:ea typeface="Montserrat"/>
                <a:cs typeface="Montserrat"/>
              </a:rPr>
              <a:t>15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sp>
        <p:nvSpPr>
          <p:cNvPr id="1738957136" name="Google Shape;207;p30"/>
          <p:cNvSpPr txBox="1"/>
          <p:nvPr/>
        </p:nvSpPr>
        <p:spPr bwMode="auto">
          <a:xfrm>
            <a:off x="5053797" y="6370488"/>
            <a:ext cx="2000170" cy="2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3" tIns="34273" rIns="68573" bIns="34273" anchor="t" anchorCtr="0">
            <a:spAutoFit/>
          </a:bodyPr>
          <a:lstStyle/>
          <a:p>
            <a:pPr marL="126999" marR="0" lvl="0" indent="-126999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i="1">
              <a:solidFill>
                <a:schemeClr val="tx1"/>
              </a:solidFill>
            </a:endParaRPr>
          </a:p>
        </p:txBody>
      </p:sp>
      <p:sp>
        <p:nvSpPr>
          <p:cNvPr id="171954903" name="TextBox 356083086"/>
          <p:cNvSpPr txBox="1"/>
          <p:nvPr/>
        </p:nvSpPr>
        <p:spPr bwMode="auto">
          <a:xfrm>
            <a:off x="275573" y="1229651"/>
            <a:ext cx="11822879" cy="394069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В ходе работы выполнено:</a:t>
            </a: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600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исследование предприятия: организационная структура, бизнес-процессы;</a:t>
            </a: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600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выявлена проблема процесса анализа дополнительных задач;</a:t>
            </a: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600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исследован рынок программного обеспечения канбан систем и проанализирована возможность их использования;</a:t>
            </a: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600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сформирована постановка задачи для разработки программного средства для анализа данных </a:t>
            </a:r>
            <a:r>
              <a:rPr lang="en-US" sz="1600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Asana</a:t>
            </a:r>
            <a:r>
              <a:rPr lang="ru-RU" sz="1600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;</a:t>
            </a:r>
            <a:endParaRPr lang="ru-RU" sz="1600" dirty="0">
              <a:solidFill>
                <a:srgbClr val="00B0F0"/>
              </a:solidFill>
              <a:latin typeface="Liberation Sans" panose="020B0604020202020204" charset="0"/>
              <a:ea typeface="Liberation Sans" panose="020B0604020202020204" charset="0"/>
              <a:cs typeface="Liberation Sans" panose="020B0604020202020204" charset="0"/>
            </a:endParaRP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600" dirty="0"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разработан календарный план проекта.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600" dirty="0">
              <a:solidFill>
                <a:schemeClr val="tx1"/>
              </a:solidFill>
              <a:latin typeface="Liberation Sans" panose="020B0604020202020204" charset="0"/>
              <a:ea typeface="Liberation Sans" panose="020B0604020202020204" charset="0"/>
              <a:cs typeface="Liberation Sans" panose="020B0604020202020204" charset="0"/>
            </a:endParaRP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endParaRPr lang="ru-RU" sz="1600" dirty="0">
              <a:solidFill>
                <a:schemeClr val="tx1"/>
              </a:solidFill>
              <a:latin typeface="Liberation Sans" panose="020B0604020202020204" charset="0"/>
              <a:ea typeface="Liberation Sans" panose="020B0604020202020204" charset="0"/>
              <a:cs typeface="Liberation Sans" panose="020B060402020202020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solidFill>
                  <a:schemeClr val="tx1"/>
                </a:solidFill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В результате работы была выявлена проблема в процессе управления проектами, сформулирована постановка задачи и разработан календарный план, что создаёт основу для дальнейшей реализации проекта по устранению выявленных недостатков и повышению эффективности управления.</a:t>
            </a:r>
          </a:p>
        </p:txBody>
      </p:sp>
    </p:spTree>
    <p:extLst>
      <p:ext uri="{BB962C8B-B14F-4D97-AF65-F5344CB8AC3E}">
        <p14:creationId xmlns:p14="http://schemas.microsoft.com/office/powerpoint/2010/main" val="57831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" name="Рисунок 52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/>
          <p:cNvSpPr/>
          <p:nvPr/>
        </p:nvSpPr>
        <p:spPr bwMode="auto"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8" name="Прямоугольник 57"/>
          <p:cNvSpPr/>
          <p:nvPr/>
        </p:nvSpPr>
        <p:spPr bwMode="auto">
          <a:xfrm>
            <a:off x="671126" y="3528783"/>
            <a:ext cx="8730407" cy="6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3600" b="1" dirty="0">
                <a:solidFill>
                  <a:schemeClr val="bg1"/>
                </a:solidFill>
                <a:latin typeface="Liberation Sans"/>
                <a:ea typeface="Liberation Sans"/>
                <a:cs typeface="Liberation Sans"/>
              </a:rPr>
              <a:t>СПАСИБО ЗА ВНИМАНИЕ!</a:t>
            </a:r>
            <a:endParaRPr dirty="0">
              <a:latin typeface="Liberation Sans"/>
              <a:cs typeface="Liberation San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317436" y="3304583"/>
            <a:ext cx="1358334" cy="8433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498788" name="Google Shape;67;p15"/>
          <p:cNvSpPr txBox="1"/>
          <p:nvPr/>
        </p:nvSpPr>
        <p:spPr bwMode="auto">
          <a:xfrm>
            <a:off x="275574" y="214112"/>
            <a:ext cx="5818805" cy="73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Научно-исследовательская работа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lang="ru-RU" sz="1600" b="1" i="0" u="none" strike="noStrike" cap="none" dirty="0">
              <a:solidFill>
                <a:schemeClr val="dk1"/>
              </a:solidFill>
              <a:latin typeface="Liberation Sans"/>
              <a:cs typeface="Liberation San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Объект и предмет исследования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18512084" name="Google Shape;106;p15"/>
          <p:cNvSpPr txBox="1"/>
          <p:nvPr/>
        </p:nvSpPr>
        <p:spPr bwMode="auto">
          <a:xfrm>
            <a:off x="11869962" y="6481143"/>
            <a:ext cx="309232" cy="37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9" tIns="36424" rIns="72849" bIns="36424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68376BF9-B472-4379-B7FA-61D5B71E9D0D}" type="slidenum">
              <a:rPr lang="ru" sz="1000">
                <a:latin typeface="Arial"/>
                <a:ea typeface="Montserrat"/>
                <a:cs typeface="Montserrat"/>
              </a:rPr>
              <a:t>2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sp>
        <p:nvSpPr>
          <p:cNvPr id="1203654025" name="Google Shape;207;p30"/>
          <p:cNvSpPr txBox="1"/>
          <p:nvPr/>
        </p:nvSpPr>
        <p:spPr bwMode="auto">
          <a:xfrm>
            <a:off x="5053797" y="6370488"/>
            <a:ext cx="2000171" cy="22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4" rIns="68574" bIns="34274" anchor="t" anchorCtr="0">
            <a:spAutoFit/>
          </a:bodyPr>
          <a:lstStyle/>
          <a:p>
            <a:pPr marL="126999" marR="0" lvl="0" indent="-126999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i="1">
              <a:solidFill>
                <a:schemeClr val="tx1"/>
              </a:solidFill>
            </a:endParaRPr>
          </a:p>
        </p:txBody>
      </p:sp>
      <p:sp>
        <p:nvSpPr>
          <p:cNvPr id="1957051875" name="TextBox 1257309026"/>
          <p:cNvSpPr txBox="1"/>
          <p:nvPr/>
        </p:nvSpPr>
        <p:spPr bwMode="auto">
          <a:xfrm>
            <a:off x="6169333" y="1980054"/>
            <a:ext cx="5586212" cy="14630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B0F0"/>
                </a:solidFill>
                <a:latin typeface="Liberation Sans"/>
                <a:ea typeface="Liberation Sans"/>
                <a:cs typeface="Liberation Sans"/>
              </a:rPr>
              <a:t>Предмет</a:t>
            </a:r>
            <a:r>
              <a:rPr sz="1600" b="1" dirty="0">
                <a:solidFill>
                  <a:srgbClr val="00B0F0"/>
                </a:solidFill>
                <a:latin typeface="Liberation Sans"/>
                <a:ea typeface="Liberation Sans"/>
                <a:cs typeface="Liberation Sans"/>
              </a:rPr>
              <a:t>:</a:t>
            </a:r>
            <a:endParaRPr sz="1600" dirty="0">
              <a:latin typeface="Liberation Sans"/>
              <a:cs typeface="Liberation Sans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dirty="0">
                <a:latin typeface="Liberation Sans"/>
                <a:ea typeface="Liberation Sans"/>
                <a:cs typeface="Liberation Sans"/>
              </a:rPr>
              <a:t>Деятельность компании ООО «Восток ИТ», включающая работу с клиентами, управление проектами, разработку, внедрение и поддержку.</a:t>
            </a:r>
          </a:p>
        </p:txBody>
      </p:sp>
      <p:sp>
        <p:nvSpPr>
          <p:cNvPr id="676105496" name="TextBox 1257309026"/>
          <p:cNvSpPr txBox="1"/>
          <p:nvPr/>
        </p:nvSpPr>
        <p:spPr bwMode="auto">
          <a:xfrm>
            <a:off x="368552" y="1980054"/>
            <a:ext cx="5295371" cy="14630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 dirty="0">
                <a:solidFill>
                  <a:srgbClr val="00B0F0"/>
                </a:solidFill>
                <a:latin typeface="Liberation Sans"/>
                <a:ea typeface="Liberation Sans"/>
                <a:cs typeface="Liberation Sans"/>
              </a:rPr>
              <a:t>Объект</a:t>
            </a:r>
            <a:r>
              <a:rPr sz="1600" b="1" dirty="0">
                <a:solidFill>
                  <a:srgbClr val="00B0F0"/>
                </a:solidFill>
                <a:latin typeface="Liberation Sans"/>
                <a:ea typeface="Liberation Sans"/>
                <a:cs typeface="Liberation Sans"/>
              </a:rPr>
              <a:t>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Компания</a:t>
            </a:r>
            <a:r>
              <a:rPr sz="16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ООО «</a:t>
            </a:r>
            <a:r>
              <a:rPr lang="ru-RU" sz="16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Восток ИТ</a:t>
            </a:r>
            <a:r>
              <a:rPr sz="16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», </a:t>
            </a:r>
            <a:r>
              <a:rPr lang="ru-RU" sz="16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которая занимается разработкой, внедрением и сопровождением систем на платформе 1С</a:t>
            </a:r>
            <a:r>
              <a:rPr sz="16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4188110" name="Google Shape;67;p15"/>
          <p:cNvSpPr txBox="1"/>
          <p:nvPr/>
        </p:nvSpPr>
        <p:spPr bwMode="auto">
          <a:xfrm>
            <a:off x="275574" y="214112"/>
            <a:ext cx="5804045" cy="73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Научно-исследовательская работа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lang="ru-RU" sz="1600" b="1" i="0" u="none" strike="noStrike" cap="none" dirty="0">
              <a:solidFill>
                <a:schemeClr val="dk1"/>
              </a:solidFill>
              <a:latin typeface="Liberation Sans"/>
              <a:cs typeface="Liberation San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Цели и задачи</a:t>
            </a:r>
            <a:endParaRPr lang="ru-RU" dirty="0">
              <a:latin typeface="Liberation Sans"/>
              <a:cs typeface="Liberation Sans"/>
            </a:endParaRPr>
          </a:p>
        </p:txBody>
      </p:sp>
      <p:sp>
        <p:nvSpPr>
          <p:cNvPr id="1225064201" name="Google Shape;106;p15"/>
          <p:cNvSpPr txBox="1"/>
          <p:nvPr/>
        </p:nvSpPr>
        <p:spPr bwMode="auto">
          <a:xfrm>
            <a:off x="11869962" y="6481143"/>
            <a:ext cx="309232" cy="37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9" tIns="36424" rIns="72849" bIns="36424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D09D02E9-29E9-17D4-4940-912304D58FC4}" type="slidenum">
              <a:rPr lang="ru" sz="1000">
                <a:latin typeface="Arial"/>
                <a:ea typeface="Montserrat"/>
                <a:cs typeface="Montserrat"/>
              </a:rPr>
              <a:t>3</a:t>
            </a:fld>
            <a:endParaRPr lang="ru" sz="1000" dirty="0">
              <a:latin typeface="Arial"/>
              <a:ea typeface="Montserrat"/>
              <a:cs typeface="Montserrat"/>
            </a:endParaRPr>
          </a:p>
        </p:txBody>
      </p:sp>
      <p:sp>
        <p:nvSpPr>
          <p:cNvPr id="2015822367" name="Google Shape;207;p30"/>
          <p:cNvSpPr txBox="1"/>
          <p:nvPr/>
        </p:nvSpPr>
        <p:spPr bwMode="auto">
          <a:xfrm>
            <a:off x="5053797" y="6370488"/>
            <a:ext cx="2000171" cy="22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4" rIns="68574" bIns="34274" anchor="t" anchorCtr="0">
            <a:spAutoFit/>
          </a:bodyPr>
          <a:lstStyle/>
          <a:p>
            <a:pPr marL="126999" marR="0" lvl="0" indent="-126999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i="1" dirty="0">
              <a:solidFill>
                <a:schemeClr val="tx1"/>
              </a:solidFill>
            </a:endParaRPr>
          </a:p>
        </p:txBody>
      </p:sp>
      <p:sp>
        <p:nvSpPr>
          <p:cNvPr id="1257309027" name="TextBox 1257309026"/>
          <p:cNvSpPr txBox="1"/>
          <p:nvPr/>
        </p:nvSpPr>
        <p:spPr bwMode="auto">
          <a:xfrm>
            <a:off x="6169333" y="1925190"/>
            <a:ext cx="5719706" cy="402360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1" dirty="0">
                <a:solidFill>
                  <a:srgbClr val="00B0F0"/>
                </a:solidFill>
                <a:latin typeface="Liberation Sans"/>
                <a:ea typeface="Liberation Sans"/>
                <a:cs typeface="Liberation Sans"/>
              </a:rPr>
              <a:t>Задачи</a:t>
            </a:r>
            <a:r>
              <a:rPr sz="1800" b="1" dirty="0">
                <a:solidFill>
                  <a:srgbClr val="00B0F0"/>
                </a:solidFill>
                <a:latin typeface="Liberation Sans"/>
                <a:ea typeface="Liberation Sans"/>
                <a:cs typeface="Liberation Sans"/>
              </a:rPr>
              <a:t>:</a:t>
            </a:r>
            <a:endParaRPr sz="1800" dirty="0">
              <a:latin typeface="Liberation Sans"/>
              <a:cs typeface="Liberation Sans"/>
            </a:endParaRP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800" dirty="0">
                <a:latin typeface="Liberation Sans"/>
                <a:ea typeface="Liberation Sans"/>
                <a:cs typeface="Liberation Sans"/>
              </a:rPr>
              <a:t>построить и проанализировать модель бизнес-процессов предприятия;</a:t>
            </a: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800" dirty="0">
                <a:latin typeface="Liberation Sans"/>
                <a:ea typeface="Liberation Sans"/>
                <a:cs typeface="Liberation Sans"/>
              </a:rPr>
              <a:t>выявить проблему бизнес-процессов;</a:t>
            </a: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800" dirty="0">
                <a:latin typeface="Liberation Sans"/>
                <a:ea typeface="Liberation Sans"/>
                <a:cs typeface="Liberation Sans"/>
              </a:rPr>
              <a:t>проанализировать необходимость автоматизации;</a:t>
            </a: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800" dirty="0">
                <a:latin typeface="Liberation Sans"/>
                <a:ea typeface="Liberation Sans"/>
                <a:cs typeface="Liberation Sans"/>
              </a:rPr>
              <a:t>провести анализ рынка программных средств;</a:t>
            </a: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800" dirty="0">
                <a:latin typeface="Liberation Sans"/>
                <a:ea typeface="Liberation Sans"/>
                <a:cs typeface="Liberation Sans"/>
              </a:rPr>
              <a:t>сформировать постановку задачи;</a:t>
            </a:r>
          </a:p>
          <a:p>
            <a:pPr marL="261850" indent="-2618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1800" dirty="0">
                <a:latin typeface="Liberation Sans"/>
                <a:ea typeface="Liberation Sans"/>
                <a:cs typeface="Liberation Sans"/>
              </a:rPr>
              <a:t>разработать календарный план проекта для решения выявленной проблемы.</a:t>
            </a:r>
          </a:p>
        </p:txBody>
      </p:sp>
      <p:sp>
        <p:nvSpPr>
          <p:cNvPr id="282240945" name="TextBox 1257309026"/>
          <p:cNvSpPr txBox="1"/>
          <p:nvPr/>
        </p:nvSpPr>
        <p:spPr bwMode="auto">
          <a:xfrm>
            <a:off x="368552" y="1925190"/>
            <a:ext cx="5108704" cy="18058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>
                <a:solidFill>
                  <a:srgbClr val="00B0F0"/>
                </a:solidFill>
                <a:latin typeface="Liberation Sans"/>
                <a:ea typeface="Liberation Sans"/>
                <a:cs typeface="Liberation Sans"/>
              </a:rPr>
              <a:t>Цель</a:t>
            </a:r>
            <a:r>
              <a:rPr sz="2000" b="1" dirty="0">
                <a:solidFill>
                  <a:srgbClr val="00B0F0"/>
                </a:solidFill>
                <a:latin typeface="Liberation Sans"/>
                <a:ea typeface="Liberation Sans"/>
                <a:cs typeface="Liberation Sans"/>
              </a:rPr>
              <a:t>: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Выявить проблемы бизнес-процессов ООО «Восток ИТ» и выбрать способ их решения.</a:t>
            </a:r>
            <a:endParaRPr lang="ru-RU" sz="2000" b="0" dirty="0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945618" name="Google Shape;67;p15"/>
          <p:cNvSpPr txBox="1"/>
          <p:nvPr/>
        </p:nvSpPr>
        <p:spPr bwMode="auto">
          <a:xfrm>
            <a:off x="275574" y="214112"/>
            <a:ext cx="5794326" cy="73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Научно-исследовательская работа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lang="ru-RU" sz="1600" b="1" i="0" u="none" strike="noStrike" cap="none" dirty="0">
              <a:solidFill>
                <a:schemeClr val="dk1"/>
              </a:solidFill>
              <a:latin typeface="Liberation Sans"/>
              <a:cs typeface="Liberation San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Общие сведения об ООО «Восток ИТ»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1639383579" name="Google Shape;106;p15"/>
          <p:cNvSpPr txBox="1"/>
          <p:nvPr/>
        </p:nvSpPr>
        <p:spPr bwMode="auto">
          <a:xfrm>
            <a:off x="11869962" y="6481143"/>
            <a:ext cx="309232" cy="37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9" tIns="36424" rIns="72849" bIns="36424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E4FB8835-C32D-B136-3629-3AFF7823CEEC}" type="slidenum">
              <a:rPr lang="ru" sz="1000">
                <a:latin typeface="Arial"/>
                <a:ea typeface="Montserrat"/>
                <a:cs typeface="Montserrat"/>
              </a:rPr>
              <a:t>4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sp>
        <p:nvSpPr>
          <p:cNvPr id="1478452286" name="Google Shape;207;p30"/>
          <p:cNvSpPr txBox="1"/>
          <p:nvPr/>
        </p:nvSpPr>
        <p:spPr bwMode="auto">
          <a:xfrm>
            <a:off x="5053797" y="6370488"/>
            <a:ext cx="2000171" cy="22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4" tIns="34274" rIns="68574" bIns="34274" anchor="t" anchorCtr="0">
            <a:spAutoFit/>
          </a:bodyPr>
          <a:lstStyle/>
          <a:p>
            <a:pPr marL="126999" marR="0" lvl="0" indent="-126999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 i="1">
              <a:solidFill>
                <a:schemeClr val="tx1"/>
              </a:solidFill>
            </a:endParaRPr>
          </a:p>
        </p:txBody>
      </p:sp>
      <p:sp>
        <p:nvSpPr>
          <p:cNvPr id="6" name="TextBox 1257309026">
            <a:extLst>
              <a:ext uri="{FF2B5EF4-FFF2-40B4-BE49-F238E27FC236}">
                <a16:creationId xmlns:a16="http://schemas.microsoft.com/office/drawing/2014/main" id="{CE46B147-F34D-B319-7634-64887F27AA70}"/>
              </a:ext>
            </a:extLst>
          </p:cNvPr>
          <p:cNvSpPr txBox="1"/>
          <p:nvPr/>
        </p:nvSpPr>
        <p:spPr bwMode="auto">
          <a:xfrm>
            <a:off x="275574" y="1221102"/>
            <a:ext cx="11116312" cy="43992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Компания</a:t>
            </a:r>
            <a:r>
              <a:rPr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ООО «</a:t>
            </a: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Восток ИТ</a:t>
            </a:r>
            <a:r>
              <a:rPr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», </a:t>
            </a: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представляет офис компании ООО «Первый Бит» в г. Владивосток</a:t>
            </a:r>
            <a:r>
              <a:rPr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.</a:t>
            </a:r>
          </a:p>
        </p:txBody>
      </p:sp>
      <p:pic>
        <p:nvPicPr>
          <p:cNvPr id="17" name="Рисунок 16" descr="Изображение выглядит как текст, Шрифт, Графика, логотип&#10;&#10;AI-generated content may be incorrect.">
            <a:extLst>
              <a:ext uri="{FF2B5EF4-FFF2-40B4-BE49-F238E27FC236}">
                <a16:creationId xmlns:a16="http://schemas.microsoft.com/office/drawing/2014/main" id="{2412C193-3E7F-DAB6-045C-AC4AE14B3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82" y="2770474"/>
            <a:ext cx="4286742" cy="1192122"/>
          </a:xfrm>
          <a:prstGeom prst="rect">
            <a:avLst/>
          </a:prstGeom>
        </p:spPr>
      </p:pic>
      <p:sp>
        <p:nvSpPr>
          <p:cNvPr id="18" name="TextBox 1257309026">
            <a:extLst>
              <a:ext uri="{FF2B5EF4-FFF2-40B4-BE49-F238E27FC236}">
                <a16:creationId xmlns:a16="http://schemas.microsoft.com/office/drawing/2014/main" id="{59B9CA30-485C-F607-49B4-6F881668394A}"/>
              </a:ext>
            </a:extLst>
          </p:cNvPr>
          <p:cNvSpPr txBox="1"/>
          <p:nvPr/>
        </p:nvSpPr>
        <p:spPr bwMode="auto">
          <a:xfrm>
            <a:off x="5289534" y="2601237"/>
            <a:ext cx="6442218" cy="282904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Более 100 офисов в 9 странах мира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80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Основная деятельность: 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80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</a:t>
            </a: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недрение систем управления базами данных (СУБД),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разработка и поддержка корпоративных систем хранения данных, </a:t>
            </a:r>
            <a:endParaRPr lang="ru-RU" sz="1800" dirty="0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внедрением ERP-систем, CRM-систем </a:t>
            </a:r>
          </a:p>
          <a:p>
            <a:pPr marL="2857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ru-RU" sz="1800" b="0" dirty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 других программных продуктов платформы 1С.</a:t>
            </a:r>
          </a:p>
        </p:txBody>
      </p:sp>
      <p:pic>
        <p:nvPicPr>
          <p:cNvPr id="26" name="Рисунок 25" descr="Изображение выглядит как текст, Шрифт, Графика, логотип&#10;&#10;AI-generated content may be incorrect.">
            <a:extLst>
              <a:ext uri="{FF2B5EF4-FFF2-40B4-BE49-F238E27FC236}">
                <a16:creationId xmlns:a16="http://schemas.microsoft.com/office/drawing/2014/main" id="{9EE1D64D-4B4C-B688-C06F-1130E197A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72" y="3895048"/>
            <a:ext cx="3175962" cy="13993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245567" name="Google Shape;67;p15"/>
          <p:cNvSpPr txBox="1"/>
          <p:nvPr/>
        </p:nvSpPr>
        <p:spPr bwMode="auto">
          <a:xfrm>
            <a:off x="275574" y="214112"/>
            <a:ext cx="5786046" cy="73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600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Научно-исследовательская работа</a:t>
            </a:r>
            <a:r>
              <a:rPr lang="ru-RU" sz="16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lang="ru-RU" sz="1600" b="1" i="0" u="none" strike="noStrike" cap="none" dirty="0">
              <a:solidFill>
                <a:schemeClr val="dk1"/>
              </a:solidFill>
              <a:latin typeface="Liberation Sans"/>
              <a:cs typeface="Liberation San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Организационная структур</a:t>
            </a:r>
            <a:r>
              <a:rPr sz="20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а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1206497268" name="Google Shape;106;p15"/>
          <p:cNvSpPr txBox="1"/>
          <p:nvPr/>
        </p:nvSpPr>
        <p:spPr bwMode="auto">
          <a:xfrm>
            <a:off x="11869962" y="6481143"/>
            <a:ext cx="309232" cy="37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9" tIns="36424" rIns="72849" bIns="36424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C2ECE0ED-9B3E-0137-D52D-80E1A0F90C9C}" type="slidenum">
              <a:rPr lang="ru" sz="1000">
                <a:latin typeface="Arial"/>
                <a:ea typeface="Montserrat"/>
                <a:cs typeface="Montserrat"/>
              </a:rPr>
              <a:t>5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pic>
        <p:nvPicPr>
          <p:cNvPr id="4" name="Рисунок 3" descr="Изображение выглядит как текст, диаграмма, План, Технический чертеж&#10;&#10;AI-generated content may be incorrect.">
            <a:extLst>
              <a:ext uri="{FF2B5EF4-FFF2-40B4-BE49-F238E27FC236}">
                <a16:creationId xmlns:a16="http://schemas.microsoft.com/office/drawing/2014/main" id="{0766CC97-3F9C-65C3-5A73-B54349966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741" y="1382894"/>
            <a:ext cx="10118518" cy="506306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941794-59B6-02D6-58E8-12248056593C}"/>
              </a:ext>
            </a:extLst>
          </p:cNvPr>
          <p:cNvSpPr/>
          <p:nvPr/>
        </p:nvSpPr>
        <p:spPr>
          <a:xfrm>
            <a:off x="4312356" y="3070578"/>
            <a:ext cx="1377244" cy="71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0795255" name="Google Shape;67;p15"/>
          <p:cNvSpPr txBox="1"/>
          <p:nvPr/>
        </p:nvSpPr>
        <p:spPr bwMode="auto">
          <a:xfrm>
            <a:off x="275573" y="214111"/>
            <a:ext cx="5777046" cy="7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Научно-исследовательская работа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</a:t>
            </a:r>
            <a:endParaRPr lang="ru-RU" sz="2000" dirty="0">
              <a:effectLst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Модель бизнес-процессов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1499103623" name="Google Shape;106;p15"/>
          <p:cNvSpPr txBox="1"/>
          <p:nvPr/>
        </p:nvSpPr>
        <p:spPr bwMode="auto">
          <a:xfrm>
            <a:off x="11869962" y="6481143"/>
            <a:ext cx="309231" cy="3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8" tIns="36423" rIns="72848" bIns="36423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B361722F-1DF5-93E4-50F1-50D5A21A95EE}" type="slidenum">
              <a:rPr lang="ru" sz="1000">
                <a:latin typeface="Arial"/>
                <a:ea typeface="Montserrat"/>
                <a:cs typeface="Montserrat"/>
              </a:rPr>
              <a:t>6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pic>
        <p:nvPicPr>
          <p:cNvPr id="5" name="Рисунок 4" descr="Изображение выглядит как текст, диаграмма, линия, Параллельный&#10;&#10;AI-generated content may be incorrect.">
            <a:extLst>
              <a:ext uri="{FF2B5EF4-FFF2-40B4-BE49-F238E27FC236}">
                <a16:creationId xmlns:a16="http://schemas.microsoft.com/office/drawing/2014/main" id="{C86C6851-40CA-5030-3F6D-BBE05694E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02" y="1237393"/>
            <a:ext cx="9477834" cy="5243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664263" name="Google Shape;67;p15"/>
          <p:cNvSpPr txBox="1"/>
          <p:nvPr/>
        </p:nvSpPr>
        <p:spPr bwMode="auto">
          <a:xfrm>
            <a:off x="275574" y="214112"/>
            <a:ext cx="5788926" cy="7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Научно-исследовательская работа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</a:t>
            </a:r>
            <a:endParaRPr lang="ru-RU" sz="2000" dirty="0">
              <a:effectLst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Декомпозиция модели бизнес-процессы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695142748" name="Google Shape;106;p15"/>
          <p:cNvSpPr txBox="1"/>
          <p:nvPr/>
        </p:nvSpPr>
        <p:spPr bwMode="auto">
          <a:xfrm>
            <a:off x="11869962" y="6481143"/>
            <a:ext cx="309232" cy="37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9" tIns="36424" rIns="72849" bIns="36424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C3900EF3-742F-1954-A202-4D9A852BC584}" type="slidenum">
              <a:rPr lang="ru" sz="1000">
                <a:latin typeface="Arial"/>
                <a:ea typeface="Montserrat"/>
                <a:cs typeface="Montserrat"/>
              </a:rPr>
              <a:t>7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pic>
        <p:nvPicPr>
          <p:cNvPr id="3" name="Рисунок 2" descr="Изображение выглядит как текст, диаграмма, План, линия&#10;&#10;AI-generated content may be incorrect.">
            <a:extLst>
              <a:ext uri="{FF2B5EF4-FFF2-40B4-BE49-F238E27FC236}">
                <a16:creationId xmlns:a16="http://schemas.microsoft.com/office/drawing/2014/main" id="{5AAD3E46-AAA8-47B3-BB1F-BA10BDA2D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19" y="1038383"/>
            <a:ext cx="9698562" cy="5350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664263" name="Google Shape;67;p15"/>
          <p:cNvSpPr txBox="1"/>
          <p:nvPr/>
        </p:nvSpPr>
        <p:spPr bwMode="auto">
          <a:xfrm>
            <a:off x="275574" y="214112"/>
            <a:ext cx="7780290" cy="7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Научно-исследовательская работа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</a:t>
            </a:r>
            <a:endParaRPr lang="ru-RU" sz="2000" dirty="0">
              <a:effectLst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Декомпозиция бизнес-процесса «Управление проектами»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695142748" name="Google Shape;106;p15"/>
          <p:cNvSpPr txBox="1"/>
          <p:nvPr/>
        </p:nvSpPr>
        <p:spPr bwMode="auto">
          <a:xfrm>
            <a:off x="11869962" y="6481143"/>
            <a:ext cx="309232" cy="37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9" tIns="36424" rIns="72849" bIns="36424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C3900EF3-742F-1954-A202-4D9A852BC584}" type="slidenum">
              <a:rPr lang="ru" sz="1000">
                <a:latin typeface="Arial"/>
                <a:ea typeface="Montserrat"/>
                <a:cs typeface="Montserrat"/>
              </a:rPr>
              <a:t>8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pic>
        <p:nvPicPr>
          <p:cNvPr id="3" name="Рисунок 2" descr="Изображение выглядит как текст, диаграмма, План, Технический чертеж&#10;&#10;AI-generated content may be incorrect.">
            <a:extLst>
              <a:ext uri="{FF2B5EF4-FFF2-40B4-BE49-F238E27FC236}">
                <a16:creationId xmlns:a16="http://schemas.microsoft.com/office/drawing/2014/main" id="{3081302E-7D8B-7991-0453-A4F145094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36" y="1230584"/>
            <a:ext cx="9093528" cy="501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5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664263" name="Google Shape;67;p15"/>
          <p:cNvSpPr txBox="1"/>
          <p:nvPr/>
        </p:nvSpPr>
        <p:spPr bwMode="auto">
          <a:xfrm>
            <a:off x="275574" y="214112"/>
            <a:ext cx="9435354" cy="76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marR="0" indent="0" algn="l">
              <a:spcBef>
                <a:spcPts val="0"/>
              </a:spcBef>
              <a:spcAft>
                <a:spcPts val="0"/>
              </a:spcAft>
            </a:pPr>
            <a:r>
              <a:rPr lang="ru-RU" sz="1800" b="0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Научно-исследовательская работа</a:t>
            </a:r>
            <a:r>
              <a:rPr lang="ru-RU" sz="1800" b="1" i="0" dirty="0">
                <a:solidFill>
                  <a:srgbClr val="000000"/>
                </a:solidFill>
                <a:effectLst/>
                <a:latin typeface="Liberation Sans" panose="020B0604020202020204" charset="0"/>
                <a:ea typeface="Liberation Sans" panose="020B0604020202020204" charset="0"/>
                <a:cs typeface="Liberation Sans" panose="020B0604020202020204" charset="0"/>
              </a:rPr>
              <a:t> </a:t>
            </a:r>
            <a:endParaRPr lang="ru-RU" sz="2000" dirty="0">
              <a:effectLst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Liberation Sans"/>
                <a:ea typeface="Liberation Sans"/>
                <a:cs typeface="Liberation Sans"/>
              </a:rPr>
              <a:t>Декомпозиция бизнес-процесса «Анализ дополнительных задач»</a:t>
            </a:r>
            <a:endParaRPr dirty="0">
              <a:latin typeface="Liberation Sans"/>
              <a:cs typeface="Liberation Sans"/>
            </a:endParaRPr>
          </a:p>
        </p:txBody>
      </p:sp>
      <p:sp>
        <p:nvSpPr>
          <p:cNvPr id="695142748" name="Google Shape;106;p15"/>
          <p:cNvSpPr txBox="1"/>
          <p:nvPr/>
        </p:nvSpPr>
        <p:spPr bwMode="auto">
          <a:xfrm>
            <a:off x="11869962" y="6481143"/>
            <a:ext cx="309232" cy="37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49" tIns="36424" rIns="72849" bIns="36424" anchor="ctr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fld id="{C3900EF3-742F-1954-A202-4D9A852BC584}" type="slidenum">
              <a:rPr lang="ru" sz="1000">
                <a:latin typeface="Arial"/>
                <a:ea typeface="Montserrat"/>
                <a:cs typeface="Montserrat"/>
              </a:rPr>
              <a:t>9</a:t>
            </a:fld>
            <a:endParaRPr lang="ru" sz="1000">
              <a:latin typeface="Arial"/>
              <a:ea typeface="Montserrat"/>
              <a:cs typeface="Montserrat"/>
            </a:endParaRPr>
          </a:p>
        </p:txBody>
      </p:sp>
      <p:pic>
        <p:nvPicPr>
          <p:cNvPr id="4" name="Рисунок 3" descr="Изображение выглядит как текст, диаграмма, План, Технический чертеж&#10;&#10;AI-generated content may be incorrect.">
            <a:extLst>
              <a:ext uri="{FF2B5EF4-FFF2-40B4-BE49-F238E27FC236}">
                <a16:creationId xmlns:a16="http://schemas.microsoft.com/office/drawing/2014/main" id="{D3B55789-1564-0879-5DC6-A6845E10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28" y="1234965"/>
            <a:ext cx="9221544" cy="50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50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1300</Words>
  <Application>Microsoft Office PowerPoint</Application>
  <DocSecurity>0</DocSecurity>
  <PresentationFormat>Широкоэкранный</PresentationFormat>
  <Paragraphs>185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Roboto</vt:lpstr>
      <vt:lpstr>Liberation Sans</vt:lpstr>
      <vt:lpstr>Roboto Light</vt:lpstr>
      <vt:lpstr>Times New Roman</vt:lpstr>
      <vt:lpstr>Arial</vt:lpstr>
      <vt:lpstr>Raleway</vt:lpstr>
      <vt:lpstr>Calibri</vt:lpstr>
      <vt:lpstr>Aptos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1 1</dc:creator>
  <cp:keywords/>
  <dc:description/>
  <cp:lastModifiedBy>Яков Янович</cp:lastModifiedBy>
  <cp:revision>276</cp:revision>
  <dcterms:modified xsi:type="dcterms:W3CDTF">2025-05-20T00:12:14Z</dcterms:modified>
  <cp:category/>
  <dc:identifier/>
  <cp:contentStatus/>
  <dc:language/>
  <cp:version/>
</cp:coreProperties>
</file>