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23"/>
  </p:notesMasterIdLst>
  <p:sldIdLst>
    <p:sldId id="274" r:id="rId2"/>
    <p:sldId id="375" r:id="rId3"/>
    <p:sldId id="395" r:id="rId4"/>
    <p:sldId id="384" r:id="rId5"/>
    <p:sldId id="385" r:id="rId6"/>
    <p:sldId id="386" r:id="rId7"/>
    <p:sldId id="387" r:id="rId8"/>
    <p:sldId id="388" r:id="rId9"/>
    <p:sldId id="389" r:id="rId10"/>
    <p:sldId id="390" r:id="rId11"/>
    <p:sldId id="393" r:id="rId12"/>
    <p:sldId id="391" r:id="rId13"/>
    <p:sldId id="394" r:id="rId14"/>
    <p:sldId id="383" r:id="rId15"/>
    <p:sldId id="392" r:id="rId16"/>
    <p:sldId id="380" r:id="rId17"/>
    <p:sldId id="379" r:id="rId18"/>
    <p:sldId id="378" r:id="rId19"/>
    <p:sldId id="376" r:id="rId20"/>
    <p:sldId id="377" r:id="rId21"/>
    <p:sldId id="32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3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89" autoAdjust="0"/>
    <p:restoredTop sz="96552"/>
  </p:normalViewPr>
  <p:slideViewPr>
    <p:cSldViewPr snapToGrid="0">
      <p:cViewPr>
        <p:scale>
          <a:sx n="142" d="100"/>
          <a:sy n="142" d="100"/>
        </p:scale>
        <p:origin x="14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08T23:25:03.384" idx="1">
    <p:pos x="10" y="10"/>
    <p:text>Целью проекта является разработка плана по автоматизации онлайн-продаж и учета товаров. Это позволит предпринимателю расширить бизнес, повысить контроль за товарными запасами и автоматизировать ключевые процессы. В рамках проекта я определил его содержание, рассчитал длительность задач, спланировал ресурсы, произвел расчет затрат и разработал стратегию управления рисками</p:text>
    <p:extLst>
      <p:ext uri="{C676402C-5697-4E1C-873F-D02D1690AC5C}">
        <p15:threadingInfo xmlns:p15="http://schemas.microsoft.com/office/powerpoint/2012/main" timeZoneBias="-60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08T23:27:37.797" idx="10">
    <p:pos x="10" y="10"/>
    <p:text>Проект состоит из нескольких этапов. На первом этапе проводится анализ предметной области, сбор требований и моделирование бизнес-процессов. Далее идет планирование сроков и ресурсов. На следующем этапе разрабатывается архитектура интернет-магазина и системы учета. После этого выполняется программирование, настройка товароучета, тестирование и ввод в эксплуатацию. Вся структура проекта представлена на рисунках 1-3.</p:text>
    <p:extLst>
      <p:ext uri="{C676402C-5697-4E1C-873F-D02D1690AC5C}">
        <p15:threadingInfo xmlns:p15="http://schemas.microsoft.com/office/powerpoint/2012/main" timeZoneBias="-60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08T23:32:46.459" idx="11">
    <p:pos x="10" y="10"/>
    <p:text>Для оценки длительности работ использовался метод PERT, который учитывает оптимистичную, реалистичную и пессимистичную оценки времени выполнения задач. Это позволило получить наиболее точную продолжительность работ, которая затем была использована для построения расписания. На рисунках 7-9 представлена оценка длительности задач.</p:text>
    <p:extLst>
      <p:ext uri="{C676402C-5697-4E1C-873F-D02D1690AC5C}">
        <p15:threadingInfo xmlns:p15="http://schemas.microsoft.com/office/powerpoint/2012/main" timeZoneBias="-60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08T23:47:51.240" idx="12">
    <p:pos x="10" y="10"/>
    <p:text>Общая стоимость проекта составила 228 554 рублей. Наибольшие затраты связаны с настройкой системы товароучёта и разработкой дополнительного функционала интернет-магазина. Эти инвестиции необходимы для обеспечения надёжности и эффективности работы системы.</p:text>
    <p:extLst>
      <p:ext uri="{C676402C-5697-4E1C-873F-D02D1690AC5C}">
        <p15:threadingInfo xmlns:p15="http://schemas.microsoft.com/office/powerpoint/2012/main" timeZoneBias="-6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08T23:25:43.376" idx="13">
    <p:pos x="10" y="10"/>
    <p:text>На данный момент ИП «Туровец» ведет учет товаров вручную, что приводит к ошибкам и сложностям в управлении запасами. Также отсутствует возможность онлайн-продаж, что ограничивает охват аудитории. Внедрение интернет-магазина и автоматизированной системы учета позволит оптимизировать бизнес-процессы, привлечь новых клиентов и улучшить управление заказами.</p:text>
    <p:extLst>
      <p:ext uri="{C676402C-5697-4E1C-873F-D02D1690AC5C}">
        <p15:threadingInfo xmlns:p15="http://schemas.microsoft.com/office/powerpoint/2012/main" timeZoneBias="-6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08T23:25:43.376" idx="2">
    <p:pos x="10" y="10"/>
    <p:text>На данный момент ИП «Туровец» ведет учет товаров вручную, что приводит к ошибкам и сложностям в управлении запасами. Также отсутствует возможность онлайн-продаж, что ограничивает охват аудитории. Внедрение интернет-магазина и автоматизированной системы учета позволит оптимизировать бизнес-процессы, привлечь новых клиентов и улучшить управление заказами.</p:text>
    <p:extLst>
      <p:ext uri="{C676402C-5697-4E1C-873F-D02D1690AC5C}">
        <p15:threadingInfo xmlns:p15="http://schemas.microsoft.com/office/powerpoint/2012/main" timeZoneBias="-6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08T23:27:37.797" idx="4">
    <p:pos x="10" y="10"/>
    <p:text>Проект состоит из нескольких этапов. На первом этапе проводится анализ предметной области, сбор требований и моделирование бизнес-процессов. Далее идет планирование сроков и ресурсов. На следующем этапе разрабатывается архитектура интернет-магазина и системы учета. После этого выполняется программирование, настройка товароучета, тестирование и ввод в эксплуатацию. Вся структура проекта представлена на рисунках 1-3.</p:text>
    <p:extLst>
      <p:ext uri="{C676402C-5697-4E1C-873F-D02D1690AC5C}">
        <p15:threadingInfo xmlns:p15="http://schemas.microsoft.com/office/powerpoint/2012/main" timeZoneBias="-6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08T23:27:37.797" idx="5">
    <p:pos x="10" y="10"/>
    <p:text>Проект состоит из нескольких этапов. На первом этапе проводится анализ предметной области, сбор требований и моделирование бизнес-процессов. Далее идет планирование сроков и ресурсов. На следующем этапе разрабатывается архитектура интернет-магазина и системы учета. После этого выполняется программирование, настройка товароучета, тестирование и ввод в эксплуатацию. Вся структура проекта представлена на рисунках 1-3.</p:text>
    <p:extLst>
      <p:ext uri="{C676402C-5697-4E1C-873F-D02D1690AC5C}">
        <p15:threadingInfo xmlns:p15="http://schemas.microsoft.com/office/powerpoint/2012/main" timeZoneBias="-60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08T23:27:37.797" idx="6">
    <p:pos x="10" y="10"/>
    <p:text>Проект состоит из нескольких этапов. На первом этапе проводится анализ предметной области, сбор требований и моделирование бизнес-процессов. Далее идет планирование сроков и ресурсов. На следующем этапе разрабатывается архитектура интернет-магазина и системы учета. После этого выполняется программирование, настройка товароучета, тестирование и ввод в эксплуатацию. Вся структура проекта представлена на рисунках 1-3.</p:text>
    <p:extLst>
      <p:ext uri="{C676402C-5697-4E1C-873F-D02D1690AC5C}">
        <p15:threadingInfo xmlns:p15="http://schemas.microsoft.com/office/powerpoint/2012/main" timeZoneBias="-60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08T23:27:37.797" idx="7">
    <p:pos x="10" y="10"/>
    <p:text>Проект состоит из нескольких этапов. На первом этапе проводится анализ предметной области, сбор требований и моделирование бизнес-процессов. Далее идет планирование сроков и ресурсов. На следующем этапе разрабатывается архитектура интернет-магазина и системы учета. После этого выполняется программирование, настройка товароучета, тестирование и ввод в эксплуатацию. Вся структура проекта представлена на рисунках 1-3.</p:text>
    <p:extLst>
      <p:ext uri="{C676402C-5697-4E1C-873F-D02D1690AC5C}">
        <p15:threadingInfo xmlns:p15="http://schemas.microsoft.com/office/powerpoint/2012/main" timeZoneBias="-60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08T23:27:37.797" idx="8">
    <p:pos x="10" y="10"/>
    <p:text>Проект состоит из нескольких этапов. На первом этапе проводится анализ предметной области, сбор требований и моделирование бизнес-процессов. Далее идет планирование сроков и ресурсов. На следующем этапе разрабатывается архитектура интернет-магазина и системы учета. После этого выполняется программирование, настройка товароучета, тестирование и ввод в эксплуатацию. Вся структура проекта представлена на рисунках 1-3.</p:text>
    <p:extLst>
      <p:ext uri="{C676402C-5697-4E1C-873F-D02D1690AC5C}">
        <p15:threadingInfo xmlns:p15="http://schemas.microsoft.com/office/powerpoint/2012/main" timeZoneBias="-60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08T23:27:37.797" idx="9">
    <p:pos x="10" y="10"/>
    <p:text>Проект состоит из нескольких этапов. На первом этапе проводится анализ предметной области, сбор требований и моделирование бизнес-процессов. Далее идет планирование сроков и ресурсов. На следующем этапе разрабатывается архитектура интернет-магазина и системы учета. После этого выполняется программирование, настройка товароучета, тестирование и ввод в эксплуатацию. Вся структура проекта представлена на рисунках 1-3.</p:text>
    <p:extLst>
      <p:ext uri="{C676402C-5697-4E1C-873F-D02D1690AC5C}">
        <p15:threadingInfo xmlns:p15="http://schemas.microsoft.com/office/powerpoint/2012/main" timeZoneBias="-6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EF36D-5392-494B-8EE5-0C71957C4DB3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01B75-A381-417A-9029-7C47C305C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033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7763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1696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7206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542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807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7090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3779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9252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0084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20953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2047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58718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20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1577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4554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3109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4571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0836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3325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1239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7338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8317-2901-EE46-B309-DBCDFFC60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84F20-AEB8-2D47-9F39-D0E715B10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94FB0-6217-2045-9010-0B0114B8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C241-C68E-4C29-AD68-C987DF4AC64A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0873E-A5F1-5547-AEE4-30DBED3B1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0193C-F1D2-A649-B579-C88A077AC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D419-340B-45D3-AB4B-8E129C35E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75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5DE2-9499-5941-BC65-603AB49B5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18B81-0406-F247-8518-F68047839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84EE4-8C99-EC4E-AF91-70544540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C241-C68E-4C29-AD68-C987DF4AC64A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47A7A-9C24-B84D-B320-1BFAA9DE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3693D-BBBB-EC4F-8438-7662188D9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D419-340B-45D3-AB4B-8E129C35E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83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7329A9-B188-564B-9D88-496FA45FD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F4B93-E139-AB42-96D9-B29697618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24971-4113-EB43-8B05-F0C1442D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C241-C68E-4C29-AD68-C987DF4AC64A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B7628-8F5B-024F-AB55-3DDEDD1B3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865AE-F076-334C-9A06-B55B3627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D419-340B-45D3-AB4B-8E129C35E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985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Title Slide">
  <p:cSld name="24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3309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Blank">
  <p:cSld name="21_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>
            <a:spLocks noGrp="1"/>
          </p:cNvSpPr>
          <p:nvPr>
            <p:ph type="pic" idx="2"/>
          </p:nvPr>
        </p:nvSpPr>
        <p:spPr>
          <a:xfrm>
            <a:off x="8752114" y="0"/>
            <a:ext cx="3439886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604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C587-B7E0-C744-975B-BF58F2ED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F002A-1F3F-3642-9115-07CE66462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880EE-DC5C-2740-AE05-5C593F51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C241-C68E-4C29-AD68-C987DF4AC64A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54B4C-BD8C-174F-950E-FA8C9A28B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CAF4D-4BE2-A84B-AD4F-DC448D8A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D419-340B-45D3-AB4B-8E129C35E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67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DBA8-5E9B-8C4B-967A-AC5F99A45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399AB-D449-EF45-A3FE-576979D17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D299D-4FFA-8D4C-AE47-77D7B6AD5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C241-C68E-4C29-AD68-C987DF4AC64A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2CFC4-D27B-5D45-81FB-F70A06C44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F1B3C-F8EA-D549-8DA4-EB2DED89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D419-340B-45D3-AB4B-8E129C35E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85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C9B8D-B3AF-774F-AAE9-D732FCD2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B3DB1-DA83-DA47-B244-3AF33476C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7B058-25E3-0549-A34E-B6F561D7F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26A7B-82FE-5144-96AA-B61FBDAB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C241-C68E-4C29-AD68-C987DF4AC64A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0514D-8F96-0B4C-8B65-425EFBA2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D3468-9C7F-D74D-99F3-BC77CDB6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D419-340B-45D3-AB4B-8E129C35E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98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C370-86BE-6645-8352-3951DB80A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C5F98-939F-7D40-8FCA-4C140A0F0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7D9C9-121C-3745-A7BB-7FD8F2665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22E9E-4BE3-D04D-91B4-AC987E704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169C8-C355-5E4E-A2A6-A9DD0A7F3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9E7094-5D41-1F4C-80A3-0FDE8F46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C241-C68E-4C29-AD68-C987DF4AC64A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5E67BF-3CB8-294D-B971-1120A8C7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436FF-8171-4242-B4C8-0E1E86BB2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D419-340B-45D3-AB4B-8E129C35E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11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4B1E9-66EE-5E40-B706-C3D6281F9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1F633-7463-B443-BE9C-389C064D0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C241-C68E-4C29-AD68-C987DF4AC64A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18A01-B4FF-6644-B9DD-1A257B99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91F4D-CDFF-CD44-8A8F-79E2D274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D419-340B-45D3-AB4B-8E129C35E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20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EFF789-E8A2-8A4B-941E-3D60DE8B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C241-C68E-4C29-AD68-C987DF4AC64A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28C27-B500-A54D-804A-8C4A670F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1AEB9-A74E-4243-B57F-9C9010C8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D419-340B-45D3-AB4B-8E129C35E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38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4A22B-0EFC-E74D-8433-1845143BC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93EE8-E4EC-2842-9D43-4E88B96F7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95A8A-3C42-644A-879A-7060124B7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591E4-84A8-4B44-8EF9-C4E5AD76A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C241-C68E-4C29-AD68-C987DF4AC64A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015FF-EFC6-9F45-9E3F-AF20FA7D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484DC-CEB5-DF4D-99B6-7031E674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D419-340B-45D3-AB4B-8E129C35E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9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18F44-60EF-1044-83D2-9220D9B7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12BB58-74D4-5443-99B0-E592D9AAE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F4022-7043-B541-A63D-15A93A040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A1294-141F-7749-93A4-0236F059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C241-C68E-4C29-AD68-C987DF4AC64A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C399A-526E-9847-84BF-54BC7550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DD1E4-DD42-1A46-B692-38EA7681A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D419-340B-45D3-AB4B-8E129C35E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97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82DA9F-A172-7A42-A7C8-751D1775E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32AC3-2A9C-5342-8997-B8E6EF82A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383A1-B4E5-7146-A965-42557BE6F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C241-C68E-4C29-AD68-C987DF4AC64A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39F4E-4F4F-D744-9806-DBFCBEA03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11892-032B-1047-A993-D75F4A7EA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FD419-340B-45D3-AB4B-8E129C35E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7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comments" Target="../comments/comment1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comments" Target="../comments/commen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54;gb6f6fa0e72_1_0"/>
          <p:cNvSpPr/>
          <p:nvPr/>
        </p:nvSpPr>
        <p:spPr>
          <a:xfrm rot="5400000">
            <a:off x="4800597" y="-533400"/>
            <a:ext cx="2590801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2" t="5308" r="36158" b="40926"/>
          <a:stretch>
            <a:fillRect/>
          </a:stretch>
        </p:blipFill>
        <p:spPr>
          <a:xfrm>
            <a:off x="5777610" y="0"/>
            <a:ext cx="6414390" cy="42672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83634" y="106841"/>
            <a:ext cx="569397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000" b="1" dirty="0">
                <a:solidFill>
                  <a:srgbClr val="023A84"/>
                </a:solidFill>
                <a:latin typeface="Montserrat" pitchFamily="2" charset="0"/>
                <a:ea typeface="Roboto" pitchFamily="2" charset="0"/>
                <a:sym typeface="Calibri"/>
              </a:rPr>
              <a:t>Разработка проекта автоматизации онлайн продаж и учёта товаров для ИП «Туровец» </a:t>
            </a:r>
          </a:p>
          <a:p>
            <a:pPr lvl="0"/>
            <a:r>
              <a:rPr lang="ru-RU" sz="3000" b="1" dirty="0">
                <a:solidFill>
                  <a:srgbClr val="023A84"/>
                </a:solidFill>
                <a:latin typeface="Montserrat" pitchFamily="2" charset="0"/>
                <a:ea typeface="Roboto" pitchFamily="2" charset="0"/>
                <a:sym typeface="Calibri"/>
              </a:rPr>
              <a:t>г. Владивосток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4E487F-1BF9-C199-AD76-E523864CD9E1}"/>
              </a:ext>
            </a:extLst>
          </p:cNvPr>
          <p:cNvSpPr txBox="1"/>
          <p:nvPr/>
        </p:nvSpPr>
        <p:spPr>
          <a:xfrm>
            <a:off x="589942" y="6294734"/>
            <a:ext cx="377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Montserrat" pitchFamily="2" charset="0"/>
              </a:rPr>
              <a:t>Туровец Владислав Юрьевич</a:t>
            </a:r>
          </a:p>
        </p:txBody>
      </p:sp>
      <p:pic>
        <p:nvPicPr>
          <p:cNvPr id="7" name="Picture 2" descr="C:\Users\Софья\Desktop\Приоритет 2030\ru.png">
            <a:extLst>
              <a:ext uri="{FF2B5EF4-FFF2-40B4-BE49-F238E27FC236}">
                <a16:creationId xmlns:a16="http://schemas.microsoft.com/office/drawing/2014/main" id="{09566BD7-6276-0942-A1F1-975C90B1D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287935" y="5196534"/>
            <a:ext cx="1179095" cy="732133"/>
          </a:xfrm>
          <a:prstGeom prst="rect">
            <a:avLst/>
          </a:prstGeom>
          <a:noFill/>
        </p:spPr>
      </p:pic>
      <p:pic>
        <p:nvPicPr>
          <p:cNvPr id="8" name="Рисунок 24">
            <a:extLst>
              <a:ext uri="{FF2B5EF4-FFF2-40B4-BE49-F238E27FC236}">
                <a16:creationId xmlns:a16="http://schemas.microsoft.com/office/drawing/2014/main" id="{C5755F16-DCE0-7C44-8700-F052DA2068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2" t="5308" r="36158" b="40926"/>
          <a:stretch>
            <a:fillRect/>
          </a:stretch>
        </p:blipFill>
        <p:spPr>
          <a:xfrm>
            <a:off x="5777608" y="-7465"/>
            <a:ext cx="6414390" cy="426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366480-4662-E34E-A37C-29831CCB46EB}"/>
              </a:ext>
            </a:extLst>
          </p:cNvPr>
          <p:cNvSpPr txBox="1"/>
          <p:nvPr/>
        </p:nvSpPr>
        <p:spPr>
          <a:xfrm>
            <a:off x="589942" y="5928667"/>
            <a:ext cx="45540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>
                <a:solidFill>
                  <a:schemeClr val="bg1"/>
                </a:solidFill>
                <a:latin typeface="Montserrat" pitchFamily="2" charset="0"/>
              </a:rPr>
              <a:t>Студент </a:t>
            </a:r>
            <a:r>
              <a:rPr lang="ru-RU" dirty="0">
                <a:solidFill>
                  <a:schemeClr val="bg1"/>
                </a:solidFill>
                <a:latin typeface="Montserrat" pitchFamily="2" charset="0"/>
              </a:rPr>
              <a:t>группы Б9121-09.03.03 ПИЭ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C2931D-D8CC-E544-BC45-A45FB2B6A2CE}"/>
              </a:ext>
            </a:extLst>
          </p:cNvPr>
          <p:cNvSpPr txBox="1"/>
          <p:nvPr/>
        </p:nvSpPr>
        <p:spPr>
          <a:xfrm>
            <a:off x="589942" y="5206094"/>
            <a:ext cx="377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Montserrat" pitchFamily="2" charset="0"/>
              </a:rPr>
              <a:t>Бедрина Светлана Львовна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6B9DBB-E0C8-7641-8BDA-1EE9D63B84C4}"/>
              </a:ext>
            </a:extLst>
          </p:cNvPr>
          <p:cNvSpPr txBox="1"/>
          <p:nvPr/>
        </p:nvSpPr>
        <p:spPr>
          <a:xfrm>
            <a:off x="589942" y="4840027"/>
            <a:ext cx="455402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Montserrat" pitchFamily="2" charset="0"/>
              </a:rPr>
              <a:t>Руководитель: профессор </a:t>
            </a:r>
          </a:p>
        </p:txBody>
      </p:sp>
    </p:spTree>
    <p:extLst>
      <p:ext uri="{BB962C8B-B14F-4D97-AF65-F5344CB8AC3E}">
        <p14:creationId xmlns:p14="http://schemas.microsoft.com/office/powerpoint/2010/main" val="212067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;p15">
            <a:extLst>
              <a:ext uri="{FF2B5EF4-FFF2-40B4-BE49-F238E27FC236}">
                <a16:creationId xmlns:a16="http://schemas.microsoft.com/office/drawing/2014/main" id="{647C30F4-4984-4A1E-8FEB-6CB697A1F9C3}"/>
              </a:ext>
            </a:extLst>
          </p:cNvPr>
          <p:cNvSpPr txBox="1"/>
          <p:nvPr/>
        </p:nvSpPr>
        <p:spPr>
          <a:xfrm>
            <a:off x="0" y="15853"/>
            <a:ext cx="12192000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-RU" sz="3800" b="1" i="0" u="none" strike="noStrike" cap="none" dirty="0">
                <a:solidFill>
                  <a:schemeClr val="dk1"/>
                </a:solidFill>
                <a:latin typeface="Montserrat" pitchFamily="2" charset="0"/>
                <a:ea typeface="Montserrat Medium"/>
                <a:cs typeface="Montserrat Medium"/>
                <a:sym typeface="Montserrat Medium"/>
              </a:rPr>
              <a:t>Содержание проекта (Настройка </a:t>
            </a:r>
            <a:endParaRPr lang="en-US" sz="3800" b="1" i="0" u="none" strike="noStrike" cap="none" dirty="0">
              <a:solidFill>
                <a:schemeClr val="dk1"/>
              </a:solidFill>
              <a:latin typeface="Montserrat" pitchFamily="2" charset="0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-RU" sz="3800" b="1" i="0" u="none" strike="noStrike" cap="none" dirty="0">
                <a:solidFill>
                  <a:schemeClr val="dk1"/>
                </a:solidFill>
                <a:latin typeface="Montserrat" pitchFamily="2" charset="0"/>
                <a:ea typeface="Montserrat Medium"/>
                <a:cs typeface="Montserrat Medium"/>
                <a:sym typeface="Montserrat Medium"/>
              </a:rPr>
              <a:t>системы учёта товаров)</a:t>
            </a:r>
          </a:p>
        </p:txBody>
      </p:sp>
      <p:sp>
        <p:nvSpPr>
          <p:cNvPr id="64" name="Google Shape;106;p15">
            <a:extLst>
              <a:ext uri="{FF2B5EF4-FFF2-40B4-BE49-F238E27FC236}">
                <a16:creationId xmlns:a16="http://schemas.microsoft.com/office/drawing/2014/main" id="{E6FA9F28-7484-4CEA-930C-F06329393E14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10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3F3B2-2B83-9B02-5EB6-370E3D1696E8}"/>
              </a:ext>
            </a:extLst>
          </p:cNvPr>
          <p:cNvSpPr txBox="1"/>
          <p:nvPr/>
        </p:nvSpPr>
        <p:spPr>
          <a:xfrm>
            <a:off x="426681" y="6454127"/>
            <a:ext cx="60980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Институт математики </a:t>
            </a:r>
            <a:b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</a:br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 компьютерных технологий</a:t>
            </a:r>
            <a:endParaRPr lang="ru-RU" sz="1100" dirty="0">
              <a:latin typeface="Montserra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5B489-3EFF-FB43-CCAB-DC29C28BF001}"/>
              </a:ext>
            </a:extLst>
          </p:cNvPr>
          <p:cNvSpPr txBox="1"/>
          <p:nvPr/>
        </p:nvSpPr>
        <p:spPr>
          <a:xfrm>
            <a:off x="275576" y="908375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3C90DC"/>
              </a:buClr>
            </a:pPr>
            <a:endParaRPr lang="ru-RU" dirty="0">
              <a:effectLst/>
              <a:latin typeface="Montserrat" pitchFamily="2" charset="0"/>
            </a:endParaRPr>
          </a:p>
          <a:p>
            <a:pPr marL="342900" indent="-342900">
              <a:buClr>
                <a:srgbClr val="3C90DC"/>
              </a:buClr>
              <a:buFont typeface="+mj-lt"/>
              <a:buAutoNum type="arabicPeriod"/>
            </a:pPr>
            <a:endParaRPr lang="ru-RU" dirty="0"/>
          </a:p>
          <a:p>
            <a:pPr marL="342900" indent="-342900">
              <a:buClr>
                <a:srgbClr val="3C90DC"/>
              </a:buClr>
              <a:buFont typeface="+mj-lt"/>
              <a:buAutoNum type="arabicPeriod"/>
            </a:pP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EF78581A-C838-2E46-8FCB-FD31CB37C1D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28" y="6517888"/>
            <a:ext cx="302210" cy="29760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5974F261-053B-9F42-AC76-EE0662271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654796"/>
              </p:ext>
            </p:extLst>
          </p:nvPr>
        </p:nvGraphicFramePr>
        <p:xfrm>
          <a:off x="638722" y="1831705"/>
          <a:ext cx="10590245" cy="4179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774">
                  <a:extLst>
                    <a:ext uri="{9D8B030D-6E8A-4147-A177-3AD203B41FA5}">
                      <a16:colId xmlns:a16="http://schemas.microsoft.com/office/drawing/2014/main" val="2517543666"/>
                    </a:ext>
                  </a:extLst>
                </a:gridCol>
                <a:gridCol w="2163471">
                  <a:extLst>
                    <a:ext uri="{9D8B030D-6E8A-4147-A177-3AD203B41FA5}">
                      <a16:colId xmlns:a16="http://schemas.microsoft.com/office/drawing/2014/main" val="1854521020"/>
                    </a:ext>
                  </a:extLst>
                </a:gridCol>
              </a:tblGrid>
              <a:tr h="42228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Наименование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Дней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8183486"/>
                  </a:ext>
                </a:extLst>
              </a:tr>
              <a:tr h="534067"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ru-RU" sz="2200" dirty="0">
                          <a:latin typeface=""/>
                          <a:ea typeface="Times New Roman" panose="02020603050405020304" pitchFamily="18" charset="0"/>
                        </a:rPr>
                        <a:t>Установка системы товароучёта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7811801"/>
                  </a:ext>
                </a:extLst>
              </a:tr>
              <a:tr h="53406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>
                          <a:latin typeface=""/>
                          <a:ea typeface="Times New Roman" panose="02020603050405020304" pitchFamily="18" charset="0"/>
                        </a:rPr>
                        <a:t>Настройка </a:t>
                      </a:r>
                      <a:r>
                        <a:rPr lang="en-US" sz="2200" dirty="0">
                          <a:latin typeface=""/>
                          <a:ea typeface="Times New Roman" panose="02020603050405020304" pitchFamily="18" charset="0"/>
                        </a:rPr>
                        <a:t>KKM-</a:t>
                      </a:r>
                      <a:r>
                        <a:rPr lang="ru-RU" sz="2200" dirty="0">
                          <a:latin typeface=""/>
                          <a:ea typeface="Times New Roman" panose="02020603050405020304" pitchFamily="18" charset="0"/>
                        </a:rPr>
                        <a:t>сервера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6597552"/>
                  </a:ext>
                </a:extLst>
              </a:tr>
              <a:tr h="53406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>
                          <a:latin typeface=""/>
                          <a:ea typeface="Times New Roman" panose="02020603050405020304" pitchFamily="18" charset="0"/>
                        </a:rPr>
                        <a:t>Настройка учёта товаров, скидок и зарплат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6342905"/>
                  </a:ext>
                </a:extLst>
              </a:tr>
              <a:tr h="53406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>
                          <a:latin typeface=""/>
                          <a:ea typeface="Times New Roman" panose="02020603050405020304" pitchFamily="18" charset="0"/>
                        </a:rPr>
                        <a:t>Интеграция системы учета с интернет-магазином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2987564"/>
                  </a:ext>
                </a:extLst>
              </a:tr>
              <a:tr h="53406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>
                          <a:latin typeface=""/>
                          <a:ea typeface="Times New Roman" panose="02020603050405020304" pitchFamily="18" charset="0"/>
                        </a:rPr>
                        <a:t>Реализация функционала онлайн-покупок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1866227"/>
                  </a:ext>
                </a:extLst>
              </a:tr>
              <a:tr h="53406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>
                          <a:latin typeface=""/>
                          <a:ea typeface="Times New Roman" panose="02020603050405020304" pitchFamily="18" charset="0"/>
                        </a:rPr>
                        <a:t>Заполнение системы данными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6076302"/>
                  </a:ext>
                </a:extLst>
              </a:tr>
              <a:tr h="53406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>
                          <a:latin typeface=""/>
                          <a:ea typeface="Times New Roman" panose="02020603050405020304" pitchFamily="18" charset="0"/>
                        </a:rPr>
                        <a:t>Завершение настройки системы товароучёта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Веха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507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82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;p15">
            <a:extLst>
              <a:ext uri="{FF2B5EF4-FFF2-40B4-BE49-F238E27FC236}">
                <a16:creationId xmlns:a16="http://schemas.microsoft.com/office/drawing/2014/main" id="{647C30F4-4984-4A1E-8FEB-6CB697A1F9C3}"/>
              </a:ext>
            </a:extLst>
          </p:cNvPr>
          <p:cNvSpPr txBox="1"/>
          <p:nvPr/>
        </p:nvSpPr>
        <p:spPr>
          <a:xfrm>
            <a:off x="-12804" y="0"/>
            <a:ext cx="12192000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-RU" sz="3800" b="1" i="0" u="none" strike="noStrike" cap="none" dirty="0">
                <a:solidFill>
                  <a:schemeClr val="dk1"/>
                </a:solidFill>
                <a:latin typeface="Montserrat" pitchFamily="2" charset="0"/>
                <a:ea typeface="Montserrat Medium"/>
                <a:cs typeface="Montserrat Medium"/>
                <a:sym typeface="Montserrat Medium"/>
              </a:rPr>
              <a:t>Содержание проекта (Разработка дополнительного функционала)</a:t>
            </a:r>
          </a:p>
        </p:txBody>
      </p:sp>
      <p:sp>
        <p:nvSpPr>
          <p:cNvPr id="64" name="Google Shape;106;p15">
            <a:extLst>
              <a:ext uri="{FF2B5EF4-FFF2-40B4-BE49-F238E27FC236}">
                <a16:creationId xmlns:a16="http://schemas.microsoft.com/office/drawing/2014/main" id="{E6FA9F28-7484-4CEA-930C-F06329393E14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11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3F3B2-2B83-9B02-5EB6-370E3D1696E8}"/>
              </a:ext>
            </a:extLst>
          </p:cNvPr>
          <p:cNvSpPr txBox="1"/>
          <p:nvPr/>
        </p:nvSpPr>
        <p:spPr>
          <a:xfrm>
            <a:off x="426681" y="6454127"/>
            <a:ext cx="60980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Институт математики </a:t>
            </a:r>
            <a:b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</a:br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 компьютерных технологий</a:t>
            </a:r>
            <a:endParaRPr lang="ru-RU" sz="1100" dirty="0">
              <a:latin typeface="Montserra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5B489-3EFF-FB43-CCAB-DC29C28BF001}"/>
              </a:ext>
            </a:extLst>
          </p:cNvPr>
          <p:cNvSpPr txBox="1"/>
          <p:nvPr/>
        </p:nvSpPr>
        <p:spPr>
          <a:xfrm>
            <a:off x="275576" y="908375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3C90DC"/>
              </a:buClr>
            </a:pPr>
            <a:endParaRPr lang="ru-RU" dirty="0">
              <a:effectLst/>
              <a:latin typeface="Montserrat" pitchFamily="2" charset="0"/>
            </a:endParaRPr>
          </a:p>
          <a:p>
            <a:pPr marL="342900" indent="-342900">
              <a:buClr>
                <a:srgbClr val="3C90DC"/>
              </a:buClr>
              <a:buFont typeface="+mj-lt"/>
              <a:buAutoNum type="arabicPeriod"/>
            </a:pPr>
            <a:endParaRPr lang="ru-RU" dirty="0"/>
          </a:p>
          <a:p>
            <a:pPr marL="342900" indent="-342900">
              <a:buClr>
                <a:srgbClr val="3C90DC"/>
              </a:buClr>
              <a:buFont typeface="+mj-lt"/>
              <a:buAutoNum type="arabicPeriod"/>
            </a:pP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EF78581A-C838-2E46-8FCB-FD31CB37C1D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28" y="6517888"/>
            <a:ext cx="302210" cy="29760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2CB36B2A-AECA-B64F-830F-4572E626D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557746"/>
              </p:ext>
            </p:extLst>
          </p:nvPr>
        </p:nvGraphicFramePr>
        <p:xfrm>
          <a:off x="571666" y="1739434"/>
          <a:ext cx="10590245" cy="3752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774">
                  <a:extLst>
                    <a:ext uri="{9D8B030D-6E8A-4147-A177-3AD203B41FA5}">
                      <a16:colId xmlns:a16="http://schemas.microsoft.com/office/drawing/2014/main" val="2517543666"/>
                    </a:ext>
                  </a:extLst>
                </a:gridCol>
                <a:gridCol w="2163471">
                  <a:extLst>
                    <a:ext uri="{9D8B030D-6E8A-4147-A177-3AD203B41FA5}">
                      <a16:colId xmlns:a16="http://schemas.microsoft.com/office/drawing/2014/main" val="1854521020"/>
                    </a:ext>
                  </a:extLst>
                </a:gridCol>
              </a:tblGrid>
              <a:tr h="463669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Наименование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Дней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8183486"/>
                  </a:ext>
                </a:extLst>
              </a:tr>
              <a:tr h="586403"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ru-RU" sz="2200" dirty="0">
                          <a:latin typeface=""/>
                          <a:ea typeface="Times New Roman" panose="02020603050405020304" pitchFamily="18" charset="0"/>
                        </a:rPr>
                        <a:t>Настройка </a:t>
                      </a:r>
                      <a:r>
                        <a:rPr lang="en-US" sz="2200" dirty="0">
                          <a:latin typeface=""/>
                          <a:ea typeface="Times New Roman" panose="02020603050405020304" pitchFamily="18" charset="0"/>
                        </a:rPr>
                        <a:t>SEO-</a:t>
                      </a:r>
                      <a:r>
                        <a:rPr lang="ru-RU" sz="2200" dirty="0">
                          <a:latin typeface=""/>
                          <a:ea typeface="Times New Roman" panose="02020603050405020304" pitchFamily="18" charset="0"/>
                        </a:rPr>
                        <a:t>генератора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7811801"/>
                  </a:ext>
                </a:extLst>
              </a:tr>
              <a:tr h="58640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>
                          <a:latin typeface=""/>
                          <a:ea typeface="Times New Roman" panose="02020603050405020304" pitchFamily="18" charset="0"/>
                        </a:rPr>
                        <a:t>Оптимизация </a:t>
                      </a:r>
                      <a:r>
                        <a:rPr lang="en-US" sz="2200" dirty="0">
                          <a:latin typeface=""/>
                          <a:ea typeface="Times New Roman" panose="02020603050405020304" pitchFamily="18" charset="0"/>
                        </a:rPr>
                        <a:t>SEO-</a:t>
                      </a:r>
                      <a:r>
                        <a:rPr lang="ru-RU" sz="2200" dirty="0">
                          <a:latin typeface=""/>
                          <a:ea typeface="Times New Roman" panose="02020603050405020304" pitchFamily="18" charset="0"/>
                        </a:rPr>
                        <a:t>индексации по регионам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6597552"/>
                  </a:ext>
                </a:extLst>
              </a:tr>
              <a:tr h="58640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>
                          <a:latin typeface=""/>
                          <a:ea typeface="Times New Roman" panose="02020603050405020304" pitchFamily="18" charset="0"/>
                        </a:rPr>
                        <a:t>Настройка выгрузок на сторонние платформы (</a:t>
                      </a:r>
                      <a:r>
                        <a:rPr lang="en-US" sz="2200" dirty="0" err="1">
                          <a:latin typeface=""/>
                          <a:ea typeface="Times New Roman" panose="02020603050405020304" pitchFamily="18" charset="0"/>
                        </a:rPr>
                        <a:t>Avito</a:t>
                      </a:r>
                      <a:r>
                        <a:rPr lang="en-US" sz="2200" dirty="0">
                          <a:latin typeface=""/>
                          <a:ea typeface="Times New Roman" panose="02020603050405020304" pitchFamily="18" charset="0"/>
                        </a:rPr>
                        <a:t>, Farpost, </a:t>
                      </a:r>
                      <a:r>
                        <a:rPr lang="ru-RU" sz="2200" dirty="0">
                          <a:latin typeface=""/>
                          <a:ea typeface="Times New Roman" panose="02020603050405020304" pitchFamily="18" charset="0"/>
                        </a:rPr>
                        <a:t>Юла)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6342905"/>
                  </a:ext>
                </a:extLst>
              </a:tr>
              <a:tr h="58640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>
                          <a:latin typeface=""/>
                          <a:ea typeface="Times New Roman" panose="02020603050405020304" pitchFamily="18" charset="0"/>
                        </a:rPr>
                        <a:t>Подключение аналитических инструментов (</a:t>
                      </a:r>
                      <a:r>
                        <a:rPr lang="ru-RU" sz="2200" dirty="0" err="1">
                          <a:latin typeface=""/>
                          <a:ea typeface="Times New Roman" panose="02020603050405020304" pitchFamily="18" charset="0"/>
                        </a:rPr>
                        <a:t>Яндекс.Метрика</a:t>
                      </a:r>
                      <a:r>
                        <a:rPr lang="ru-RU" sz="2200" dirty="0">
                          <a:latin typeface=""/>
                          <a:ea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2987564"/>
                  </a:ext>
                </a:extLst>
              </a:tr>
              <a:tr h="58640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>
                          <a:latin typeface=""/>
                          <a:ea typeface="Times New Roman" panose="02020603050405020304" pitchFamily="18" charset="0"/>
                        </a:rPr>
                        <a:t>Завершение разработки дополнительного функционала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Веха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820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447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;p15">
            <a:extLst>
              <a:ext uri="{FF2B5EF4-FFF2-40B4-BE49-F238E27FC236}">
                <a16:creationId xmlns:a16="http://schemas.microsoft.com/office/drawing/2014/main" id="{647C30F4-4984-4A1E-8FEB-6CB697A1F9C3}"/>
              </a:ext>
            </a:extLst>
          </p:cNvPr>
          <p:cNvSpPr txBox="1"/>
          <p:nvPr/>
        </p:nvSpPr>
        <p:spPr>
          <a:xfrm>
            <a:off x="0" y="42503"/>
            <a:ext cx="12192000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-RU" sz="3800" b="1" i="0" u="none" strike="noStrike" cap="none" dirty="0">
                <a:solidFill>
                  <a:schemeClr val="dk1"/>
                </a:solidFill>
                <a:latin typeface="Montserrat" pitchFamily="2" charset="0"/>
                <a:ea typeface="Montserrat Medium"/>
                <a:cs typeface="Montserrat Medium"/>
                <a:sym typeface="Montserrat Medium"/>
              </a:rPr>
              <a:t>Содержание проекта (Тестирование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-RU" sz="3800" b="1" i="0" u="none" strike="noStrike" cap="none" dirty="0">
                <a:solidFill>
                  <a:schemeClr val="dk1"/>
                </a:solidFill>
                <a:latin typeface="Montserrat" pitchFamily="2" charset="0"/>
                <a:ea typeface="Montserrat Medium"/>
                <a:cs typeface="Montserrat Medium"/>
                <a:sym typeface="Montserrat Medium"/>
              </a:rPr>
              <a:t>и отладка)</a:t>
            </a:r>
          </a:p>
        </p:txBody>
      </p:sp>
      <p:sp>
        <p:nvSpPr>
          <p:cNvPr id="64" name="Google Shape;106;p15">
            <a:extLst>
              <a:ext uri="{FF2B5EF4-FFF2-40B4-BE49-F238E27FC236}">
                <a16:creationId xmlns:a16="http://schemas.microsoft.com/office/drawing/2014/main" id="{E6FA9F28-7484-4CEA-930C-F06329393E14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12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3F3B2-2B83-9B02-5EB6-370E3D1696E8}"/>
              </a:ext>
            </a:extLst>
          </p:cNvPr>
          <p:cNvSpPr txBox="1"/>
          <p:nvPr/>
        </p:nvSpPr>
        <p:spPr>
          <a:xfrm>
            <a:off x="426681" y="6454127"/>
            <a:ext cx="60980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Институт математики </a:t>
            </a:r>
            <a:b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</a:br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 компьютерных технологий</a:t>
            </a:r>
            <a:endParaRPr lang="ru-RU" sz="1100" dirty="0">
              <a:latin typeface="Montserra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5B489-3EFF-FB43-CCAB-DC29C28BF001}"/>
              </a:ext>
            </a:extLst>
          </p:cNvPr>
          <p:cNvSpPr txBox="1"/>
          <p:nvPr/>
        </p:nvSpPr>
        <p:spPr>
          <a:xfrm>
            <a:off x="275576" y="908375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3C90DC"/>
              </a:buClr>
            </a:pPr>
            <a:endParaRPr lang="ru-RU" dirty="0">
              <a:effectLst/>
              <a:latin typeface="Montserrat" pitchFamily="2" charset="0"/>
            </a:endParaRPr>
          </a:p>
          <a:p>
            <a:pPr marL="342900" indent="-342900">
              <a:buClr>
                <a:srgbClr val="3C90DC"/>
              </a:buClr>
              <a:buFont typeface="+mj-lt"/>
              <a:buAutoNum type="arabicPeriod"/>
            </a:pPr>
            <a:endParaRPr lang="ru-RU" dirty="0"/>
          </a:p>
          <a:p>
            <a:pPr marL="342900" indent="-342900">
              <a:buClr>
                <a:srgbClr val="3C90DC"/>
              </a:buClr>
              <a:buFont typeface="+mj-lt"/>
              <a:buAutoNum type="arabicPeriod"/>
            </a:pP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EF78581A-C838-2E46-8FCB-FD31CB37C1D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28" y="6517888"/>
            <a:ext cx="302210" cy="29760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F4D5BD8C-5964-FC40-A4DE-573040972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904089"/>
              </p:ext>
            </p:extLst>
          </p:nvPr>
        </p:nvGraphicFramePr>
        <p:xfrm>
          <a:off x="541033" y="2015783"/>
          <a:ext cx="10590245" cy="3395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774">
                  <a:extLst>
                    <a:ext uri="{9D8B030D-6E8A-4147-A177-3AD203B41FA5}">
                      <a16:colId xmlns:a16="http://schemas.microsoft.com/office/drawing/2014/main" val="2517543666"/>
                    </a:ext>
                  </a:extLst>
                </a:gridCol>
                <a:gridCol w="2163471">
                  <a:extLst>
                    <a:ext uri="{9D8B030D-6E8A-4147-A177-3AD203B41FA5}">
                      <a16:colId xmlns:a16="http://schemas.microsoft.com/office/drawing/2014/main" val="1854521020"/>
                    </a:ext>
                  </a:extLst>
                </a:gridCol>
              </a:tblGrid>
              <a:tr h="463669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Наименование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Дней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8183486"/>
                  </a:ext>
                </a:extLst>
              </a:tr>
              <a:tr h="586403"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ru-RU" sz="2200" dirty="0">
                          <a:latin typeface=""/>
                          <a:ea typeface="Times New Roman" panose="02020603050405020304" pitchFamily="18" charset="0"/>
                        </a:rPr>
                        <a:t>Тестирование базового функционала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5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7811801"/>
                  </a:ext>
                </a:extLst>
              </a:tr>
              <a:tr h="58640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>
                          <a:latin typeface=""/>
                          <a:ea typeface="Times New Roman" panose="02020603050405020304" pitchFamily="18" charset="0"/>
                        </a:rPr>
                        <a:t>Проведение функционального тестирования сайта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5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6597552"/>
                  </a:ext>
                </a:extLst>
              </a:tr>
              <a:tr h="58640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>
                          <a:latin typeface=""/>
                          <a:ea typeface="Times New Roman" panose="02020603050405020304" pitchFamily="18" charset="0"/>
                        </a:rPr>
                        <a:t>Интеграционное тестирование с системой учёта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5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6342905"/>
                  </a:ext>
                </a:extLst>
              </a:tr>
              <a:tr h="58640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>
                          <a:latin typeface=""/>
                          <a:ea typeface="Times New Roman" panose="02020603050405020304" pitchFamily="18" charset="0"/>
                        </a:rPr>
                        <a:t>Устранение ошибок и доработка функционала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14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2987564"/>
                  </a:ext>
                </a:extLst>
              </a:tr>
              <a:tr h="58640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>
                          <a:latin typeface=""/>
                          <a:ea typeface="Times New Roman" panose="02020603050405020304" pitchFamily="18" charset="0"/>
                        </a:rPr>
                        <a:t>Согласование прототипа с владельцем магазина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Веха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5539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378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;p15">
            <a:extLst>
              <a:ext uri="{FF2B5EF4-FFF2-40B4-BE49-F238E27FC236}">
                <a16:creationId xmlns:a16="http://schemas.microsoft.com/office/drawing/2014/main" id="{647C30F4-4984-4A1E-8FEB-6CB697A1F9C3}"/>
              </a:ext>
            </a:extLst>
          </p:cNvPr>
          <p:cNvSpPr txBox="1"/>
          <p:nvPr/>
        </p:nvSpPr>
        <p:spPr>
          <a:xfrm>
            <a:off x="-12804" y="42503"/>
            <a:ext cx="12192000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-RU" sz="3800" b="1" i="0" u="none" strike="noStrike" cap="none" dirty="0">
                <a:solidFill>
                  <a:schemeClr val="dk1"/>
                </a:solidFill>
                <a:latin typeface="Montserrat" pitchFamily="2" charset="0"/>
                <a:ea typeface="Montserrat Medium"/>
                <a:cs typeface="Montserrat Medium"/>
                <a:sym typeface="Montserrat Medium"/>
              </a:rPr>
              <a:t>Содержание проекта (</a:t>
            </a:r>
            <a:r>
              <a:rPr lang="ru-RU" sz="3800" b="1" dirty="0">
                <a:solidFill>
                  <a:schemeClr val="dk1"/>
                </a:solidFill>
                <a:latin typeface="Montserrat" pitchFamily="2" charset="0"/>
                <a:ea typeface="Montserrat Medium"/>
                <a:cs typeface="Montserrat Medium"/>
                <a:sym typeface="Montserrat Medium"/>
              </a:rPr>
              <a:t>Ввод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-RU" sz="3800" b="1" i="0" u="none" strike="noStrike" cap="none" dirty="0">
                <a:solidFill>
                  <a:schemeClr val="dk1"/>
                </a:solidFill>
                <a:latin typeface="Montserrat" pitchFamily="2" charset="0"/>
                <a:ea typeface="Montserrat Medium"/>
                <a:cs typeface="Montserrat Medium"/>
                <a:sym typeface="Montserrat Medium"/>
              </a:rPr>
              <a:t>в эксплуатацию)</a:t>
            </a:r>
          </a:p>
        </p:txBody>
      </p:sp>
      <p:sp>
        <p:nvSpPr>
          <p:cNvPr id="64" name="Google Shape;106;p15">
            <a:extLst>
              <a:ext uri="{FF2B5EF4-FFF2-40B4-BE49-F238E27FC236}">
                <a16:creationId xmlns:a16="http://schemas.microsoft.com/office/drawing/2014/main" id="{E6FA9F28-7484-4CEA-930C-F06329393E14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13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3F3B2-2B83-9B02-5EB6-370E3D1696E8}"/>
              </a:ext>
            </a:extLst>
          </p:cNvPr>
          <p:cNvSpPr txBox="1"/>
          <p:nvPr/>
        </p:nvSpPr>
        <p:spPr>
          <a:xfrm>
            <a:off x="426681" y="6454127"/>
            <a:ext cx="60980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Институт математики </a:t>
            </a:r>
            <a:b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</a:br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 компьютерных технологий</a:t>
            </a:r>
            <a:endParaRPr lang="ru-RU" sz="1100" dirty="0">
              <a:latin typeface="Montserra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5B489-3EFF-FB43-CCAB-DC29C28BF001}"/>
              </a:ext>
            </a:extLst>
          </p:cNvPr>
          <p:cNvSpPr txBox="1"/>
          <p:nvPr/>
        </p:nvSpPr>
        <p:spPr>
          <a:xfrm>
            <a:off x="275576" y="908375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3C90DC"/>
              </a:buClr>
            </a:pPr>
            <a:endParaRPr lang="ru-RU" dirty="0">
              <a:effectLst/>
              <a:latin typeface="Montserrat" pitchFamily="2" charset="0"/>
            </a:endParaRPr>
          </a:p>
          <a:p>
            <a:pPr marL="342900" indent="-342900">
              <a:buClr>
                <a:srgbClr val="3C90DC"/>
              </a:buClr>
              <a:buFont typeface="+mj-lt"/>
              <a:buAutoNum type="arabicPeriod"/>
            </a:pPr>
            <a:endParaRPr lang="ru-RU" dirty="0"/>
          </a:p>
          <a:p>
            <a:pPr marL="342900" indent="-342900">
              <a:buClr>
                <a:srgbClr val="3C90DC"/>
              </a:buClr>
              <a:buFont typeface="+mj-lt"/>
              <a:buAutoNum type="arabicPeriod"/>
            </a:pP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EF78581A-C838-2E46-8FCB-FD31CB37C1D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28" y="6517888"/>
            <a:ext cx="302210" cy="29760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6DE2C347-46C5-6C49-85F0-C88525201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087696"/>
              </p:ext>
            </p:extLst>
          </p:nvPr>
        </p:nvGraphicFramePr>
        <p:xfrm>
          <a:off x="541033" y="1916715"/>
          <a:ext cx="10590245" cy="2222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774">
                  <a:extLst>
                    <a:ext uri="{9D8B030D-6E8A-4147-A177-3AD203B41FA5}">
                      <a16:colId xmlns:a16="http://schemas.microsoft.com/office/drawing/2014/main" val="2517543666"/>
                    </a:ext>
                  </a:extLst>
                </a:gridCol>
                <a:gridCol w="2163471">
                  <a:extLst>
                    <a:ext uri="{9D8B030D-6E8A-4147-A177-3AD203B41FA5}">
                      <a16:colId xmlns:a16="http://schemas.microsoft.com/office/drawing/2014/main" val="1854521020"/>
                    </a:ext>
                  </a:extLst>
                </a:gridCol>
              </a:tblGrid>
              <a:tr h="463669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Наименование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Дней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8183486"/>
                  </a:ext>
                </a:extLst>
              </a:tr>
              <a:tr h="586403"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ru-RU" sz="2200" dirty="0">
                          <a:latin typeface=""/>
                          <a:ea typeface="Times New Roman" panose="02020603050405020304" pitchFamily="18" charset="0"/>
                        </a:rPr>
                        <a:t>Разработка пользовательской документации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5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7811801"/>
                  </a:ext>
                </a:extLst>
              </a:tr>
              <a:tr h="58640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>
                          <a:latin typeface=""/>
                          <a:ea typeface="Times New Roman" panose="02020603050405020304" pitchFamily="18" charset="0"/>
                        </a:rPr>
                        <a:t>Обучение владельца магазина и сотрудников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8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6597552"/>
                  </a:ext>
                </a:extLst>
              </a:tr>
              <a:tr h="58640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>
                          <a:latin typeface=""/>
                          <a:ea typeface="Times New Roman" panose="02020603050405020304" pitchFamily="18" charset="0"/>
                        </a:rPr>
                        <a:t>Окончательная сдача проекта и согласование с заказчиком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Веха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6342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045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;p15">
            <a:extLst>
              <a:ext uri="{FF2B5EF4-FFF2-40B4-BE49-F238E27FC236}">
                <a16:creationId xmlns:a16="http://schemas.microsoft.com/office/drawing/2014/main" id="{647C30F4-4984-4A1E-8FEB-6CB697A1F9C3}"/>
              </a:ext>
            </a:extLst>
          </p:cNvPr>
          <p:cNvSpPr txBox="1"/>
          <p:nvPr/>
        </p:nvSpPr>
        <p:spPr>
          <a:xfrm>
            <a:off x="0" y="280754"/>
            <a:ext cx="12192000" cy="76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-RU" sz="3800" b="1" i="0" u="none" strike="noStrike" cap="none" dirty="0">
                <a:solidFill>
                  <a:schemeClr val="dk1"/>
                </a:solidFill>
                <a:latin typeface="Montserrat" pitchFamily="2" charset="0"/>
                <a:ea typeface="Montserrat Medium"/>
                <a:cs typeface="Montserrat Medium"/>
                <a:sym typeface="Montserrat Medium"/>
              </a:rPr>
              <a:t>Оценка длительности операций</a:t>
            </a:r>
            <a:endParaRPr sz="3800" b="1" i="0" u="none" strike="noStrike" cap="none" dirty="0">
              <a:solidFill>
                <a:schemeClr val="dk1"/>
              </a:solidFill>
              <a:latin typeface="Montserrat" pitchFamily="2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" name="Google Shape;106;p15">
            <a:extLst>
              <a:ext uri="{FF2B5EF4-FFF2-40B4-BE49-F238E27FC236}">
                <a16:creationId xmlns:a16="http://schemas.microsoft.com/office/drawing/2014/main" id="{E6FA9F28-7484-4CEA-930C-F06329393E14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14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3F3B2-2B83-9B02-5EB6-370E3D1696E8}"/>
              </a:ext>
            </a:extLst>
          </p:cNvPr>
          <p:cNvSpPr txBox="1"/>
          <p:nvPr/>
        </p:nvSpPr>
        <p:spPr>
          <a:xfrm>
            <a:off x="426681" y="6454127"/>
            <a:ext cx="60980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Институт математики </a:t>
            </a:r>
            <a:b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</a:br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 компьютерных технологий</a:t>
            </a:r>
            <a:endParaRPr lang="ru-RU" sz="1100" dirty="0">
              <a:latin typeface="Montserra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5B489-3EFF-FB43-CCAB-DC29C28BF001}"/>
              </a:ext>
            </a:extLst>
          </p:cNvPr>
          <p:cNvSpPr txBox="1"/>
          <p:nvPr/>
        </p:nvSpPr>
        <p:spPr>
          <a:xfrm>
            <a:off x="275576" y="908375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3C90DC"/>
              </a:buClr>
            </a:pPr>
            <a:endParaRPr lang="ru-RU" dirty="0">
              <a:effectLst/>
              <a:latin typeface="Montserrat" pitchFamily="2" charset="0"/>
            </a:endParaRPr>
          </a:p>
          <a:p>
            <a:pPr marL="342900" indent="-342900">
              <a:buClr>
                <a:srgbClr val="3C90DC"/>
              </a:buClr>
              <a:buFont typeface="+mj-lt"/>
              <a:buAutoNum type="arabicPeriod"/>
            </a:pPr>
            <a:endParaRPr lang="ru-RU" dirty="0"/>
          </a:p>
          <a:p>
            <a:pPr marL="342900" indent="-342900">
              <a:buClr>
                <a:srgbClr val="3C90DC"/>
              </a:buClr>
              <a:buFont typeface="+mj-lt"/>
              <a:buAutoNum type="arabicPeriod"/>
            </a:pP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161;p17">
                <a:extLst>
                  <a:ext uri="{FF2B5EF4-FFF2-40B4-BE49-F238E27FC236}">
                    <a16:creationId xmlns:a16="http://schemas.microsoft.com/office/drawing/2014/main" id="{B34A813F-E5DA-51D9-A34A-49853E79985B}"/>
                  </a:ext>
                </a:extLst>
              </p:cNvPr>
              <p:cNvSpPr txBox="1"/>
              <p:nvPr/>
            </p:nvSpPr>
            <p:spPr>
              <a:xfrm>
                <a:off x="2182586" y="1843941"/>
                <a:ext cx="5400092" cy="1405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342900" indent="-34290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sz="2400" dirty="0">
                    <a:latin typeface="Montserrat" panose="00000500000000000000" pitchFamily="2" charset="-52"/>
                    <a:ea typeface="Times New Roman" panose="02020603050405020304" pitchFamily="18" charset="0"/>
                  </a:rPr>
                  <a:t>Использование метода </a:t>
                </a:r>
                <a:r>
                  <a:rPr lang="en-US" sz="2400" dirty="0">
                    <a:latin typeface="Montserrat" panose="00000500000000000000" pitchFamily="2" charset="-52"/>
                    <a:ea typeface="Times New Roman" panose="02020603050405020304" pitchFamily="18" charset="0"/>
                  </a:rPr>
                  <a:t>PERT</a:t>
                </a:r>
              </a:p>
              <a:p>
                <a:pPr algn="ctr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ru-RU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ож</m:t>
                        </m:r>
                      </m:sub>
                    </m:sSub>
                    <m:r>
                      <a:rPr lang="ru-RU" sz="3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ru-RU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ru-RU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нв</m:t>
                            </m:r>
                          </m:sub>
                        </m:sSub>
                        <m:r>
                          <a:rPr lang="ru-RU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r>
                          <a:rPr lang="ru-RU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  <m:r>
                      <a:rPr lang="ru-RU" sz="3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3200" dirty="0">
                    <a:effectLst/>
                  </a:rPr>
                  <a:t> </a:t>
                </a:r>
                <a:endParaRPr lang="en-US" sz="3200" dirty="0">
                  <a:latin typeface="Montserrat" panose="00000500000000000000" pitchFamily="2" charset="-52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Google Shape;161;p17">
                <a:extLst>
                  <a:ext uri="{FF2B5EF4-FFF2-40B4-BE49-F238E27FC236}">
                    <a16:creationId xmlns:a16="http://schemas.microsoft.com/office/drawing/2014/main" id="{B34A813F-E5DA-51D9-A34A-49853E799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586" y="1843941"/>
                <a:ext cx="5400092" cy="1405291"/>
              </a:xfrm>
              <a:prstGeom prst="rect">
                <a:avLst/>
              </a:prstGeom>
              <a:blipFill>
                <a:blip r:embed="rId3"/>
                <a:stretch>
                  <a:fillRect l="-14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EF78581A-C838-2E46-8FCB-FD31CB37C1D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928" y="6517888"/>
            <a:ext cx="302210" cy="29760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61;p17">
            <a:extLst>
              <a:ext uri="{FF2B5EF4-FFF2-40B4-BE49-F238E27FC236}">
                <a16:creationId xmlns:a16="http://schemas.microsoft.com/office/drawing/2014/main" id="{5ADDAA2E-A37C-CA4C-AFCF-B6F6C75A0386}"/>
              </a:ext>
            </a:extLst>
          </p:cNvPr>
          <p:cNvSpPr txBox="1"/>
          <p:nvPr/>
        </p:nvSpPr>
        <p:spPr>
          <a:xfrm>
            <a:off x="2182586" y="3488540"/>
            <a:ext cx="3338027" cy="63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" panose="00000500000000000000" pitchFamily="2" charset="-52"/>
                <a:ea typeface="Times New Roman" panose="02020603050405020304" pitchFamily="18" charset="0"/>
              </a:rPr>
              <a:t>Пример расчета:</a:t>
            </a:r>
            <a:endParaRPr lang="en-US" sz="2400" dirty="0">
              <a:latin typeface="Montserrat" panose="00000500000000000000" pitchFamily="2" charset="-52"/>
              <a:ea typeface="Times New Roman" panose="02020603050405020304" pitchFamily="18" charset="0"/>
            </a:endParaRPr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AD45D6C7-B105-7E46-BEC4-CEF689E88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343153"/>
              </p:ext>
            </p:extLst>
          </p:nvPr>
        </p:nvGraphicFramePr>
        <p:xfrm>
          <a:off x="2182586" y="4119452"/>
          <a:ext cx="8515893" cy="1681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768">
                  <a:extLst>
                    <a:ext uri="{9D8B030D-6E8A-4147-A177-3AD203B41FA5}">
                      <a16:colId xmlns:a16="http://schemas.microsoft.com/office/drawing/2014/main" val="2517543666"/>
                    </a:ext>
                  </a:extLst>
                </a:gridCol>
                <a:gridCol w="1136469">
                  <a:extLst>
                    <a:ext uri="{9D8B030D-6E8A-4147-A177-3AD203B41FA5}">
                      <a16:colId xmlns:a16="http://schemas.microsoft.com/office/drawing/2014/main" val="3235112125"/>
                    </a:ext>
                  </a:extLst>
                </a:gridCol>
                <a:gridCol w="1201783">
                  <a:extLst>
                    <a:ext uri="{9D8B030D-6E8A-4147-A177-3AD203B41FA5}">
                      <a16:colId xmlns:a16="http://schemas.microsoft.com/office/drawing/2014/main" val="3710505652"/>
                    </a:ext>
                  </a:extLst>
                </a:gridCol>
                <a:gridCol w="1254034">
                  <a:extLst>
                    <a:ext uri="{9D8B030D-6E8A-4147-A177-3AD203B41FA5}">
                      <a16:colId xmlns:a16="http://schemas.microsoft.com/office/drawing/2014/main" val="3316652881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1854521020"/>
                    </a:ext>
                  </a:extLst>
                </a:gridCol>
              </a:tblGrid>
              <a:tr h="651681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24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Наименование</a:t>
                      </a:r>
                      <a:endParaRPr lang="en-US" sz="24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2400" b="0" dirty="0" err="1">
                          <a:effectLst/>
                          <a:latin typeface=""/>
                          <a:ea typeface="Times New Roman" panose="02020603050405020304" pitchFamily="18" charset="0"/>
                        </a:rPr>
                        <a:t>Tmin</a:t>
                      </a:r>
                      <a:endParaRPr lang="en-US" sz="24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24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T</a:t>
                      </a:r>
                      <a:r>
                        <a:rPr lang="ru-RU" sz="2400" b="0" dirty="0" err="1">
                          <a:effectLst/>
                          <a:latin typeface=""/>
                          <a:ea typeface="Times New Roman" panose="02020603050405020304" pitchFamily="18" charset="0"/>
                        </a:rPr>
                        <a:t>нв</a:t>
                      </a:r>
                      <a:endParaRPr lang="en-US" sz="24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2400" b="0" dirty="0" err="1">
                          <a:effectLst/>
                          <a:latin typeface=""/>
                          <a:ea typeface="Times New Roman" panose="02020603050405020304" pitchFamily="18" charset="0"/>
                        </a:rPr>
                        <a:t>Tmax</a:t>
                      </a:r>
                      <a:endParaRPr lang="en-US" sz="24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24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T</a:t>
                      </a:r>
                      <a:r>
                        <a:rPr lang="ru-RU" sz="2400" b="0" dirty="0" err="1">
                          <a:effectLst/>
                          <a:latin typeface=""/>
                          <a:ea typeface="Times New Roman" panose="02020603050405020304" pitchFamily="18" charset="0"/>
                        </a:rPr>
                        <a:t>ож</a:t>
                      </a:r>
                      <a:endParaRPr lang="en-US" sz="24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8183486"/>
                  </a:ext>
                </a:extLst>
              </a:tr>
              <a:tr h="651681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en-US" sz="2400" b="0" dirty="0" err="1">
                          <a:effectLst/>
                          <a:latin typeface=""/>
                          <a:ea typeface="Times New Roman" panose="02020603050405020304" pitchFamily="18" charset="0"/>
                        </a:rPr>
                        <a:t>Программирование</a:t>
                      </a:r>
                      <a:r>
                        <a:rPr lang="en-US" sz="24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 интернет-магазина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"/>
                          <a:ea typeface="Times New Roman" panose="02020603050405020304" pitchFamily="18" charset="0"/>
                        </a:rPr>
                        <a:t>18</a:t>
                      </a:r>
                      <a:endParaRPr lang="en-US" sz="24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"/>
                          <a:ea typeface="Times New Roman" panose="02020603050405020304" pitchFamily="18" charset="0"/>
                        </a:rPr>
                        <a:t>20</a:t>
                      </a:r>
                      <a:endParaRPr lang="en-US" sz="24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2400" b="0" dirty="0">
                          <a:solidFill>
                            <a:srgbClr val="000000"/>
                          </a:solidFill>
                          <a:effectLst/>
                          <a:latin typeface=""/>
                          <a:ea typeface="Times New Roman" panose="02020603050405020304" pitchFamily="18" charset="0"/>
                        </a:rPr>
                        <a:t>22</a:t>
                      </a:r>
                      <a:endParaRPr lang="en-US" sz="24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4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20</a:t>
                      </a:r>
                      <a:endParaRPr lang="en-US" sz="24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7811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603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;p15">
            <a:extLst>
              <a:ext uri="{FF2B5EF4-FFF2-40B4-BE49-F238E27FC236}">
                <a16:creationId xmlns:a16="http://schemas.microsoft.com/office/drawing/2014/main" id="{647C30F4-4984-4A1E-8FEB-6CB697A1F9C3}"/>
              </a:ext>
            </a:extLst>
          </p:cNvPr>
          <p:cNvSpPr txBox="1"/>
          <p:nvPr/>
        </p:nvSpPr>
        <p:spPr>
          <a:xfrm>
            <a:off x="0" y="280754"/>
            <a:ext cx="12192000" cy="76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" sz="3800" b="1" i="0" u="none" strike="noStrike" cap="none" dirty="0">
                <a:solidFill>
                  <a:schemeClr val="dk1"/>
                </a:solidFill>
                <a:latin typeface="Montserrat" pitchFamily="2" charset="0"/>
                <a:ea typeface="Montserrat Medium"/>
                <a:cs typeface="Montserrat Medium"/>
                <a:sym typeface="Montserrat Medium"/>
              </a:rPr>
              <a:t>Ресурсы и затраты (</a:t>
            </a:r>
            <a:r>
              <a:rPr lang="ru-RU" sz="3800" b="1" i="0" u="none" strike="noStrike" cap="none" dirty="0">
                <a:solidFill>
                  <a:schemeClr val="dk1"/>
                </a:solidFill>
                <a:latin typeface="Montserrat" pitchFamily="2" charset="0"/>
                <a:ea typeface="Montserrat Medium"/>
                <a:cs typeface="Montserrat Medium"/>
                <a:sym typeface="Montserrat Medium"/>
              </a:rPr>
              <a:t>Трудовые)</a:t>
            </a:r>
            <a:endParaRPr sz="3800" b="1" i="0" u="none" strike="noStrike" cap="none" dirty="0">
              <a:solidFill>
                <a:schemeClr val="dk1"/>
              </a:solidFill>
              <a:latin typeface="Montserrat" pitchFamily="2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" name="Google Shape;106;p15">
            <a:extLst>
              <a:ext uri="{FF2B5EF4-FFF2-40B4-BE49-F238E27FC236}">
                <a16:creationId xmlns:a16="http://schemas.microsoft.com/office/drawing/2014/main" id="{E6FA9F28-7484-4CEA-930C-F06329393E14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15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3F3B2-2B83-9B02-5EB6-370E3D1696E8}"/>
              </a:ext>
            </a:extLst>
          </p:cNvPr>
          <p:cNvSpPr txBox="1"/>
          <p:nvPr/>
        </p:nvSpPr>
        <p:spPr>
          <a:xfrm>
            <a:off x="426681" y="6454127"/>
            <a:ext cx="60980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Институт математики </a:t>
            </a:r>
            <a:b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</a:br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 компьютерных технологий</a:t>
            </a:r>
            <a:endParaRPr lang="ru-RU" sz="1100" dirty="0">
              <a:latin typeface="Montserra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5B489-3EFF-FB43-CCAB-DC29C28BF001}"/>
              </a:ext>
            </a:extLst>
          </p:cNvPr>
          <p:cNvSpPr txBox="1"/>
          <p:nvPr/>
        </p:nvSpPr>
        <p:spPr>
          <a:xfrm>
            <a:off x="275576" y="908375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3C90DC"/>
              </a:buClr>
            </a:pPr>
            <a:endParaRPr lang="ru-RU" dirty="0">
              <a:effectLst/>
              <a:latin typeface="Montserrat" pitchFamily="2" charset="0"/>
            </a:endParaRPr>
          </a:p>
          <a:p>
            <a:pPr marL="342900" indent="-342900">
              <a:buClr>
                <a:srgbClr val="3C90DC"/>
              </a:buClr>
              <a:buFont typeface="+mj-lt"/>
              <a:buAutoNum type="arabicPeriod"/>
            </a:pPr>
            <a:endParaRPr lang="ru-RU" dirty="0"/>
          </a:p>
          <a:p>
            <a:pPr marL="342900" indent="-342900">
              <a:buClr>
                <a:srgbClr val="3C90DC"/>
              </a:buClr>
              <a:buFont typeface="+mj-lt"/>
              <a:buAutoNum type="arabicPeriod"/>
            </a:pP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EF78581A-C838-2E46-8FCB-FD31CB37C1D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28" y="6517888"/>
            <a:ext cx="302210" cy="29760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D42570B3-B67E-2241-882F-F864A4AEF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168827"/>
              </p:ext>
            </p:extLst>
          </p:nvPr>
        </p:nvGraphicFramePr>
        <p:xfrm>
          <a:off x="3046971" y="1945640"/>
          <a:ext cx="60980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907">
                  <a:extLst>
                    <a:ext uri="{9D8B030D-6E8A-4147-A177-3AD203B41FA5}">
                      <a16:colId xmlns:a16="http://schemas.microsoft.com/office/drawing/2014/main" val="2517543666"/>
                    </a:ext>
                  </a:extLst>
                </a:gridCol>
                <a:gridCol w="1867151">
                  <a:extLst>
                    <a:ext uri="{9D8B030D-6E8A-4147-A177-3AD203B41FA5}">
                      <a16:colId xmlns:a16="http://schemas.microsoft.com/office/drawing/2014/main" val="3235112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b="1" dirty="0"/>
                        <a:t>Название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Ставка, </a:t>
                      </a:r>
                      <a:r>
                        <a:rPr lang="ru-RU" sz="1800" b="1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руб</a:t>
                      </a:r>
                      <a:r>
                        <a:rPr lang="ru-RU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/час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375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Исполнитель (Туровец В.Ю.)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7811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Заказчик (владелец предприятия)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499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Товаровед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170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919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Продавец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66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Продавец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150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881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Преподаватель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595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Разработчик системы товароучёта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56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201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;p15">
            <a:extLst>
              <a:ext uri="{FF2B5EF4-FFF2-40B4-BE49-F238E27FC236}">
                <a16:creationId xmlns:a16="http://schemas.microsoft.com/office/drawing/2014/main" id="{647C30F4-4984-4A1E-8FEB-6CB697A1F9C3}"/>
              </a:ext>
            </a:extLst>
          </p:cNvPr>
          <p:cNvSpPr txBox="1"/>
          <p:nvPr/>
        </p:nvSpPr>
        <p:spPr>
          <a:xfrm>
            <a:off x="0" y="280754"/>
            <a:ext cx="121920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" sz="3800" b="1" i="0" u="none" strike="noStrike" cap="none" dirty="0">
                <a:solidFill>
                  <a:schemeClr val="dk1"/>
                </a:solidFill>
                <a:latin typeface="Montserrat" pitchFamily="2" charset="0"/>
                <a:ea typeface="Montserrat Medium"/>
                <a:cs typeface="Montserrat Medium"/>
                <a:sym typeface="Montserrat Medium"/>
              </a:rPr>
              <a:t>Ресурсы и затраты (</a:t>
            </a:r>
            <a:r>
              <a:rPr lang="ru-RU" sz="40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Материальные)</a:t>
            </a:r>
            <a:endParaRPr sz="3800" b="1" i="0" u="none" strike="noStrike" cap="none" dirty="0">
              <a:solidFill>
                <a:schemeClr val="dk1"/>
              </a:solidFill>
              <a:latin typeface="Montserrat" pitchFamily="2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" name="Google Shape;106;p15">
            <a:extLst>
              <a:ext uri="{FF2B5EF4-FFF2-40B4-BE49-F238E27FC236}">
                <a16:creationId xmlns:a16="http://schemas.microsoft.com/office/drawing/2014/main" id="{E6FA9F28-7484-4CEA-930C-F06329393E14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16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3F3B2-2B83-9B02-5EB6-370E3D1696E8}"/>
              </a:ext>
            </a:extLst>
          </p:cNvPr>
          <p:cNvSpPr txBox="1"/>
          <p:nvPr/>
        </p:nvSpPr>
        <p:spPr>
          <a:xfrm>
            <a:off x="426681" y="6454127"/>
            <a:ext cx="60980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Институт математики </a:t>
            </a:r>
            <a:b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</a:br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 компьютерных технологий</a:t>
            </a:r>
            <a:endParaRPr lang="ru-RU" sz="1100" dirty="0">
              <a:latin typeface="Montserra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5B489-3EFF-FB43-CCAB-DC29C28BF001}"/>
              </a:ext>
            </a:extLst>
          </p:cNvPr>
          <p:cNvSpPr txBox="1"/>
          <p:nvPr/>
        </p:nvSpPr>
        <p:spPr>
          <a:xfrm>
            <a:off x="275576" y="908375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3C90DC"/>
              </a:buClr>
            </a:pPr>
            <a:endParaRPr lang="ru-RU" dirty="0">
              <a:effectLst/>
              <a:latin typeface="Montserrat" pitchFamily="2" charset="0"/>
            </a:endParaRPr>
          </a:p>
          <a:p>
            <a:pPr marL="342900" indent="-342900">
              <a:buClr>
                <a:srgbClr val="3C90DC"/>
              </a:buClr>
              <a:buFont typeface="+mj-lt"/>
              <a:buAutoNum type="arabicPeriod"/>
            </a:pPr>
            <a:endParaRPr lang="ru-RU" dirty="0"/>
          </a:p>
          <a:p>
            <a:pPr marL="342900" indent="-342900">
              <a:buClr>
                <a:srgbClr val="3C90DC"/>
              </a:buClr>
              <a:buFont typeface="+mj-lt"/>
              <a:buAutoNum type="arabicPeriod"/>
            </a:pP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EF78581A-C838-2E46-8FCB-FD31CB37C1D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28" y="6517888"/>
            <a:ext cx="302210" cy="29760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D87A0CE2-0764-9943-9D8F-706A5BBD1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522377"/>
              </p:ext>
            </p:extLst>
          </p:nvPr>
        </p:nvGraphicFramePr>
        <p:xfrm>
          <a:off x="2493347" y="1622565"/>
          <a:ext cx="720530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6425">
                  <a:extLst>
                    <a:ext uri="{9D8B030D-6E8A-4147-A177-3AD203B41FA5}">
                      <a16:colId xmlns:a16="http://schemas.microsoft.com/office/drawing/2014/main" val="2517543666"/>
                    </a:ext>
                  </a:extLst>
                </a:gridCol>
                <a:gridCol w="1548881">
                  <a:extLst>
                    <a:ext uri="{9D8B030D-6E8A-4147-A177-3AD203B41FA5}">
                      <a16:colId xmlns:a16="http://schemas.microsoft.com/office/drawing/2014/main" val="3235112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b="1" dirty="0"/>
                        <a:t>Название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Затраты, </a:t>
                      </a:r>
                      <a:r>
                        <a:rPr lang="ru-RU" sz="1800" b="1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руб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375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Веб-хостинг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6 900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7811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Доменное имя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499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SSL-</a:t>
                      </a:r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сертификаты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919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Система товароучёта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20 000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66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Сервисы аналитики (</a:t>
                      </a:r>
                      <a:r>
                        <a:rPr lang="ru-RU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Яндекс.Метрика</a:t>
                      </a:r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881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Платформы для выгрузки товаров (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Avito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Farpost, </a:t>
                      </a:r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Юла)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59 000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595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Продвижение сайта через 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18 000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56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Сервисы для индексации по регионам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5 000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742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Лицензия на ККМ-сервер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5 300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5740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Кассовое оборудование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269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99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;p15">
            <a:extLst>
              <a:ext uri="{FF2B5EF4-FFF2-40B4-BE49-F238E27FC236}">
                <a16:creationId xmlns:a16="http://schemas.microsoft.com/office/drawing/2014/main" id="{647C30F4-4984-4A1E-8FEB-6CB697A1F9C3}"/>
              </a:ext>
            </a:extLst>
          </p:cNvPr>
          <p:cNvSpPr txBox="1"/>
          <p:nvPr/>
        </p:nvSpPr>
        <p:spPr>
          <a:xfrm>
            <a:off x="0" y="280754"/>
            <a:ext cx="12192000" cy="76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" sz="3800" b="1" i="0" u="none" strike="noStrike" cap="none" dirty="0">
                <a:solidFill>
                  <a:schemeClr val="dk1"/>
                </a:solidFill>
                <a:latin typeface="Montserrat" pitchFamily="2" charset="0"/>
                <a:ea typeface="Montserrat Medium"/>
                <a:cs typeface="Montserrat Medium"/>
                <a:sym typeface="Montserrat Medium"/>
              </a:rPr>
              <a:t>Оптимизация</a:t>
            </a:r>
            <a:endParaRPr sz="3800" b="1" i="0" u="none" strike="noStrike" cap="none" dirty="0">
              <a:solidFill>
                <a:schemeClr val="dk1"/>
              </a:solidFill>
              <a:latin typeface="Montserrat" pitchFamily="2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" name="Google Shape;106;p15">
            <a:extLst>
              <a:ext uri="{FF2B5EF4-FFF2-40B4-BE49-F238E27FC236}">
                <a16:creationId xmlns:a16="http://schemas.microsoft.com/office/drawing/2014/main" id="{E6FA9F28-7484-4CEA-930C-F06329393E14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17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3F3B2-2B83-9B02-5EB6-370E3D1696E8}"/>
              </a:ext>
            </a:extLst>
          </p:cNvPr>
          <p:cNvSpPr txBox="1"/>
          <p:nvPr/>
        </p:nvSpPr>
        <p:spPr>
          <a:xfrm>
            <a:off x="426681" y="6454127"/>
            <a:ext cx="60980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Институт математики </a:t>
            </a:r>
            <a:b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</a:br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 компьютерных технологий</a:t>
            </a:r>
            <a:endParaRPr lang="ru-RU" sz="1100" dirty="0">
              <a:latin typeface="Montserra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5B489-3EFF-FB43-CCAB-DC29C28BF001}"/>
              </a:ext>
            </a:extLst>
          </p:cNvPr>
          <p:cNvSpPr txBox="1"/>
          <p:nvPr/>
        </p:nvSpPr>
        <p:spPr>
          <a:xfrm>
            <a:off x="275576" y="908375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3C90DC"/>
              </a:buClr>
            </a:pPr>
            <a:endParaRPr lang="ru-RU" dirty="0">
              <a:effectLst/>
              <a:latin typeface="Montserrat" pitchFamily="2" charset="0"/>
            </a:endParaRPr>
          </a:p>
          <a:p>
            <a:pPr marL="342900" indent="-342900">
              <a:buClr>
                <a:srgbClr val="3C90DC"/>
              </a:buClr>
              <a:buFont typeface="+mj-lt"/>
              <a:buAutoNum type="arabicPeriod"/>
            </a:pPr>
            <a:endParaRPr lang="ru-RU" dirty="0"/>
          </a:p>
          <a:p>
            <a:pPr marL="342900" indent="-342900">
              <a:buClr>
                <a:srgbClr val="3C90DC"/>
              </a:buClr>
              <a:buFont typeface="+mj-lt"/>
              <a:buAutoNum type="arabicPeriod"/>
            </a:pPr>
            <a:endParaRPr lang="ru-RU" dirty="0"/>
          </a:p>
        </p:txBody>
      </p:sp>
      <p:sp>
        <p:nvSpPr>
          <p:cNvPr id="2" name="Google Shape;161;p17">
            <a:extLst>
              <a:ext uri="{FF2B5EF4-FFF2-40B4-BE49-F238E27FC236}">
                <a16:creationId xmlns:a16="http://schemas.microsoft.com/office/drawing/2014/main" id="{B34A813F-E5DA-51D9-A34A-49853E79985B}"/>
              </a:ext>
            </a:extLst>
          </p:cNvPr>
          <p:cNvSpPr txBox="1"/>
          <p:nvPr/>
        </p:nvSpPr>
        <p:spPr>
          <a:xfrm>
            <a:off x="2492221" y="1055301"/>
            <a:ext cx="8014048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2400" dirty="0">
                <a:latin typeface=""/>
              </a:rPr>
              <a:t>Метод: </a:t>
            </a:r>
            <a:r>
              <a:rPr lang="ru-RU" sz="2400" i="1" dirty="0">
                <a:latin typeface=""/>
              </a:rPr>
              <a:t>Критический путь (</a:t>
            </a:r>
            <a:r>
              <a:rPr lang="en-US" sz="2400" i="1" dirty="0">
                <a:latin typeface=""/>
              </a:rPr>
              <a:t>CPM)</a:t>
            </a:r>
            <a:endParaRPr lang="ru-RU" sz="2400" i="1" dirty="0">
              <a:latin typeface=""/>
            </a:endParaRPr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EF78581A-C838-2E46-8FCB-FD31CB37C1D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28" y="6517888"/>
            <a:ext cx="302210" cy="29760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61;p17">
            <a:extLst>
              <a:ext uri="{FF2B5EF4-FFF2-40B4-BE49-F238E27FC236}">
                <a16:creationId xmlns:a16="http://schemas.microsoft.com/office/drawing/2014/main" id="{FA679D01-9A26-E543-8C55-24745816C551}"/>
              </a:ext>
            </a:extLst>
          </p:cNvPr>
          <p:cNvSpPr txBox="1"/>
          <p:nvPr/>
        </p:nvSpPr>
        <p:spPr>
          <a:xfrm>
            <a:off x="2492221" y="1737534"/>
            <a:ext cx="8014048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2400" dirty="0">
                <a:latin typeface=""/>
              </a:rPr>
              <a:t>Основные изменения:</a:t>
            </a:r>
            <a:endParaRPr lang="en-US" sz="2400" dirty="0">
              <a:latin typeface="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>
                <a:latin typeface=""/>
              </a:rPr>
              <a:t>Настройка системы учёта выполняется параллельно с версткой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>
                <a:latin typeface=""/>
              </a:rPr>
              <a:t>Заполнение системы данными начинается сразу после установки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>
                <a:latin typeface=""/>
              </a:rPr>
              <a:t>Тестирование базового функционала начинается сразу после верстки</a:t>
            </a:r>
            <a:endParaRPr lang="en-US" sz="2400" dirty="0">
              <a:latin typeface=""/>
            </a:endParaRPr>
          </a:p>
        </p:txBody>
      </p:sp>
      <p:sp>
        <p:nvSpPr>
          <p:cNvPr id="11" name="Google Shape;161;p17">
            <a:extLst>
              <a:ext uri="{FF2B5EF4-FFF2-40B4-BE49-F238E27FC236}">
                <a16:creationId xmlns:a16="http://schemas.microsoft.com/office/drawing/2014/main" id="{C72B2621-1D08-0D46-A48F-14498C90AE1E}"/>
              </a:ext>
            </a:extLst>
          </p:cNvPr>
          <p:cNvSpPr txBox="1"/>
          <p:nvPr/>
        </p:nvSpPr>
        <p:spPr>
          <a:xfrm>
            <a:off x="2492221" y="4635758"/>
            <a:ext cx="8014048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2400" dirty="0">
                <a:latin typeface=""/>
              </a:rPr>
              <a:t>Результат: </a:t>
            </a:r>
            <a:r>
              <a:rPr lang="ru-RU" sz="2400" i="1" dirty="0">
                <a:latin typeface=""/>
              </a:rPr>
              <a:t>Сокращение срока проекта с 180 до 152 дней</a:t>
            </a:r>
            <a:endParaRPr lang="ru-RU" sz="2400" dirty="0">
              <a:effectLst/>
              <a:latin typeface="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033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;p15">
            <a:extLst>
              <a:ext uri="{FF2B5EF4-FFF2-40B4-BE49-F238E27FC236}">
                <a16:creationId xmlns:a16="http://schemas.microsoft.com/office/drawing/2014/main" id="{647C30F4-4984-4A1E-8FEB-6CB697A1F9C3}"/>
              </a:ext>
            </a:extLst>
          </p:cNvPr>
          <p:cNvSpPr txBox="1"/>
          <p:nvPr/>
        </p:nvSpPr>
        <p:spPr>
          <a:xfrm>
            <a:off x="0" y="280754"/>
            <a:ext cx="12192000" cy="76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-RU" sz="3800" b="1" i="0" u="none" strike="noStrike" cap="none" dirty="0">
                <a:solidFill>
                  <a:schemeClr val="dk1"/>
                </a:solidFill>
                <a:latin typeface="Montserrat" pitchFamily="2" charset="0"/>
                <a:ea typeface="Montserrat Medium"/>
                <a:cs typeface="Montserrat Medium"/>
                <a:sym typeface="Montserrat Medium"/>
              </a:rPr>
              <a:t>Риски</a:t>
            </a:r>
            <a:endParaRPr sz="3800" b="1" i="0" u="none" strike="noStrike" cap="none" dirty="0">
              <a:solidFill>
                <a:schemeClr val="dk1"/>
              </a:solidFill>
              <a:latin typeface="Montserrat" pitchFamily="2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" name="Google Shape;106;p15">
            <a:extLst>
              <a:ext uri="{FF2B5EF4-FFF2-40B4-BE49-F238E27FC236}">
                <a16:creationId xmlns:a16="http://schemas.microsoft.com/office/drawing/2014/main" id="{E6FA9F28-7484-4CEA-930C-F06329393E14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18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3F3B2-2B83-9B02-5EB6-370E3D1696E8}"/>
              </a:ext>
            </a:extLst>
          </p:cNvPr>
          <p:cNvSpPr txBox="1"/>
          <p:nvPr/>
        </p:nvSpPr>
        <p:spPr>
          <a:xfrm>
            <a:off x="426681" y="6454127"/>
            <a:ext cx="60980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Институт математики </a:t>
            </a:r>
            <a:b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</a:br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 компьютерных технологий</a:t>
            </a:r>
            <a:endParaRPr lang="ru-RU" sz="1100" dirty="0">
              <a:latin typeface="Montserra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5B489-3EFF-FB43-CCAB-DC29C28BF001}"/>
              </a:ext>
            </a:extLst>
          </p:cNvPr>
          <p:cNvSpPr txBox="1"/>
          <p:nvPr/>
        </p:nvSpPr>
        <p:spPr>
          <a:xfrm>
            <a:off x="275576" y="908375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3C90DC"/>
              </a:buClr>
            </a:pPr>
            <a:endParaRPr lang="ru-RU" dirty="0">
              <a:effectLst/>
              <a:latin typeface="Montserrat" pitchFamily="2" charset="0"/>
            </a:endParaRPr>
          </a:p>
          <a:p>
            <a:pPr marL="342900" indent="-342900">
              <a:buClr>
                <a:srgbClr val="3C90DC"/>
              </a:buClr>
              <a:buFont typeface="+mj-lt"/>
              <a:buAutoNum type="arabicPeriod"/>
            </a:pPr>
            <a:endParaRPr lang="ru-RU" dirty="0"/>
          </a:p>
          <a:p>
            <a:pPr marL="342900" indent="-342900">
              <a:buClr>
                <a:srgbClr val="3C90DC"/>
              </a:buClr>
              <a:buFont typeface="+mj-lt"/>
              <a:buAutoNum type="arabicPeriod"/>
            </a:pP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EF78581A-C838-2E46-8FCB-FD31CB37C1D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28" y="6517888"/>
            <a:ext cx="302210" cy="29760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45DE93CB-5685-1646-8CEC-68C9579D4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364268"/>
              </p:ext>
            </p:extLst>
          </p:nvPr>
        </p:nvGraphicFramePr>
        <p:xfrm>
          <a:off x="1608453" y="1256030"/>
          <a:ext cx="8975093" cy="4557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453">
                  <a:extLst>
                    <a:ext uri="{9D8B030D-6E8A-4147-A177-3AD203B41FA5}">
                      <a16:colId xmlns:a16="http://schemas.microsoft.com/office/drawing/2014/main" val="2517543666"/>
                    </a:ext>
                  </a:extLst>
                </a:gridCol>
                <a:gridCol w="1520890">
                  <a:extLst>
                    <a:ext uri="{9D8B030D-6E8A-4147-A177-3AD203B41FA5}">
                      <a16:colId xmlns:a16="http://schemas.microsoft.com/office/drawing/2014/main" val="3235112125"/>
                    </a:ext>
                  </a:extLst>
                </a:gridCol>
                <a:gridCol w="5311750">
                  <a:extLst>
                    <a:ext uri="{9D8B030D-6E8A-4147-A177-3AD203B41FA5}">
                      <a16:colId xmlns:a16="http://schemas.microsoft.com/office/drawing/2014/main" val="3710505652"/>
                    </a:ext>
                  </a:extLst>
                </a:gridCol>
              </a:tblGrid>
              <a:tr h="61180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20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Наименование</a:t>
                      </a:r>
                      <a:endParaRPr lang="en-US" sz="20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Тип</a:t>
                      </a:r>
                      <a:endParaRPr lang="en-US" sz="20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Привлечение разработчика системы учёта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8183486"/>
                  </a:ext>
                </a:extLst>
              </a:tr>
              <a:tr h="651681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200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Недостаточный опыт исполнителя</a:t>
                      </a:r>
                      <a:endParaRPr lang="en-US" sz="20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 b="0" dirty="0">
                          <a:solidFill>
                            <a:srgbClr val="000000"/>
                          </a:solidFill>
                          <a:effectLst/>
                          <a:latin typeface=""/>
                          <a:ea typeface="Times New Roman" panose="02020603050405020304" pitchFamily="18" charset="0"/>
                        </a:rPr>
                        <a:t>Ресурсный</a:t>
                      </a:r>
                      <a:endParaRPr lang="en-US" sz="20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Привлечение разработчика системы учёта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7811801"/>
                  </a:ext>
                </a:extLst>
              </a:tr>
              <a:tr h="651681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200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Повышение стоимости веб-хостинга</a:t>
                      </a:r>
                      <a:endParaRPr lang="en-US" sz="20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Бюджетный</a:t>
                      </a:r>
                      <a:endParaRPr lang="en-US" sz="20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Закладка амортизационных резервов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3183706"/>
                  </a:ext>
                </a:extLst>
              </a:tr>
              <a:tr h="651681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200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Поломка кассового оборудования</a:t>
                      </a:r>
                      <a:endParaRPr lang="en-US" sz="20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Бюджетный</a:t>
                      </a:r>
                      <a:endParaRPr lang="en-US" sz="20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i="0" u="none" strike="noStrike" dirty="0">
                          <a:solidFill>
                            <a:srgbClr val="000000"/>
                          </a:solidFill>
                          <a:effectLst/>
                          <a:latin typeface=""/>
                        </a:rPr>
                        <a:t>Закладка амортизационных резервов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4437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70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;p15">
            <a:extLst>
              <a:ext uri="{FF2B5EF4-FFF2-40B4-BE49-F238E27FC236}">
                <a16:creationId xmlns:a16="http://schemas.microsoft.com/office/drawing/2014/main" id="{647C30F4-4984-4A1E-8FEB-6CB697A1F9C3}"/>
              </a:ext>
            </a:extLst>
          </p:cNvPr>
          <p:cNvSpPr txBox="1"/>
          <p:nvPr/>
        </p:nvSpPr>
        <p:spPr>
          <a:xfrm>
            <a:off x="0" y="280754"/>
            <a:ext cx="12192000" cy="76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-RU" sz="3800" b="1" i="0" u="none" strike="noStrike" cap="none" dirty="0">
                <a:solidFill>
                  <a:schemeClr val="dk1"/>
                </a:solidFill>
                <a:latin typeface="Montserrat" pitchFamily="2" charset="0"/>
                <a:ea typeface="Montserrat Medium"/>
                <a:cs typeface="Montserrat Medium"/>
                <a:sym typeface="Montserrat Medium"/>
              </a:rPr>
              <a:t>Стоимость проекта</a:t>
            </a:r>
            <a:endParaRPr sz="3800" b="1" i="0" u="none" strike="noStrike" cap="none" dirty="0">
              <a:solidFill>
                <a:schemeClr val="dk1"/>
              </a:solidFill>
              <a:latin typeface="Montserrat" pitchFamily="2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" name="Google Shape;106;p15">
            <a:extLst>
              <a:ext uri="{FF2B5EF4-FFF2-40B4-BE49-F238E27FC236}">
                <a16:creationId xmlns:a16="http://schemas.microsoft.com/office/drawing/2014/main" id="{E6FA9F28-7484-4CEA-930C-F06329393E14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19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3F3B2-2B83-9B02-5EB6-370E3D1696E8}"/>
              </a:ext>
            </a:extLst>
          </p:cNvPr>
          <p:cNvSpPr txBox="1"/>
          <p:nvPr/>
        </p:nvSpPr>
        <p:spPr>
          <a:xfrm>
            <a:off x="426681" y="6454127"/>
            <a:ext cx="60980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Институт математики </a:t>
            </a:r>
            <a:b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</a:br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 компьютерных технологий</a:t>
            </a:r>
            <a:endParaRPr lang="ru-RU" sz="1100" dirty="0">
              <a:latin typeface="Montserra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5B489-3EFF-FB43-CCAB-DC29C28BF001}"/>
              </a:ext>
            </a:extLst>
          </p:cNvPr>
          <p:cNvSpPr txBox="1"/>
          <p:nvPr/>
        </p:nvSpPr>
        <p:spPr>
          <a:xfrm>
            <a:off x="275576" y="908375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3C90DC"/>
              </a:buClr>
            </a:pPr>
            <a:endParaRPr lang="ru-RU" dirty="0">
              <a:effectLst/>
              <a:latin typeface="Montserrat" pitchFamily="2" charset="0"/>
            </a:endParaRPr>
          </a:p>
          <a:p>
            <a:pPr marL="342900" indent="-342900">
              <a:buClr>
                <a:srgbClr val="3C90DC"/>
              </a:buClr>
              <a:buFont typeface="+mj-lt"/>
              <a:buAutoNum type="arabicPeriod"/>
            </a:pPr>
            <a:endParaRPr lang="ru-RU" dirty="0"/>
          </a:p>
          <a:p>
            <a:pPr marL="342900" indent="-342900">
              <a:buClr>
                <a:srgbClr val="3C90DC"/>
              </a:buClr>
              <a:buFont typeface="+mj-lt"/>
              <a:buAutoNum type="arabicPeriod"/>
            </a:pP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EF78581A-C838-2E46-8FCB-FD31CB37C1D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28" y="6517888"/>
            <a:ext cx="302210" cy="297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33">
            <a:extLst>
              <a:ext uri="{FF2B5EF4-FFF2-40B4-BE49-F238E27FC236}">
                <a16:creationId xmlns:a16="http://schemas.microsoft.com/office/drawing/2014/main" id="{9A747ABC-451E-6640-80D2-05BBCC25A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390" y="1292225"/>
            <a:ext cx="9253220" cy="427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2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;p15">
            <a:extLst>
              <a:ext uri="{FF2B5EF4-FFF2-40B4-BE49-F238E27FC236}">
                <a16:creationId xmlns:a16="http://schemas.microsoft.com/office/drawing/2014/main" id="{647C30F4-4984-4A1E-8FEB-6CB697A1F9C3}"/>
              </a:ext>
            </a:extLst>
          </p:cNvPr>
          <p:cNvSpPr txBox="1"/>
          <p:nvPr/>
        </p:nvSpPr>
        <p:spPr>
          <a:xfrm>
            <a:off x="0" y="280754"/>
            <a:ext cx="12192000" cy="76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-RU" sz="3800" b="1" i="0" u="none" strike="noStrike" cap="none" dirty="0">
                <a:solidFill>
                  <a:schemeClr val="dk1"/>
                </a:solidFill>
                <a:latin typeface="Montserrat" pitchFamily="2" charset="0"/>
                <a:ea typeface="Montserrat Medium"/>
                <a:cs typeface="Montserrat Medium"/>
                <a:sym typeface="Montserrat Medium"/>
              </a:rPr>
              <a:t>Цель и задачи проекта</a:t>
            </a:r>
          </a:p>
        </p:txBody>
      </p:sp>
      <p:sp>
        <p:nvSpPr>
          <p:cNvPr id="64" name="Google Shape;106;p15">
            <a:extLst>
              <a:ext uri="{FF2B5EF4-FFF2-40B4-BE49-F238E27FC236}">
                <a16:creationId xmlns:a16="http://schemas.microsoft.com/office/drawing/2014/main" id="{E6FA9F28-7484-4CEA-930C-F06329393E14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2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3F3B2-2B83-9B02-5EB6-370E3D1696E8}"/>
              </a:ext>
            </a:extLst>
          </p:cNvPr>
          <p:cNvSpPr txBox="1"/>
          <p:nvPr/>
        </p:nvSpPr>
        <p:spPr>
          <a:xfrm>
            <a:off x="426681" y="6454127"/>
            <a:ext cx="60980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Институт математики </a:t>
            </a:r>
            <a:b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</a:br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 компьютерных технологий</a:t>
            </a:r>
            <a:endParaRPr lang="ru-RU" sz="1100" dirty="0">
              <a:latin typeface="Montserra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5B489-3EFF-FB43-CCAB-DC29C28BF001}"/>
              </a:ext>
            </a:extLst>
          </p:cNvPr>
          <p:cNvSpPr txBox="1"/>
          <p:nvPr/>
        </p:nvSpPr>
        <p:spPr>
          <a:xfrm>
            <a:off x="275576" y="908375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3C90DC"/>
              </a:buClr>
            </a:pPr>
            <a:endParaRPr lang="ru-RU" dirty="0">
              <a:effectLst/>
              <a:latin typeface="Montserrat" pitchFamily="2" charset="0"/>
            </a:endParaRPr>
          </a:p>
          <a:p>
            <a:pPr marL="342900" indent="-342900">
              <a:buClr>
                <a:srgbClr val="3C90DC"/>
              </a:buClr>
              <a:buFont typeface="+mj-lt"/>
              <a:buAutoNum type="arabicPeriod"/>
            </a:pPr>
            <a:endParaRPr lang="ru-RU" dirty="0"/>
          </a:p>
          <a:p>
            <a:pPr marL="342900" indent="-342900">
              <a:buClr>
                <a:srgbClr val="3C90DC"/>
              </a:buClr>
              <a:buFont typeface="+mj-lt"/>
              <a:buAutoNum type="arabicPeriod"/>
            </a:pP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EF78581A-C838-2E46-8FCB-FD31CB37C1D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28" y="6517888"/>
            <a:ext cx="302210" cy="29760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61;p17">
            <a:extLst>
              <a:ext uri="{FF2B5EF4-FFF2-40B4-BE49-F238E27FC236}">
                <a16:creationId xmlns:a16="http://schemas.microsoft.com/office/drawing/2014/main" id="{64A62E98-BB79-7048-A0E5-4C947688DA78}"/>
              </a:ext>
            </a:extLst>
          </p:cNvPr>
          <p:cNvSpPr txBox="1"/>
          <p:nvPr/>
        </p:nvSpPr>
        <p:spPr>
          <a:xfrm>
            <a:off x="407837" y="2047870"/>
            <a:ext cx="4989600" cy="1738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just"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ru-RU" sz="2400" b="0" u="none" strike="noStrike" dirty="0">
                <a:solidFill>
                  <a:srgbClr val="000000"/>
                </a:solidFill>
                <a:effectLst/>
                <a:latin typeface=""/>
              </a:rPr>
              <a:t>Разработка плана проекта автоматизации онлайн-продаж и учета товаров для ИП «Туровец».</a:t>
            </a:r>
            <a:endParaRPr lang="ru-RU" sz="2400" dirty="0">
              <a:latin typeface=""/>
              <a:ea typeface="Times New Roman" panose="02020603050405020304" pitchFamily="18" charset="0"/>
            </a:endParaRPr>
          </a:p>
        </p:txBody>
      </p:sp>
      <p:sp>
        <p:nvSpPr>
          <p:cNvPr id="13" name="Google Shape;157;p17">
            <a:extLst>
              <a:ext uri="{FF2B5EF4-FFF2-40B4-BE49-F238E27FC236}">
                <a16:creationId xmlns:a16="http://schemas.microsoft.com/office/drawing/2014/main" id="{DE964A13-F57E-824E-9375-0D973FC575BB}"/>
              </a:ext>
            </a:extLst>
          </p:cNvPr>
          <p:cNvSpPr/>
          <p:nvPr/>
        </p:nvSpPr>
        <p:spPr>
          <a:xfrm>
            <a:off x="2365149" y="1494554"/>
            <a:ext cx="1074976" cy="337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ctr">
              <a:buSzPts val="1400"/>
            </a:pPr>
            <a:r>
              <a:rPr lang="ru-RU" sz="2400" b="1" dirty="0">
                <a:solidFill>
                  <a:srgbClr val="3C90DC"/>
                </a:solidFill>
                <a:latin typeface="Montserrat" pitchFamily="2" charset="0"/>
                <a:ea typeface="Montserrat"/>
                <a:cs typeface="Montserrat"/>
                <a:sym typeface="Montserrat"/>
              </a:rPr>
              <a:t>Цель</a:t>
            </a:r>
          </a:p>
        </p:txBody>
      </p:sp>
      <p:sp>
        <p:nvSpPr>
          <p:cNvPr id="14" name="Google Shape;161;p17">
            <a:extLst>
              <a:ext uri="{FF2B5EF4-FFF2-40B4-BE49-F238E27FC236}">
                <a16:creationId xmlns:a16="http://schemas.microsoft.com/office/drawing/2014/main" id="{9F26B066-EF57-9247-8EE5-10D42245C374}"/>
              </a:ext>
            </a:extLst>
          </p:cNvPr>
          <p:cNvSpPr txBox="1"/>
          <p:nvPr/>
        </p:nvSpPr>
        <p:spPr>
          <a:xfrm>
            <a:off x="6067815" y="2001703"/>
            <a:ext cx="4989600" cy="307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just"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latin typeface=""/>
              </a:rPr>
              <a:t>Определение содержания проекта</a:t>
            </a:r>
            <a:endParaRPr lang="en-US" sz="2400" dirty="0">
              <a:latin typeface=""/>
            </a:endParaRPr>
          </a:p>
          <a:p>
            <a:pPr marL="285750" lvl="0" indent="-285750" algn="just"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latin typeface=""/>
              </a:rPr>
              <a:t>Оценка длительности задач</a:t>
            </a:r>
            <a:endParaRPr lang="en-US" sz="2400" dirty="0">
              <a:latin typeface=""/>
            </a:endParaRPr>
          </a:p>
          <a:p>
            <a:pPr marL="285750" lvl="0" indent="-285750" algn="just"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latin typeface=""/>
              </a:rPr>
              <a:t>Планирование ресурсов и расчет затрат</a:t>
            </a:r>
            <a:endParaRPr lang="en-US" sz="2400" dirty="0">
              <a:latin typeface=""/>
            </a:endParaRPr>
          </a:p>
          <a:p>
            <a:pPr marL="285750" lvl="0" indent="-285750" algn="just"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latin typeface=""/>
              </a:rPr>
              <a:t>Идентификация рисков и стратегия их смягчения</a:t>
            </a:r>
            <a:endParaRPr lang="ru-RU" sz="2400" dirty="0">
              <a:effectLst/>
              <a:latin typeface=""/>
              <a:ea typeface="Times New Roman" panose="02020603050405020304" pitchFamily="18" charset="0"/>
            </a:endParaRPr>
          </a:p>
        </p:txBody>
      </p:sp>
      <p:sp>
        <p:nvSpPr>
          <p:cNvPr id="15" name="Google Shape;157;p17">
            <a:extLst>
              <a:ext uri="{FF2B5EF4-FFF2-40B4-BE49-F238E27FC236}">
                <a16:creationId xmlns:a16="http://schemas.microsoft.com/office/drawing/2014/main" id="{3F6D4801-0DBC-7249-91C5-B28FE1DE76ED}"/>
              </a:ext>
            </a:extLst>
          </p:cNvPr>
          <p:cNvSpPr/>
          <p:nvPr/>
        </p:nvSpPr>
        <p:spPr>
          <a:xfrm>
            <a:off x="7878598" y="1515027"/>
            <a:ext cx="1368034" cy="316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ctr">
              <a:buSzPts val="1400"/>
            </a:pPr>
            <a:r>
              <a:rPr lang="ru-RU" sz="2400" b="1" dirty="0">
                <a:solidFill>
                  <a:srgbClr val="3C90DC"/>
                </a:solidFill>
                <a:latin typeface="Montserrat" pitchFamily="2" charset="0"/>
                <a:ea typeface="Montserrat"/>
                <a:cs typeface="Montserrat"/>
                <a:sym typeface="Montserrat"/>
              </a:rPr>
              <a:t>Задачи</a:t>
            </a:r>
          </a:p>
        </p:txBody>
      </p:sp>
      <p:cxnSp>
        <p:nvCxnSpPr>
          <p:cNvPr id="16" name="Google Shape;125;p16">
            <a:extLst>
              <a:ext uri="{FF2B5EF4-FFF2-40B4-BE49-F238E27FC236}">
                <a16:creationId xmlns:a16="http://schemas.microsoft.com/office/drawing/2014/main" id="{CB6FB7A2-AFDE-A54D-9B4A-3F0481CF18C4}"/>
              </a:ext>
            </a:extLst>
          </p:cNvPr>
          <p:cNvCxnSpPr>
            <a:cxnSpLocks/>
          </p:cNvCxnSpPr>
          <p:nvPr/>
        </p:nvCxnSpPr>
        <p:spPr>
          <a:xfrm>
            <a:off x="5954123" y="1598258"/>
            <a:ext cx="0" cy="488288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84129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;p15">
            <a:extLst>
              <a:ext uri="{FF2B5EF4-FFF2-40B4-BE49-F238E27FC236}">
                <a16:creationId xmlns:a16="http://schemas.microsoft.com/office/drawing/2014/main" id="{647C30F4-4984-4A1E-8FEB-6CB697A1F9C3}"/>
              </a:ext>
            </a:extLst>
          </p:cNvPr>
          <p:cNvSpPr txBox="1"/>
          <p:nvPr/>
        </p:nvSpPr>
        <p:spPr>
          <a:xfrm>
            <a:off x="0" y="280754"/>
            <a:ext cx="12192000" cy="76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" sz="3800" b="1" i="0" u="none" strike="noStrike" cap="none" dirty="0">
                <a:solidFill>
                  <a:schemeClr val="dk1"/>
                </a:solidFill>
                <a:latin typeface="Montserrat" pitchFamily="2" charset="0"/>
                <a:ea typeface="Montserrat Medium"/>
                <a:cs typeface="Montserrat Medium"/>
                <a:sym typeface="Montserrat Medium"/>
              </a:rPr>
              <a:t>Итог</a:t>
            </a:r>
            <a:endParaRPr sz="3800" b="1" i="0" u="none" strike="noStrike" cap="none" dirty="0">
              <a:solidFill>
                <a:schemeClr val="dk1"/>
              </a:solidFill>
              <a:latin typeface="Montserrat" pitchFamily="2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" name="Google Shape;106;p15">
            <a:extLst>
              <a:ext uri="{FF2B5EF4-FFF2-40B4-BE49-F238E27FC236}">
                <a16:creationId xmlns:a16="http://schemas.microsoft.com/office/drawing/2014/main" id="{E6FA9F28-7484-4CEA-930C-F06329393E14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20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3F3B2-2B83-9B02-5EB6-370E3D1696E8}"/>
              </a:ext>
            </a:extLst>
          </p:cNvPr>
          <p:cNvSpPr txBox="1"/>
          <p:nvPr/>
        </p:nvSpPr>
        <p:spPr>
          <a:xfrm>
            <a:off x="426681" y="6454127"/>
            <a:ext cx="60980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Институт математики </a:t>
            </a:r>
            <a:b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</a:br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 компьютерных технологий</a:t>
            </a:r>
            <a:endParaRPr lang="ru-RU" sz="1100" dirty="0">
              <a:latin typeface="Montserra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5B489-3EFF-FB43-CCAB-DC29C28BF001}"/>
              </a:ext>
            </a:extLst>
          </p:cNvPr>
          <p:cNvSpPr txBox="1"/>
          <p:nvPr/>
        </p:nvSpPr>
        <p:spPr>
          <a:xfrm>
            <a:off x="275576" y="908375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3C90DC"/>
              </a:buClr>
            </a:pPr>
            <a:endParaRPr lang="ru-RU" dirty="0">
              <a:effectLst/>
              <a:latin typeface="Montserrat" pitchFamily="2" charset="0"/>
            </a:endParaRPr>
          </a:p>
          <a:p>
            <a:pPr marL="342900" indent="-342900">
              <a:buClr>
                <a:srgbClr val="3C90DC"/>
              </a:buClr>
              <a:buFont typeface="+mj-lt"/>
              <a:buAutoNum type="arabicPeriod"/>
            </a:pPr>
            <a:endParaRPr lang="ru-RU" dirty="0"/>
          </a:p>
          <a:p>
            <a:pPr marL="342900" indent="-342900">
              <a:buClr>
                <a:srgbClr val="3C90DC"/>
              </a:buClr>
              <a:buFont typeface="+mj-lt"/>
              <a:buAutoNum type="arabicPeriod"/>
            </a:pPr>
            <a:endParaRPr lang="ru-RU" dirty="0"/>
          </a:p>
        </p:txBody>
      </p:sp>
      <p:sp>
        <p:nvSpPr>
          <p:cNvPr id="2" name="Google Shape;161;p17">
            <a:extLst>
              <a:ext uri="{FF2B5EF4-FFF2-40B4-BE49-F238E27FC236}">
                <a16:creationId xmlns:a16="http://schemas.microsoft.com/office/drawing/2014/main" id="{B34A813F-E5DA-51D9-A34A-49853E79985B}"/>
              </a:ext>
            </a:extLst>
          </p:cNvPr>
          <p:cNvSpPr txBox="1"/>
          <p:nvPr/>
        </p:nvSpPr>
        <p:spPr>
          <a:xfrm>
            <a:off x="2689549" y="4110613"/>
            <a:ext cx="6812902" cy="1892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>
                <a:latin typeface="Montserrat" panose="00000500000000000000" pitchFamily="2" charset="-52"/>
                <a:ea typeface="Times New Roman" panose="02020603050405020304" pitchFamily="18" charset="0"/>
              </a:rPr>
              <a:t>64 задачи</a:t>
            </a:r>
            <a:endParaRPr lang="ru-RU" sz="3200" dirty="0">
              <a:effectLst/>
              <a:latin typeface="Montserrat" panose="00000500000000000000" pitchFamily="2" charset="-52"/>
              <a:ea typeface="Times New Roman" panose="02020603050405020304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>
                <a:effectLst/>
                <a:latin typeface="Montserrat" panose="00000500000000000000" pitchFamily="2" charset="-52"/>
                <a:ea typeface="Times New Roman" panose="02020603050405020304" pitchFamily="18" charset="0"/>
              </a:rPr>
              <a:t>228 554 рубля</a:t>
            </a:r>
            <a:endParaRPr lang="en-US" sz="3200" dirty="0">
              <a:effectLst/>
              <a:latin typeface="Montserrat" panose="00000500000000000000" pitchFamily="2" charset="-52"/>
              <a:ea typeface="Times New Roman" panose="02020603050405020304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>
                <a:effectLst/>
                <a:latin typeface="Montserrat" panose="00000500000000000000" pitchFamily="2" charset="-52"/>
                <a:ea typeface="Times New Roman" panose="02020603050405020304" pitchFamily="18" charset="0"/>
              </a:rPr>
              <a:t>156 дней (1.11.2024 – 13.05.2025)</a:t>
            </a:r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EF78581A-C838-2E46-8FCB-FD31CB37C1D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28" y="6517888"/>
            <a:ext cx="302210" cy="29760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61;p17">
            <a:extLst>
              <a:ext uri="{FF2B5EF4-FFF2-40B4-BE49-F238E27FC236}">
                <a16:creationId xmlns:a16="http://schemas.microsoft.com/office/drawing/2014/main" id="{A3BF358E-2E86-5F4E-85D1-C7D701B21868}"/>
              </a:ext>
            </a:extLst>
          </p:cNvPr>
          <p:cNvSpPr txBox="1"/>
          <p:nvPr/>
        </p:nvSpPr>
        <p:spPr>
          <a:xfrm>
            <a:off x="997131" y="1351602"/>
            <a:ext cx="10197738" cy="2308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>
                <a:latin typeface="Montserrat" panose="00000500000000000000" pitchFamily="2" charset="-52"/>
                <a:ea typeface="Times New Roman" panose="02020603050405020304" pitchFamily="18" charset="0"/>
              </a:rPr>
              <a:t>Разработан план автоматизации онлайн-продаж и учёта товаров</a:t>
            </a:r>
            <a:endParaRPr lang="en-US" sz="3200" dirty="0">
              <a:effectLst/>
              <a:latin typeface="Montserrat" panose="00000500000000000000" pitchFamily="2" charset="-52"/>
              <a:ea typeface="Times New Roman" panose="02020603050405020304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3200" dirty="0">
                <a:effectLst/>
                <a:latin typeface="Montserrat" panose="00000500000000000000" pitchFamily="2" charset="-52"/>
                <a:ea typeface="Times New Roman" panose="02020603050405020304" pitchFamily="18" charset="0"/>
              </a:rPr>
              <a:t>Рассчитана стоимость и разработаны стратегии управления рисками</a:t>
            </a:r>
          </a:p>
        </p:txBody>
      </p:sp>
    </p:spTree>
    <p:extLst>
      <p:ext uri="{BB962C8B-B14F-4D97-AF65-F5344CB8AC3E}">
        <p14:creationId xmlns:p14="http://schemas.microsoft.com/office/powerpoint/2010/main" val="120565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2">
            <a:extLst>
              <a:ext uri="{FF2B5EF4-FFF2-40B4-BE49-F238E27FC236}">
                <a16:creationId xmlns:a16="http://schemas.microsoft.com/office/drawing/2014/main" id="{8F258A99-6C9A-A24B-88BD-020E8BA230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2" cy="6858000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23B25950-86D2-41AB-997C-781F3B45E8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0"/>
            <a:ext cx="12192002" cy="6858000"/>
          </a:xfrm>
          <a:prstGeom prst="rect">
            <a:avLst/>
          </a:prstGeom>
        </p:spPr>
      </p:pic>
      <p:sp>
        <p:nvSpPr>
          <p:cNvPr id="56" name="Google Shape;154;gb6f6fa0e72_1_0">
            <a:extLst>
              <a:ext uri="{FF2B5EF4-FFF2-40B4-BE49-F238E27FC236}">
                <a16:creationId xmlns:a16="http://schemas.microsoft.com/office/drawing/2014/main" id="{8D821B33-E5C9-4CB2-A886-A929CBF93160}"/>
              </a:ext>
            </a:extLst>
          </p:cNvPr>
          <p:cNvSpPr/>
          <p:nvPr/>
        </p:nvSpPr>
        <p:spPr>
          <a:xfrm rot="5400000">
            <a:off x="3467097" y="-162518"/>
            <a:ext cx="1133475" cy="8067679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89755244-E690-4F68-8958-D1125360DB46}"/>
              </a:ext>
            </a:extLst>
          </p:cNvPr>
          <p:cNvSpPr/>
          <p:nvPr/>
        </p:nvSpPr>
        <p:spPr>
          <a:xfrm>
            <a:off x="671127" y="3528785"/>
            <a:ext cx="87300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600" b="1" dirty="0">
                <a:solidFill>
                  <a:schemeClr val="bg1"/>
                </a:solidFill>
                <a:latin typeface="Montserrat" panose="00000500000000000000" pitchFamily="2" charset="-52"/>
                <a:ea typeface="Roboto" pitchFamily="2" charset="0"/>
                <a:sym typeface="Calibri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52286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;p15">
            <a:extLst>
              <a:ext uri="{FF2B5EF4-FFF2-40B4-BE49-F238E27FC236}">
                <a16:creationId xmlns:a16="http://schemas.microsoft.com/office/drawing/2014/main" id="{647C30F4-4984-4A1E-8FEB-6CB697A1F9C3}"/>
              </a:ext>
            </a:extLst>
          </p:cNvPr>
          <p:cNvSpPr txBox="1"/>
          <p:nvPr/>
        </p:nvSpPr>
        <p:spPr>
          <a:xfrm>
            <a:off x="0" y="280754"/>
            <a:ext cx="12192000" cy="76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-RU" sz="3800" b="1" i="0" u="none" strike="noStrike" cap="none" dirty="0">
                <a:solidFill>
                  <a:schemeClr val="dk1"/>
                </a:solidFill>
                <a:latin typeface="Montserrat" pitchFamily="2" charset="0"/>
                <a:ea typeface="Montserrat Medium"/>
                <a:cs typeface="Montserrat Medium"/>
                <a:sym typeface="Montserrat Medium"/>
              </a:rPr>
              <a:t>Обоснование актуальности</a:t>
            </a:r>
          </a:p>
        </p:txBody>
      </p:sp>
      <p:sp>
        <p:nvSpPr>
          <p:cNvPr id="64" name="Google Shape;106;p15">
            <a:extLst>
              <a:ext uri="{FF2B5EF4-FFF2-40B4-BE49-F238E27FC236}">
                <a16:creationId xmlns:a16="http://schemas.microsoft.com/office/drawing/2014/main" id="{E6FA9F28-7484-4CEA-930C-F06329393E14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3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3F3B2-2B83-9B02-5EB6-370E3D1696E8}"/>
              </a:ext>
            </a:extLst>
          </p:cNvPr>
          <p:cNvSpPr txBox="1"/>
          <p:nvPr/>
        </p:nvSpPr>
        <p:spPr>
          <a:xfrm>
            <a:off x="426681" y="6454127"/>
            <a:ext cx="60980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Институт математики </a:t>
            </a:r>
            <a:b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</a:br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 компьютерных технологий</a:t>
            </a:r>
            <a:endParaRPr lang="ru-RU" sz="1100" dirty="0">
              <a:latin typeface="Montserra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5B489-3EFF-FB43-CCAB-DC29C28BF001}"/>
              </a:ext>
            </a:extLst>
          </p:cNvPr>
          <p:cNvSpPr txBox="1"/>
          <p:nvPr/>
        </p:nvSpPr>
        <p:spPr>
          <a:xfrm>
            <a:off x="275576" y="908375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3C90DC"/>
              </a:buClr>
            </a:pPr>
            <a:endParaRPr lang="ru-RU" dirty="0">
              <a:effectLst/>
              <a:latin typeface="Montserrat" pitchFamily="2" charset="0"/>
            </a:endParaRPr>
          </a:p>
          <a:p>
            <a:pPr marL="342900" indent="-342900">
              <a:buClr>
                <a:srgbClr val="3C90DC"/>
              </a:buClr>
              <a:buFont typeface="+mj-lt"/>
              <a:buAutoNum type="arabicPeriod"/>
            </a:pPr>
            <a:endParaRPr lang="ru-RU" dirty="0"/>
          </a:p>
          <a:p>
            <a:pPr marL="342900" indent="-342900">
              <a:buClr>
                <a:srgbClr val="3C90DC"/>
              </a:buClr>
              <a:buFont typeface="+mj-lt"/>
              <a:buAutoNum type="arabicPeriod"/>
            </a:pP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EF78581A-C838-2E46-8FCB-FD31CB37C1D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28" y="6517888"/>
            <a:ext cx="302210" cy="29760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61;p17">
            <a:extLst>
              <a:ext uri="{FF2B5EF4-FFF2-40B4-BE49-F238E27FC236}">
                <a16:creationId xmlns:a16="http://schemas.microsoft.com/office/drawing/2014/main" id="{64A62E98-BB79-7048-A0E5-4C947688DA78}"/>
              </a:ext>
            </a:extLst>
          </p:cNvPr>
          <p:cNvSpPr txBox="1"/>
          <p:nvPr/>
        </p:nvSpPr>
        <p:spPr>
          <a:xfrm>
            <a:off x="507165" y="2367186"/>
            <a:ext cx="4790943" cy="2708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"/>
              </a:rPr>
              <a:t>Отсутствие онлайн-продаж</a:t>
            </a:r>
          </a:p>
          <a:p>
            <a:pPr marL="285750" lvl="0" indent="-285750"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"/>
                <a:ea typeface="Times New Roman" panose="02020603050405020304" pitchFamily="18" charset="0"/>
              </a:rPr>
              <a:t>Снижение количества продаж</a:t>
            </a:r>
            <a:endParaRPr lang="ru-RU" sz="2400" dirty="0">
              <a:effectLst/>
              <a:latin typeface=""/>
              <a:ea typeface="Times New Roman" panose="02020603050405020304" pitchFamily="18" charset="0"/>
            </a:endParaRPr>
          </a:p>
          <a:p>
            <a:pPr marL="285750" lvl="0" indent="-285750"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"/>
              </a:rPr>
              <a:t>Сложные и медленный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"/>
              </a:rPr>
              <a:t> учет товаров</a:t>
            </a:r>
            <a:endParaRPr lang="ru-RU" sz="2400" dirty="0">
              <a:latin typeface=""/>
              <a:ea typeface="Times New Roman" panose="02020603050405020304" pitchFamily="18" charset="0"/>
            </a:endParaRPr>
          </a:p>
          <a:p>
            <a:pPr marL="285750" lvl="0" indent="-285750"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"/>
              </a:rPr>
              <a:t>Сложности в управлении заказами</a:t>
            </a:r>
            <a:endParaRPr lang="ru-RU" sz="2400" dirty="0">
              <a:latin typeface=""/>
              <a:ea typeface="Times New Roman" panose="02020603050405020304" pitchFamily="18" charset="0"/>
            </a:endParaRPr>
          </a:p>
        </p:txBody>
      </p:sp>
      <p:sp>
        <p:nvSpPr>
          <p:cNvPr id="13" name="Google Shape;157;p17">
            <a:extLst>
              <a:ext uri="{FF2B5EF4-FFF2-40B4-BE49-F238E27FC236}">
                <a16:creationId xmlns:a16="http://schemas.microsoft.com/office/drawing/2014/main" id="{DE964A13-F57E-824E-9375-0D973FC575BB}"/>
              </a:ext>
            </a:extLst>
          </p:cNvPr>
          <p:cNvSpPr/>
          <p:nvPr/>
        </p:nvSpPr>
        <p:spPr>
          <a:xfrm>
            <a:off x="150927" y="1494554"/>
            <a:ext cx="5503420" cy="76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ctr">
              <a:buSzPts val="1400"/>
            </a:pPr>
            <a:r>
              <a:rPr lang="ru-RU" sz="2400" b="1" dirty="0">
                <a:solidFill>
                  <a:srgbClr val="3C90DC"/>
                </a:solidFill>
                <a:latin typeface="Montserrat" pitchFamily="2" charset="0"/>
                <a:ea typeface="Montserrat"/>
                <a:cs typeface="Montserrat"/>
                <a:sym typeface="Montserrat"/>
              </a:rPr>
              <a:t>Проблемы, с которыми сталкивается ИП «Туровец»</a:t>
            </a:r>
          </a:p>
        </p:txBody>
      </p:sp>
      <p:sp>
        <p:nvSpPr>
          <p:cNvPr id="14" name="Google Shape;161;p17">
            <a:extLst>
              <a:ext uri="{FF2B5EF4-FFF2-40B4-BE49-F238E27FC236}">
                <a16:creationId xmlns:a16="http://schemas.microsoft.com/office/drawing/2014/main" id="{9F26B066-EF57-9247-8EE5-10D42245C374}"/>
              </a:ext>
            </a:extLst>
          </p:cNvPr>
          <p:cNvSpPr txBox="1"/>
          <p:nvPr/>
        </p:nvSpPr>
        <p:spPr>
          <a:xfrm>
            <a:off x="6253900" y="2367186"/>
            <a:ext cx="4942114" cy="1892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"/>
              </a:rPr>
              <a:t>Ускорение и упрощение учета</a:t>
            </a:r>
            <a:endParaRPr lang="ru-RU" sz="2400" dirty="0">
              <a:effectLst/>
              <a:latin typeface=""/>
              <a:ea typeface="Times New Roman" panose="02020603050405020304" pitchFamily="18" charset="0"/>
            </a:endParaRPr>
          </a:p>
          <a:p>
            <a:pPr marL="285750" lvl="0" indent="-285750"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"/>
              </a:rPr>
              <a:t>Расширение клиентской базы</a:t>
            </a:r>
            <a:endParaRPr lang="ru-RU" sz="2400" dirty="0">
              <a:effectLst/>
              <a:latin typeface=""/>
              <a:ea typeface="Times New Roman" panose="02020603050405020304" pitchFamily="18" charset="0"/>
            </a:endParaRPr>
          </a:p>
          <a:p>
            <a:pPr marL="285750" lvl="0" indent="-285750"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"/>
              </a:rPr>
              <a:t>Оптимизация управления продажами</a:t>
            </a:r>
            <a:endParaRPr lang="ru-RU" sz="2400" dirty="0">
              <a:latin typeface=""/>
              <a:ea typeface="Times New Roman" panose="02020603050405020304" pitchFamily="18" charset="0"/>
            </a:endParaRPr>
          </a:p>
        </p:txBody>
      </p:sp>
      <p:sp>
        <p:nvSpPr>
          <p:cNvPr id="15" name="Google Shape;157;p17">
            <a:extLst>
              <a:ext uri="{FF2B5EF4-FFF2-40B4-BE49-F238E27FC236}">
                <a16:creationId xmlns:a16="http://schemas.microsoft.com/office/drawing/2014/main" id="{3F6D4801-0DBC-7249-91C5-B28FE1DE76ED}"/>
              </a:ext>
            </a:extLst>
          </p:cNvPr>
          <p:cNvSpPr/>
          <p:nvPr/>
        </p:nvSpPr>
        <p:spPr>
          <a:xfrm>
            <a:off x="6381264" y="1515027"/>
            <a:ext cx="4652408" cy="74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ctr">
              <a:buSzPts val="1400"/>
            </a:pPr>
            <a:r>
              <a:rPr lang="ru-RU" sz="2400" b="1" dirty="0">
                <a:solidFill>
                  <a:srgbClr val="3C90DC"/>
                </a:solidFill>
                <a:latin typeface="Montserrat" pitchFamily="2" charset="0"/>
                <a:ea typeface="Montserrat"/>
                <a:cs typeface="Montserrat"/>
                <a:sym typeface="Montserrat"/>
              </a:rPr>
              <a:t>Ожидаемые преимущества от проекта</a:t>
            </a:r>
          </a:p>
        </p:txBody>
      </p:sp>
      <p:cxnSp>
        <p:nvCxnSpPr>
          <p:cNvPr id="16" name="Google Shape;125;p16">
            <a:extLst>
              <a:ext uri="{FF2B5EF4-FFF2-40B4-BE49-F238E27FC236}">
                <a16:creationId xmlns:a16="http://schemas.microsoft.com/office/drawing/2014/main" id="{CB6FB7A2-AFDE-A54D-9B4A-3F0481CF18C4}"/>
              </a:ext>
            </a:extLst>
          </p:cNvPr>
          <p:cNvCxnSpPr>
            <a:cxnSpLocks/>
          </p:cNvCxnSpPr>
          <p:nvPr/>
        </p:nvCxnSpPr>
        <p:spPr>
          <a:xfrm>
            <a:off x="5954123" y="1598258"/>
            <a:ext cx="0" cy="488288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0751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;p15">
            <a:extLst>
              <a:ext uri="{FF2B5EF4-FFF2-40B4-BE49-F238E27FC236}">
                <a16:creationId xmlns:a16="http://schemas.microsoft.com/office/drawing/2014/main" id="{647C30F4-4984-4A1E-8FEB-6CB697A1F9C3}"/>
              </a:ext>
            </a:extLst>
          </p:cNvPr>
          <p:cNvSpPr txBox="1"/>
          <p:nvPr/>
        </p:nvSpPr>
        <p:spPr>
          <a:xfrm>
            <a:off x="0" y="280754"/>
            <a:ext cx="12192000" cy="76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-RU" sz="3800" b="1" dirty="0">
                <a:solidFill>
                  <a:schemeClr val="dk1"/>
                </a:solidFill>
                <a:latin typeface="Montserrat" pitchFamily="2" charset="0"/>
                <a:ea typeface="Montserrat Medium"/>
                <a:cs typeface="Montserrat Medium"/>
                <a:sym typeface="Montserrat Medium"/>
              </a:rPr>
              <a:t>Предприятие</a:t>
            </a:r>
            <a:endParaRPr lang="ru-RU" sz="3800" b="1" i="0" u="none" strike="noStrike" cap="none" dirty="0">
              <a:solidFill>
                <a:schemeClr val="dk1"/>
              </a:solidFill>
              <a:latin typeface="Montserrat" pitchFamily="2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" name="Google Shape;106;p15">
            <a:extLst>
              <a:ext uri="{FF2B5EF4-FFF2-40B4-BE49-F238E27FC236}">
                <a16:creationId xmlns:a16="http://schemas.microsoft.com/office/drawing/2014/main" id="{E6FA9F28-7484-4CEA-930C-F06329393E14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4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3F3B2-2B83-9B02-5EB6-370E3D1696E8}"/>
              </a:ext>
            </a:extLst>
          </p:cNvPr>
          <p:cNvSpPr txBox="1"/>
          <p:nvPr/>
        </p:nvSpPr>
        <p:spPr>
          <a:xfrm>
            <a:off x="426681" y="6454127"/>
            <a:ext cx="60980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Институт математики </a:t>
            </a:r>
            <a:b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</a:br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 компьютерных технологий</a:t>
            </a:r>
            <a:endParaRPr lang="ru-RU" sz="1100" dirty="0">
              <a:latin typeface="Montserra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5B489-3EFF-FB43-CCAB-DC29C28BF001}"/>
              </a:ext>
            </a:extLst>
          </p:cNvPr>
          <p:cNvSpPr txBox="1"/>
          <p:nvPr/>
        </p:nvSpPr>
        <p:spPr>
          <a:xfrm>
            <a:off x="275576" y="908375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3C90DC"/>
              </a:buClr>
            </a:pPr>
            <a:endParaRPr lang="ru-RU" dirty="0">
              <a:effectLst/>
              <a:latin typeface="Montserrat" pitchFamily="2" charset="0"/>
            </a:endParaRPr>
          </a:p>
          <a:p>
            <a:pPr marL="342900" indent="-342900">
              <a:buClr>
                <a:srgbClr val="3C90DC"/>
              </a:buClr>
              <a:buFont typeface="+mj-lt"/>
              <a:buAutoNum type="arabicPeriod"/>
            </a:pPr>
            <a:endParaRPr lang="ru-RU" dirty="0"/>
          </a:p>
          <a:p>
            <a:pPr marL="342900" indent="-342900">
              <a:buClr>
                <a:srgbClr val="3C90DC"/>
              </a:buClr>
              <a:buFont typeface="+mj-lt"/>
              <a:buAutoNum type="arabicPeriod"/>
            </a:pP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EF78581A-C838-2E46-8FCB-FD31CB37C1D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28" y="6517888"/>
            <a:ext cx="302210" cy="29760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61;p17">
            <a:extLst>
              <a:ext uri="{FF2B5EF4-FFF2-40B4-BE49-F238E27FC236}">
                <a16:creationId xmlns:a16="http://schemas.microsoft.com/office/drawing/2014/main" id="{64A62E98-BB79-7048-A0E5-4C947688DA78}"/>
              </a:ext>
            </a:extLst>
          </p:cNvPr>
          <p:cNvSpPr txBox="1"/>
          <p:nvPr/>
        </p:nvSpPr>
        <p:spPr>
          <a:xfrm>
            <a:off x="2093478" y="1820882"/>
            <a:ext cx="8005044" cy="321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spcAft>
                <a:spcPts val="600"/>
              </a:spcAft>
              <a:buClr>
                <a:srgbClr val="00B0F0"/>
              </a:buClr>
            </a:pP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"/>
              </a:rPr>
              <a:t>ИП «Туровец» – предприятие, занимающееся розничной продажей спортивных товаров, включая экипировку и спортивное питание. Ассортимент реализуется как в офлайн-магазине, так и через интернет. На предприятии работает владелец, два продавца и товаровед. Учёт товаров ведётся в системе 1С Штрих-М, которая требует модернизации для интеграции с онлайн-продажами.</a:t>
            </a:r>
            <a:endParaRPr lang="ru-RU" sz="2400" dirty="0">
              <a:latin typeface="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13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;p15">
            <a:extLst>
              <a:ext uri="{FF2B5EF4-FFF2-40B4-BE49-F238E27FC236}">
                <a16:creationId xmlns:a16="http://schemas.microsoft.com/office/drawing/2014/main" id="{647C30F4-4984-4A1E-8FEB-6CB697A1F9C3}"/>
              </a:ext>
            </a:extLst>
          </p:cNvPr>
          <p:cNvSpPr txBox="1"/>
          <p:nvPr/>
        </p:nvSpPr>
        <p:spPr>
          <a:xfrm>
            <a:off x="0" y="42503"/>
            <a:ext cx="12192000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-RU" sz="3800" b="1" i="0" u="none" strike="noStrike" cap="none" dirty="0">
                <a:solidFill>
                  <a:schemeClr val="dk1"/>
                </a:solidFill>
                <a:latin typeface="Montserrat" pitchFamily="2" charset="0"/>
                <a:ea typeface="Montserrat Medium"/>
                <a:cs typeface="Montserrat Medium"/>
                <a:sym typeface="Montserrat Medium"/>
              </a:rPr>
              <a:t>Содержание проекта</a:t>
            </a:r>
            <a:r>
              <a:rPr lang="en-US" sz="3800" b="1" i="0" u="none" strike="noStrike" cap="none" dirty="0">
                <a:solidFill>
                  <a:schemeClr val="dk1"/>
                </a:solidFill>
                <a:latin typeface="Montserrat" pitchFamily="2" charset="0"/>
                <a:ea typeface="Montserrat Medium"/>
                <a:cs typeface="Montserrat Medium"/>
                <a:sym typeface="Montserrat Medium"/>
              </a:rPr>
              <a:t> (</a:t>
            </a:r>
            <a:r>
              <a:rPr lang="ru-RU" sz="3800" b="1" i="0" u="none" strike="noStrike" cap="none" dirty="0">
                <a:solidFill>
                  <a:schemeClr val="dk1"/>
                </a:solidFill>
                <a:latin typeface="Montserrat" pitchFamily="2" charset="0"/>
                <a:ea typeface="Montserrat Medium"/>
                <a:cs typeface="Montserrat Medium"/>
                <a:sym typeface="Montserrat Medium"/>
              </a:rPr>
              <a:t>Основные </a:t>
            </a:r>
            <a:endParaRPr lang="en-US" sz="3800" b="1" i="0" u="none" strike="noStrike" cap="none" dirty="0">
              <a:solidFill>
                <a:schemeClr val="dk1"/>
              </a:solidFill>
              <a:latin typeface="Montserrat" pitchFamily="2" charset="0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-RU" sz="3800" b="1" i="0" u="none" strike="noStrike" cap="none" dirty="0">
                <a:solidFill>
                  <a:schemeClr val="dk1"/>
                </a:solidFill>
                <a:latin typeface="Montserrat" pitchFamily="2" charset="0"/>
                <a:ea typeface="Montserrat Medium"/>
                <a:cs typeface="Montserrat Medium"/>
                <a:sym typeface="Montserrat Medium"/>
              </a:rPr>
              <a:t>этапы проекта</a:t>
            </a:r>
            <a:r>
              <a:rPr lang="en-US" sz="3800" b="1" i="0" u="none" strike="noStrike" cap="none" dirty="0">
                <a:solidFill>
                  <a:schemeClr val="dk1"/>
                </a:solidFill>
                <a:latin typeface="Montserrat" pitchFamily="2" charset="0"/>
                <a:ea typeface="Montserrat Medium"/>
                <a:cs typeface="Montserrat Medium"/>
                <a:sym typeface="Montserrat Medium"/>
              </a:rPr>
              <a:t>)</a:t>
            </a:r>
            <a:endParaRPr sz="3800" b="1" i="0" u="none" strike="noStrike" cap="none" dirty="0">
              <a:solidFill>
                <a:schemeClr val="dk1"/>
              </a:solidFill>
              <a:latin typeface="Montserrat" pitchFamily="2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" name="Google Shape;106;p15">
            <a:extLst>
              <a:ext uri="{FF2B5EF4-FFF2-40B4-BE49-F238E27FC236}">
                <a16:creationId xmlns:a16="http://schemas.microsoft.com/office/drawing/2014/main" id="{E6FA9F28-7484-4CEA-930C-F06329393E14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5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3F3B2-2B83-9B02-5EB6-370E3D1696E8}"/>
              </a:ext>
            </a:extLst>
          </p:cNvPr>
          <p:cNvSpPr txBox="1"/>
          <p:nvPr/>
        </p:nvSpPr>
        <p:spPr>
          <a:xfrm>
            <a:off x="426681" y="6454127"/>
            <a:ext cx="60980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Институт математики </a:t>
            </a:r>
            <a:b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</a:br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 компьютерных технологий</a:t>
            </a:r>
            <a:endParaRPr lang="ru-RU" sz="1100" dirty="0">
              <a:latin typeface="Montserra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5B489-3EFF-FB43-CCAB-DC29C28BF001}"/>
              </a:ext>
            </a:extLst>
          </p:cNvPr>
          <p:cNvSpPr txBox="1"/>
          <p:nvPr/>
        </p:nvSpPr>
        <p:spPr>
          <a:xfrm>
            <a:off x="275576" y="908375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3C90DC"/>
              </a:buClr>
            </a:pPr>
            <a:endParaRPr lang="ru-RU" dirty="0">
              <a:effectLst/>
              <a:latin typeface="Montserrat" pitchFamily="2" charset="0"/>
            </a:endParaRPr>
          </a:p>
          <a:p>
            <a:pPr marL="342900" indent="-342900">
              <a:buClr>
                <a:srgbClr val="3C90DC"/>
              </a:buClr>
              <a:buFont typeface="+mj-lt"/>
              <a:buAutoNum type="arabicPeriod"/>
            </a:pPr>
            <a:endParaRPr lang="ru-RU" dirty="0"/>
          </a:p>
          <a:p>
            <a:pPr marL="342900" indent="-342900">
              <a:buClr>
                <a:srgbClr val="3C90DC"/>
              </a:buClr>
              <a:buFont typeface="+mj-lt"/>
              <a:buAutoNum type="arabicPeriod"/>
            </a:pP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EF78581A-C838-2E46-8FCB-FD31CB37C1D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28" y="6517888"/>
            <a:ext cx="302210" cy="29760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EC4DCED8-60B2-CC43-AD75-DCAA9FDDA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603620"/>
              </p:ext>
            </p:extLst>
          </p:nvPr>
        </p:nvGraphicFramePr>
        <p:xfrm>
          <a:off x="800877" y="1335287"/>
          <a:ext cx="10590245" cy="5154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774">
                  <a:extLst>
                    <a:ext uri="{9D8B030D-6E8A-4147-A177-3AD203B41FA5}">
                      <a16:colId xmlns:a16="http://schemas.microsoft.com/office/drawing/2014/main" val="2517543666"/>
                    </a:ext>
                  </a:extLst>
                </a:gridCol>
                <a:gridCol w="2163471">
                  <a:extLst>
                    <a:ext uri="{9D8B030D-6E8A-4147-A177-3AD203B41FA5}">
                      <a16:colId xmlns:a16="http://schemas.microsoft.com/office/drawing/2014/main" val="1854521020"/>
                    </a:ext>
                  </a:extLst>
                </a:gridCol>
              </a:tblGrid>
              <a:tr h="463669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Наименование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Дней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8183486"/>
                  </a:ext>
                </a:extLst>
              </a:tr>
              <a:tr h="586403"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ru-RU" sz="2200" dirty="0">
                          <a:latin typeface=""/>
                          <a:ea typeface="Times New Roman" panose="02020603050405020304" pitchFamily="18" charset="0"/>
                        </a:rPr>
                        <a:t>Анализ и сбор требований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15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7811801"/>
                  </a:ext>
                </a:extLst>
              </a:tr>
              <a:tr h="58640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>
                          <a:latin typeface=""/>
                          <a:ea typeface="Times New Roman" panose="02020603050405020304" pitchFamily="18" charset="0"/>
                        </a:rPr>
                        <a:t>Планирование</a:t>
                      </a:r>
                      <a:endParaRPr lang="ru-RU" sz="2200" dirty="0"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14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6597552"/>
                  </a:ext>
                </a:extLst>
              </a:tr>
              <a:tr h="58640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>
                          <a:latin typeface=""/>
                          <a:ea typeface="Times New Roman" panose="02020603050405020304" pitchFamily="18" charset="0"/>
                        </a:rPr>
                        <a:t>Проектирование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27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6342905"/>
                  </a:ext>
                </a:extLst>
              </a:tr>
              <a:tr h="58640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>
                          <a:latin typeface=""/>
                          <a:ea typeface="Times New Roman" panose="02020603050405020304" pitchFamily="18" charset="0"/>
                        </a:rPr>
                        <a:t>Программирование интернет-магазина</a:t>
                      </a:r>
                      <a:endParaRPr lang="en-US" sz="2200" dirty="0"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50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2987564"/>
                  </a:ext>
                </a:extLst>
              </a:tr>
              <a:tr h="58640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>
                          <a:latin typeface=""/>
                          <a:ea typeface="Times New Roman" panose="02020603050405020304" pitchFamily="18" charset="0"/>
                        </a:rPr>
                        <a:t>Настройка системы учёта товаров</a:t>
                      </a:r>
                      <a:endParaRPr lang="en-US" sz="2200" dirty="0"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24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1866227"/>
                  </a:ext>
                </a:extLst>
              </a:tr>
              <a:tr h="58640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>
                          <a:latin typeface=""/>
                          <a:ea typeface="Times New Roman" panose="02020603050405020304" pitchFamily="18" charset="0"/>
                        </a:rPr>
                        <a:t>Разработка дополнительного функционала</a:t>
                      </a:r>
                      <a:endParaRPr lang="en-US" sz="2200" dirty="0"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27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6076302"/>
                  </a:ext>
                </a:extLst>
              </a:tr>
              <a:tr h="58640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>
                          <a:latin typeface=""/>
                          <a:ea typeface="Times New Roman" panose="02020603050405020304" pitchFamily="18" charset="0"/>
                        </a:rPr>
                        <a:t>Тестирование и отладка</a:t>
                      </a:r>
                      <a:endParaRPr lang="en-US" sz="2200" dirty="0"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15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240356"/>
                  </a:ext>
                </a:extLst>
              </a:tr>
              <a:tr h="58640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Ввод в эксплуатацию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8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723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122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;p15">
            <a:extLst>
              <a:ext uri="{FF2B5EF4-FFF2-40B4-BE49-F238E27FC236}">
                <a16:creationId xmlns:a16="http://schemas.microsoft.com/office/drawing/2014/main" id="{647C30F4-4984-4A1E-8FEB-6CB697A1F9C3}"/>
              </a:ext>
            </a:extLst>
          </p:cNvPr>
          <p:cNvSpPr txBox="1"/>
          <p:nvPr/>
        </p:nvSpPr>
        <p:spPr>
          <a:xfrm>
            <a:off x="0" y="280754"/>
            <a:ext cx="12192000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-RU" sz="3800" b="1" i="0" u="none" strike="noStrike" cap="none" dirty="0">
                <a:solidFill>
                  <a:schemeClr val="dk1"/>
                </a:solidFill>
                <a:latin typeface="Montserrat" pitchFamily="2" charset="0"/>
                <a:ea typeface="Montserrat Medium"/>
                <a:cs typeface="Montserrat Medium"/>
                <a:sym typeface="Montserrat Medium"/>
              </a:rPr>
              <a:t>Содержание проекта (Анализ и </a:t>
            </a:r>
            <a:endParaRPr lang="en-US" sz="3800" b="1" i="0" u="none" strike="noStrike" cap="none" dirty="0">
              <a:solidFill>
                <a:schemeClr val="dk1"/>
              </a:solidFill>
              <a:latin typeface="Montserrat" pitchFamily="2" charset="0"/>
              <a:ea typeface="Montserrat Medium"/>
              <a:cs typeface="Montserrat Medium"/>
              <a:sym typeface="Montserrat Medi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-RU" sz="3800" b="1" i="0" u="none" strike="noStrike" cap="none" dirty="0">
                <a:solidFill>
                  <a:schemeClr val="dk1"/>
                </a:solidFill>
                <a:latin typeface="Montserrat" pitchFamily="2" charset="0"/>
                <a:ea typeface="Montserrat Medium"/>
                <a:cs typeface="Montserrat Medium"/>
                <a:sym typeface="Montserrat Medium"/>
              </a:rPr>
              <a:t>сбор требований)</a:t>
            </a:r>
          </a:p>
        </p:txBody>
      </p:sp>
      <p:sp>
        <p:nvSpPr>
          <p:cNvPr id="64" name="Google Shape;106;p15">
            <a:extLst>
              <a:ext uri="{FF2B5EF4-FFF2-40B4-BE49-F238E27FC236}">
                <a16:creationId xmlns:a16="http://schemas.microsoft.com/office/drawing/2014/main" id="{E6FA9F28-7484-4CEA-930C-F06329393E14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6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3F3B2-2B83-9B02-5EB6-370E3D1696E8}"/>
              </a:ext>
            </a:extLst>
          </p:cNvPr>
          <p:cNvSpPr txBox="1"/>
          <p:nvPr/>
        </p:nvSpPr>
        <p:spPr>
          <a:xfrm>
            <a:off x="426681" y="6454127"/>
            <a:ext cx="60980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Институт математики </a:t>
            </a:r>
            <a:b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</a:br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 компьютерных технологий</a:t>
            </a:r>
            <a:endParaRPr lang="ru-RU" sz="1100" dirty="0">
              <a:latin typeface="Montserra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5B489-3EFF-FB43-CCAB-DC29C28BF001}"/>
              </a:ext>
            </a:extLst>
          </p:cNvPr>
          <p:cNvSpPr txBox="1"/>
          <p:nvPr/>
        </p:nvSpPr>
        <p:spPr>
          <a:xfrm>
            <a:off x="275576" y="908375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3C90DC"/>
              </a:buClr>
            </a:pPr>
            <a:endParaRPr lang="ru-RU" dirty="0">
              <a:effectLst/>
              <a:latin typeface="Montserrat" pitchFamily="2" charset="0"/>
            </a:endParaRPr>
          </a:p>
          <a:p>
            <a:pPr marL="342900" indent="-342900">
              <a:buClr>
                <a:srgbClr val="3C90DC"/>
              </a:buClr>
              <a:buFont typeface="+mj-lt"/>
              <a:buAutoNum type="arabicPeriod"/>
            </a:pPr>
            <a:endParaRPr lang="ru-RU" dirty="0"/>
          </a:p>
          <a:p>
            <a:pPr marL="342900" indent="-342900">
              <a:buClr>
                <a:srgbClr val="3C90DC"/>
              </a:buClr>
              <a:buFont typeface="+mj-lt"/>
              <a:buAutoNum type="arabicPeriod"/>
            </a:pP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EF78581A-C838-2E46-8FCB-FD31CB37C1D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28" y="6517888"/>
            <a:ext cx="302210" cy="29760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B1C26594-C6AE-9E42-9055-8AE2C2CB5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87756"/>
              </p:ext>
            </p:extLst>
          </p:nvPr>
        </p:nvGraphicFramePr>
        <p:xfrm>
          <a:off x="800877" y="1631471"/>
          <a:ext cx="10590245" cy="4568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774">
                  <a:extLst>
                    <a:ext uri="{9D8B030D-6E8A-4147-A177-3AD203B41FA5}">
                      <a16:colId xmlns:a16="http://schemas.microsoft.com/office/drawing/2014/main" val="2517543666"/>
                    </a:ext>
                  </a:extLst>
                </a:gridCol>
                <a:gridCol w="2163471">
                  <a:extLst>
                    <a:ext uri="{9D8B030D-6E8A-4147-A177-3AD203B41FA5}">
                      <a16:colId xmlns:a16="http://schemas.microsoft.com/office/drawing/2014/main" val="1854521020"/>
                    </a:ext>
                  </a:extLst>
                </a:gridCol>
              </a:tblGrid>
              <a:tr h="463669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Наименование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Дней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8183486"/>
                  </a:ext>
                </a:extLst>
              </a:tr>
              <a:tr h="586403"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ru-RU" sz="2200" dirty="0">
                          <a:latin typeface=""/>
                          <a:ea typeface="Times New Roman" panose="02020603050405020304" pitchFamily="18" charset="0"/>
                        </a:rPr>
                        <a:t>Сбор данных о предметной области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3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7811801"/>
                  </a:ext>
                </a:extLst>
              </a:tr>
              <a:tr h="58640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>
                          <a:latin typeface=""/>
                          <a:ea typeface="Times New Roman" panose="02020603050405020304" pitchFamily="18" charset="0"/>
                        </a:rPr>
                        <a:t>Определение целей проекта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3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6597552"/>
                  </a:ext>
                </a:extLst>
              </a:tr>
              <a:tr h="58640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>
                          <a:latin typeface=""/>
                          <a:ea typeface="Times New Roman" panose="02020603050405020304" pitchFamily="18" charset="0"/>
                        </a:rPr>
                        <a:t>Моделирование бизнес-процессов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6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6342905"/>
                  </a:ext>
                </a:extLst>
              </a:tr>
              <a:tr h="58640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>
                          <a:latin typeface=""/>
                          <a:ea typeface="Times New Roman" panose="02020603050405020304" pitchFamily="18" charset="0"/>
                        </a:rPr>
                        <a:t>Моделирование бизнес-объектов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3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2987564"/>
                  </a:ext>
                </a:extLst>
              </a:tr>
              <a:tr h="58640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>
                          <a:latin typeface=""/>
                          <a:ea typeface="Times New Roman" panose="02020603050405020304" pitchFamily="18" charset="0"/>
                        </a:rPr>
                        <a:t>Анализ готовых решений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4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1866227"/>
                  </a:ext>
                </a:extLst>
              </a:tr>
              <a:tr h="58640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>
                          <a:latin typeface=""/>
                          <a:ea typeface="Times New Roman" panose="02020603050405020304" pitchFamily="18" charset="0"/>
                        </a:rPr>
                        <a:t>Формирование требований к системе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3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6076302"/>
                  </a:ext>
                </a:extLst>
              </a:tr>
              <a:tr h="58640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>
                          <a:latin typeface=""/>
                          <a:ea typeface="Times New Roman" panose="02020603050405020304" pitchFamily="18" charset="0"/>
                        </a:rPr>
                        <a:t>Утверждение требований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Веха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240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044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;p15">
            <a:extLst>
              <a:ext uri="{FF2B5EF4-FFF2-40B4-BE49-F238E27FC236}">
                <a16:creationId xmlns:a16="http://schemas.microsoft.com/office/drawing/2014/main" id="{647C30F4-4984-4A1E-8FEB-6CB697A1F9C3}"/>
              </a:ext>
            </a:extLst>
          </p:cNvPr>
          <p:cNvSpPr txBox="1"/>
          <p:nvPr/>
        </p:nvSpPr>
        <p:spPr>
          <a:xfrm>
            <a:off x="0" y="280754"/>
            <a:ext cx="12192000" cy="76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-RU" sz="3800" b="1" i="0" u="none" strike="noStrike" cap="none" dirty="0">
                <a:solidFill>
                  <a:schemeClr val="dk1"/>
                </a:solidFill>
                <a:latin typeface="Montserrat" pitchFamily="2" charset="0"/>
                <a:ea typeface="Montserrat Medium"/>
                <a:cs typeface="Montserrat Medium"/>
                <a:sym typeface="Montserrat Medium"/>
              </a:rPr>
              <a:t>Содержание проекта (Планирование)</a:t>
            </a:r>
          </a:p>
        </p:txBody>
      </p:sp>
      <p:sp>
        <p:nvSpPr>
          <p:cNvPr id="64" name="Google Shape;106;p15">
            <a:extLst>
              <a:ext uri="{FF2B5EF4-FFF2-40B4-BE49-F238E27FC236}">
                <a16:creationId xmlns:a16="http://schemas.microsoft.com/office/drawing/2014/main" id="{E6FA9F28-7484-4CEA-930C-F06329393E14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7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3F3B2-2B83-9B02-5EB6-370E3D1696E8}"/>
              </a:ext>
            </a:extLst>
          </p:cNvPr>
          <p:cNvSpPr txBox="1"/>
          <p:nvPr/>
        </p:nvSpPr>
        <p:spPr>
          <a:xfrm>
            <a:off x="426681" y="6454127"/>
            <a:ext cx="60980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Институт математики </a:t>
            </a:r>
            <a:b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</a:br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 компьютерных технологий</a:t>
            </a:r>
            <a:endParaRPr lang="ru-RU" sz="1100" dirty="0">
              <a:latin typeface="Montserra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5B489-3EFF-FB43-CCAB-DC29C28BF001}"/>
              </a:ext>
            </a:extLst>
          </p:cNvPr>
          <p:cNvSpPr txBox="1"/>
          <p:nvPr/>
        </p:nvSpPr>
        <p:spPr>
          <a:xfrm>
            <a:off x="275576" y="908375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3C90DC"/>
              </a:buClr>
            </a:pPr>
            <a:endParaRPr lang="ru-RU" dirty="0">
              <a:effectLst/>
              <a:latin typeface="Montserrat" pitchFamily="2" charset="0"/>
            </a:endParaRPr>
          </a:p>
          <a:p>
            <a:pPr marL="342900" indent="-342900">
              <a:buClr>
                <a:srgbClr val="3C90DC"/>
              </a:buClr>
              <a:buFont typeface="+mj-lt"/>
              <a:buAutoNum type="arabicPeriod"/>
            </a:pPr>
            <a:endParaRPr lang="ru-RU" dirty="0"/>
          </a:p>
          <a:p>
            <a:pPr marL="342900" indent="-342900">
              <a:buClr>
                <a:srgbClr val="3C90DC"/>
              </a:buClr>
              <a:buFont typeface="+mj-lt"/>
              <a:buAutoNum type="arabicPeriod"/>
            </a:pPr>
            <a:endParaRPr lang="ru-RU" dirty="0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51519C84-C106-2348-AC43-0AD0456CF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46264"/>
              </p:ext>
            </p:extLst>
          </p:nvPr>
        </p:nvGraphicFramePr>
        <p:xfrm>
          <a:off x="800877" y="1363982"/>
          <a:ext cx="10590245" cy="4568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774">
                  <a:extLst>
                    <a:ext uri="{9D8B030D-6E8A-4147-A177-3AD203B41FA5}">
                      <a16:colId xmlns:a16="http://schemas.microsoft.com/office/drawing/2014/main" val="2517543666"/>
                    </a:ext>
                  </a:extLst>
                </a:gridCol>
                <a:gridCol w="2163471">
                  <a:extLst>
                    <a:ext uri="{9D8B030D-6E8A-4147-A177-3AD203B41FA5}">
                      <a16:colId xmlns:a16="http://schemas.microsoft.com/office/drawing/2014/main" val="1854521020"/>
                    </a:ext>
                  </a:extLst>
                </a:gridCol>
              </a:tblGrid>
              <a:tr h="463669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Наименование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Дней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8183486"/>
                  </a:ext>
                </a:extLst>
              </a:tr>
              <a:tr h="586403"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ru-RU" sz="2200" dirty="0">
                          <a:latin typeface=""/>
                          <a:ea typeface="Times New Roman" panose="02020603050405020304" pitchFamily="18" charset="0"/>
                        </a:rPr>
                        <a:t>Составление технического задания (ТЗ)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3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7811801"/>
                  </a:ext>
                </a:extLst>
              </a:tr>
              <a:tr h="58640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>
                          <a:latin typeface=""/>
                          <a:ea typeface="Times New Roman" panose="02020603050405020304" pitchFamily="18" charset="0"/>
                        </a:rPr>
                        <a:t>Утверждение ТЗ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Веха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6597552"/>
                  </a:ext>
                </a:extLst>
              </a:tr>
              <a:tr h="58640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>
                          <a:latin typeface=""/>
                          <a:ea typeface="Times New Roman" panose="02020603050405020304" pitchFamily="18" charset="0"/>
                        </a:rPr>
                        <a:t>Определение этапов проекта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4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6342905"/>
                  </a:ext>
                </a:extLst>
              </a:tr>
              <a:tr h="58640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>
                          <a:latin typeface=""/>
                          <a:ea typeface="Times New Roman" panose="02020603050405020304" pitchFamily="18" charset="0"/>
                        </a:rPr>
                        <a:t>Подготовка концепта сайта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6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2987564"/>
                  </a:ext>
                </a:extLst>
              </a:tr>
              <a:tr h="58640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>
                          <a:latin typeface=""/>
                          <a:ea typeface="Times New Roman" panose="02020603050405020304" pitchFamily="18" charset="0"/>
                        </a:rPr>
                        <a:t>Утверждение концепта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Веха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1866227"/>
                  </a:ext>
                </a:extLst>
              </a:tr>
              <a:tr h="58640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>
                          <a:latin typeface=""/>
                          <a:ea typeface="Times New Roman" panose="02020603050405020304" pitchFamily="18" charset="0"/>
                        </a:rPr>
                        <a:t>Назначение ролей участников проекта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1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6076302"/>
                  </a:ext>
                </a:extLst>
              </a:tr>
              <a:tr h="58640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>
                          <a:latin typeface=""/>
                          <a:ea typeface="Times New Roman" panose="02020603050405020304" pitchFamily="18" charset="0"/>
                        </a:rPr>
                        <a:t>Завершение планирования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Веха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240356"/>
                  </a:ext>
                </a:extLst>
              </a:tr>
            </a:tbl>
          </a:graphicData>
        </a:graphic>
      </p:graphicFrame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EF78581A-C838-2E46-8FCB-FD31CB37C1D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28" y="6517888"/>
            <a:ext cx="302210" cy="2976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232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;p15">
            <a:extLst>
              <a:ext uri="{FF2B5EF4-FFF2-40B4-BE49-F238E27FC236}">
                <a16:creationId xmlns:a16="http://schemas.microsoft.com/office/drawing/2014/main" id="{647C30F4-4984-4A1E-8FEB-6CB697A1F9C3}"/>
              </a:ext>
            </a:extLst>
          </p:cNvPr>
          <p:cNvSpPr txBox="1"/>
          <p:nvPr/>
        </p:nvSpPr>
        <p:spPr>
          <a:xfrm>
            <a:off x="0" y="280754"/>
            <a:ext cx="12192000" cy="76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-RU" sz="3800" b="1" i="0" u="none" strike="noStrike" cap="none" dirty="0">
                <a:solidFill>
                  <a:schemeClr val="dk1"/>
                </a:solidFill>
                <a:latin typeface="Montserrat" pitchFamily="2" charset="0"/>
                <a:ea typeface="Montserrat Medium"/>
                <a:cs typeface="Montserrat Medium"/>
                <a:sym typeface="Montserrat Medium"/>
              </a:rPr>
              <a:t>Содержание проекта (Проектирование)</a:t>
            </a:r>
          </a:p>
        </p:txBody>
      </p:sp>
      <p:sp>
        <p:nvSpPr>
          <p:cNvPr id="64" name="Google Shape;106;p15">
            <a:extLst>
              <a:ext uri="{FF2B5EF4-FFF2-40B4-BE49-F238E27FC236}">
                <a16:creationId xmlns:a16="http://schemas.microsoft.com/office/drawing/2014/main" id="{E6FA9F28-7484-4CEA-930C-F06329393E14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8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3F3B2-2B83-9B02-5EB6-370E3D1696E8}"/>
              </a:ext>
            </a:extLst>
          </p:cNvPr>
          <p:cNvSpPr txBox="1"/>
          <p:nvPr/>
        </p:nvSpPr>
        <p:spPr>
          <a:xfrm>
            <a:off x="426681" y="6454127"/>
            <a:ext cx="60980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Институт математики </a:t>
            </a:r>
            <a:b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</a:br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 компьютерных технологий</a:t>
            </a:r>
            <a:endParaRPr lang="ru-RU" sz="1100" dirty="0">
              <a:latin typeface="Montserra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5B489-3EFF-FB43-CCAB-DC29C28BF001}"/>
              </a:ext>
            </a:extLst>
          </p:cNvPr>
          <p:cNvSpPr txBox="1"/>
          <p:nvPr/>
        </p:nvSpPr>
        <p:spPr>
          <a:xfrm>
            <a:off x="275576" y="908375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3C90DC"/>
              </a:buClr>
            </a:pPr>
            <a:endParaRPr lang="ru-RU" dirty="0">
              <a:effectLst/>
              <a:latin typeface="Montserrat" pitchFamily="2" charset="0"/>
            </a:endParaRPr>
          </a:p>
          <a:p>
            <a:pPr marL="342900" indent="-342900">
              <a:buClr>
                <a:srgbClr val="3C90DC"/>
              </a:buClr>
              <a:buFont typeface="+mj-lt"/>
              <a:buAutoNum type="arabicPeriod"/>
            </a:pPr>
            <a:endParaRPr lang="ru-RU" dirty="0"/>
          </a:p>
          <a:p>
            <a:pPr marL="342900" indent="-342900">
              <a:buClr>
                <a:srgbClr val="3C90DC"/>
              </a:buClr>
              <a:buFont typeface="+mj-lt"/>
              <a:buAutoNum type="arabicPeriod"/>
            </a:pP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EF78581A-C838-2E46-8FCB-FD31CB37C1D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28" y="6517888"/>
            <a:ext cx="302210" cy="29760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11E05E6A-752D-364B-A168-133B1515D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490536"/>
              </p:ext>
            </p:extLst>
          </p:nvPr>
        </p:nvGraphicFramePr>
        <p:xfrm>
          <a:off x="800877" y="1677786"/>
          <a:ext cx="10590245" cy="3982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774">
                  <a:extLst>
                    <a:ext uri="{9D8B030D-6E8A-4147-A177-3AD203B41FA5}">
                      <a16:colId xmlns:a16="http://schemas.microsoft.com/office/drawing/2014/main" val="2517543666"/>
                    </a:ext>
                  </a:extLst>
                </a:gridCol>
                <a:gridCol w="2163471">
                  <a:extLst>
                    <a:ext uri="{9D8B030D-6E8A-4147-A177-3AD203B41FA5}">
                      <a16:colId xmlns:a16="http://schemas.microsoft.com/office/drawing/2014/main" val="1854521020"/>
                    </a:ext>
                  </a:extLst>
                </a:gridCol>
              </a:tblGrid>
              <a:tr h="463669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Наименование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Дней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8183486"/>
                  </a:ext>
                </a:extLst>
              </a:tr>
              <a:tr h="586403"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ru-RU" sz="2200" dirty="0">
                          <a:latin typeface=""/>
                          <a:ea typeface="Times New Roman" panose="02020603050405020304" pitchFamily="18" charset="0"/>
                        </a:rPr>
                        <a:t>Составление моделей анализа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6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7811801"/>
                  </a:ext>
                </a:extLst>
              </a:tr>
              <a:tr h="58640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>
                          <a:latin typeface=""/>
                          <a:ea typeface="Times New Roman" panose="02020603050405020304" pitchFamily="18" charset="0"/>
                        </a:rPr>
                        <a:t>Разработка архитектуры интернет-магазина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6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6597552"/>
                  </a:ext>
                </a:extLst>
              </a:tr>
              <a:tr h="58640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>
                          <a:latin typeface=""/>
                          <a:ea typeface="Times New Roman" panose="02020603050405020304" pitchFamily="18" charset="0"/>
                        </a:rPr>
                        <a:t>Определение классов системы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5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6342905"/>
                  </a:ext>
                </a:extLst>
              </a:tr>
              <a:tr h="58640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>
                          <a:latin typeface=""/>
                          <a:ea typeface="Times New Roman" panose="02020603050405020304" pitchFamily="18" charset="0"/>
                        </a:rPr>
                        <a:t>Определение структуры базы данных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4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2987564"/>
                  </a:ext>
                </a:extLst>
              </a:tr>
              <a:tr h="58640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>
                          <a:latin typeface=""/>
                          <a:ea typeface="Times New Roman" panose="02020603050405020304" pitchFamily="18" charset="0"/>
                        </a:rPr>
                        <a:t>Проектирование интерфейса пользователя (</a:t>
                      </a:r>
                      <a:r>
                        <a:rPr lang="en-US" sz="2200" dirty="0">
                          <a:latin typeface=""/>
                          <a:ea typeface="Times New Roman" panose="02020603050405020304" pitchFamily="18" charset="0"/>
                        </a:rPr>
                        <a:t>UI/UX)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6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1866227"/>
                  </a:ext>
                </a:extLst>
              </a:tr>
              <a:tr h="58640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>
                          <a:latin typeface=""/>
                          <a:ea typeface="Times New Roman" panose="02020603050405020304" pitchFamily="18" charset="0"/>
                        </a:rPr>
                        <a:t>Утверждение проекта информационной системы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2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Веха</a:t>
                      </a:r>
                      <a:endParaRPr lang="en-US" sz="22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6076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990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;p15">
            <a:extLst>
              <a:ext uri="{FF2B5EF4-FFF2-40B4-BE49-F238E27FC236}">
                <a16:creationId xmlns:a16="http://schemas.microsoft.com/office/drawing/2014/main" id="{647C30F4-4984-4A1E-8FEB-6CB697A1F9C3}"/>
              </a:ext>
            </a:extLst>
          </p:cNvPr>
          <p:cNvSpPr txBox="1"/>
          <p:nvPr/>
        </p:nvSpPr>
        <p:spPr>
          <a:xfrm>
            <a:off x="0" y="-102637"/>
            <a:ext cx="12192000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-RU" sz="3800" b="1" i="0" u="none" strike="noStrike" cap="none" dirty="0">
                <a:solidFill>
                  <a:schemeClr val="dk1"/>
                </a:solidFill>
                <a:latin typeface="Montserrat" pitchFamily="2" charset="0"/>
                <a:ea typeface="Montserrat Medium"/>
                <a:cs typeface="Montserrat Medium"/>
                <a:sym typeface="Montserrat Medium"/>
              </a:rPr>
              <a:t>Содержание проекта (Программирование интернет-магазина)</a:t>
            </a:r>
          </a:p>
        </p:txBody>
      </p:sp>
      <p:sp>
        <p:nvSpPr>
          <p:cNvPr id="64" name="Google Shape;106;p15">
            <a:extLst>
              <a:ext uri="{FF2B5EF4-FFF2-40B4-BE49-F238E27FC236}">
                <a16:creationId xmlns:a16="http://schemas.microsoft.com/office/drawing/2014/main" id="{E6FA9F28-7484-4CEA-930C-F06329393E14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9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3F3B2-2B83-9B02-5EB6-370E3D1696E8}"/>
              </a:ext>
            </a:extLst>
          </p:cNvPr>
          <p:cNvSpPr txBox="1"/>
          <p:nvPr/>
        </p:nvSpPr>
        <p:spPr>
          <a:xfrm>
            <a:off x="426681" y="6454127"/>
            <a:ext cx="60980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Институт математики </a:t>
            </a:r>
            <a:b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</a:br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 компьютерных технологий</a:t>
            </a:r>
            <a:endParaRPr lang="ru-RU" sz="1100" dirty="0">
              <a:latin typeface="Montserra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5B489-3EFF-FB43-CCAB-DC29C28BF001}"/>
              </a:ext>
            </a:extLst>
          </p:cNvPr>
          <p:cNvSpPr txBox="1"/>
          <p:nvPr/>
        </p:nvSpPr>
        <p:spPr>
          <a:xfrm>
            <a:off x="275576" y="908375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3C90DC"/>
              </a:buClr>
            </a:pPr>
            <a:endParaRPr lang="ru-RU" dirty="0">
              <a:effectLst/>
              <a:latin typeface="Montserrat" pitchFamily="2" charset="0"/>
            </a:endParaRPr>
          </a:p>
          <a:p>
            <a:pPr marL="342900" indent="-342900">
              <a:buClr>
                <a:srgbClr val="3C90DC"/>
              </a:buClr>
              <a:buFont typeface="+mj-lt"/>
              <a:buAutoNum type="arabicPeriod"/>
            </a:pPr>
            <a:endParaRPr lang="ru-RU" dirty="0"/>
          </a:p>
          <a:p>
            <a:pPr marL="342900" indent="-342900">
              <a:buClr>
                <a:srgbClr val="3C90DC"/>
              </a:buClr>
              <a:buFont typeface="+mj-lt"/>
              <a:buAutoNum type="arabicPeriod"/>
            </a:pP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EF78581A-C838-2E46-8FCB-FD31CB37C1D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28" y="6517888"/>
            <a:ext cx="302210" cy="29760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2D5DC660-44FC-5543-B503-09012F8CE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985923"/>
              </p:ext>
            </p:extLst>
          </p:nvPr>
        </p:nvGraphicFramePr>
        <p:xfrm>
          <a:off x="800877" y="1222897"/>
          <a:ext cx="10590245" cy="5206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774">
                  <a:extLst>
                    <a:ext uri="{9D8B030D-6E8A-4147-A177-3AD203B41FA5}">
                      <a16:colId xmlns:a16="http://schemas.microsoft.com/office/drawing/2014/main" val="2517543666"/>
                    </a:ext>
                  </a:extLst>
                </a:gridCol>
                <a:gridCol w="2163471">
                  <a:extLst>
                    <a:ext uri="{9D8B030D-6E8A-4147-A177-3AD203B41FA5}">
                      <a16:colId xmlns:a16="http://schemas.microsoft.com/office/drawing/2014/main" val="1854521020"/>
                    </a:ext>
                  </a:extLst>
                </a:gridCol>
              </a:tblGrid>
              <a:tr h="198116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</a:pPr>
                      <a:r>
                        <a:rPr lang="ru-RU" sz="20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Наименование</a:t>
                      </a:r>
                      <a:endParaRPr lang="en-US" sz="20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Дней</a:t>
                      </a:r>
                      <a:endParaRPr lang="en-US" sz="20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8183486"/>
                  </a:ext>
                </a:extLst>
              </a:tr>
              <a:tr h="436887"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ru-RU" sz="2000" b="0" dirty="0">
                          <a:latin typeface=""/>
                          <a:ea typeface="Times New Roman" panose="02020603050405020304" pitchFamily="18" charset="0"/>
                        </a:rPr>
                        <a:t>Верстка шаблонов страниц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6</a:t>
                      </a:r>
                      <a:endParaRPr lang="en-US" sz="20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7811801"/>
                  </a:ext>
                </a:extLst>
              </a:tr>
              <a:tr h="43688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>
                          <a:latin typeface=""/>
                          <a:ea typeface="Times New Roman" panose="02020603050405020304" pitchFamily="18" charset="0"/>
                        </a:rPr>
                        <a:t>Адаптация под мобильные устройства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3</a:t>
                      </a:r>
                      <a:endParaRPr lang="en-US" sz="20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6597552"/>
                  </a:ext>
                </a:extLst>
              </a:tr>
              <a:tr h="43688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>
                          <a:latin typeface=""/>
                          <a:ea typeface="Times New Roman" panose="02020603050405020304" pitchFamily="18" charset="0"/>
                        </a:rPr>
                        <a:t>Интеграция с базой данных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4</a:t>
                      </a:r>
                      <a:endParaRPr lang="en-US" sz="20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6342905"/>
                  </a:ext>
                </a:extLst>
              </a:tr>
              <a:tr h="43688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>
                          <a:latin typeface=""/>
                          <a:ea typeface="Times New Roman" panose="02020603050405020304" pitchFamily="18" charset="0"/>
                        </a:rPr>
                        <a:t>Программирование интернет-магазина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20</a:t>
                      </a:r>
                      <a:endParaRPr lang="en-US" sz="20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2987564"/>
                  </a:ext>
                </a:extLst>
              </a:tr>
              <a:tr h="43688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>
                          <a:latin typeface=""/>
                          <a:ea typeface="Times New Roman" panose="02020603050405020304" pitchFamily="18" charset="0"/>
                        </a:rPr>
                        <a:t>Настройка хостинга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5</a:t>
                      </a:r>
                      <a:endParaRPr lang="en-US" sz="20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1866227"/>
                  </a:ext>
                </a:extLst>
              </a:tr>
              <a:tr h="43688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>
                          <a:latin typeface=""/>
                          <a:ea typeface="Times New Roman" panose="02020603050405020304" pitchFamily="18" charset="0"/>
                        </a:rPr>
                        <a:t>Развёртывание сайта на хостинге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6</a:t>
                      </a:r>
                      <a:endParaRPr lang="en-US" sz="20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4900942"/>
                  </a:ext>
                </a:extLst>
              </a:tr>
              <a:tr h="43688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>
                          <a:latin typeface=""/>
                          <a:ea typeface="Times New Roman" panose="02020603050405020304" pitchFamily="18" charset="0"/>
                        </a:rPr>
                        <a:t>Настройка домена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2</a:t>
                      </a:r>
                      <a:endParaRPr lang="en-US" sz="20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6076302"/>
                  </a:ext>
                </a:extLst>
              </a:tr>
              <a:tr h="43688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>
                          <a:latin typeface=""/>
                          <a:ea typeface="Times New Roman" panose="02020603050405020304" pitchFamily="18" charset="0"/>
                        </a:rPr>
                        <a:t>Подключение </a:t>
                      </a:r>
                      <a:r>
                        <a:rPr lang="en-US" sz="2000" b="0" dirty="0">
                          <a:latin typeface=""/>
                          <a:ea typeface="Times New Roman" panose="02020603050405020304" pitchFamily="18" charset="0"/>
                        </a:rPr>
                        <a:t>SSL-</a:t>
                      </a:r>
                      <a:r>
                        <a:rPr lang="ru-RU" sz="2000" b="0" dirty="0">
                          <a:latin typeface=""/>
                          <a:ea typeface="Times New Roman" panose="02020603050405020304" pitchFamily="18" charset="0"/>
                        </a:rPr>
                        <a:t>сертификатов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2</a:t>
                      </a:r>
                      <a:endParaRPr lang="en-US" sz="20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7815404"/>
                  </a:ext>
                </a:extLst>
              </a:tr>
              <a:tr h="43688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>
                          <a:latin typeface=""/>
                          <a:ea typeface="Times New Roman" panose="02020603050405020304" pitchFamily="18" charset="0"/>
                        </a:rPr>
                        <a:t>Заполнение страниц и тестирование данных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5</a:t>
                      </a:r>
                      <a:endParaRPr lang="en-US" sz="20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240356"/>
                  </a:ext>
                </a:extLst>
              </a:tr>
              <a:tr h="43688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>
                          <a:latin typeface=""/>
                          <a:ea typeface="Times New Roman" panose="02020603050405020304" pitchFamily="18" charset="0"/>
                        </a:rPr>
                        <a:t>Доработка кода и исправление ошибок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14</a:t>
                      </a:r>
                      <a:endParaRPr lang="en-US" sz="20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7766624"/>
                  </a:ext>
                </a:extLst>
              </a:tr>
              <a:tr h="43688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>
                          <a:latin typeface=""/>
                          <a:ea typeface="Times New Roman" panose="02020603050405020304" pitchFamily="18" charset="0"/>
                        </a:rPr>
                        <a:t>Завершение программирования и вёрстки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2000" b="0" dirty="0">
                          <a:effectLst/>
                          <a:latin typeface=""/>
                          <a:ea typeface="Times New Roman" panose="02020603050405020304" pitchFamily="18" charset="0"/>
                        </a:rPr>
                        <a:t>Веха</a:t>
                      </a:r>
                      <a:endParaRPr lang="en-US" sz="2000" b="0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7927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411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3841</TotalTime>
  <Words>910</Words>
  <Application>Microsoft Macintosh PowerPoint</Application>
  <PresentationFormat>Widescreen</PresentationFormat>
  <Paragraphs>335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-webkit-standard</vt:lpstr>
      <vt:lpstr>Arial</vt:lpstr>
      <vt:lpstr>Calibri</vt:lpstr>
      <vt:lpstr>Calibri Light</vt:lpstr>
      <vt:lpstr>Cambria Math</vt:lpstr>
      <vt:lpstr>Montserrat</vt:lpstr>
      <vt:lpstr>Roboto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Киптилов Никита Сергеевич</dc:creator>
  <cp:lastModifiedBy>Microsoft Office User</cp:lastModifiedBy>
  <cp:revision>50</cp:revision>
  <dcterms:created xsi:type="dcterms:W3CDTF">2023-06-23T08:24:06Z</dcterms:created>
  <dcterms:modified xsi:type="dcterms:W3CDTF">2025-02-12T03:31:27Z</dcterms:modified>
</cp:coreProperties>
</file>