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4" r:id="rId2"/>
    <p:sldId id="335" r:id="rId3"/>
    <p:sldId id="336" r:id="rId4"/>
    <p:sldId id="337" r:id="rId5"/>
    <p:sldId id="348" r:id="rId6"/>
    <p:sldId id="360" r:id="rId7"/>
    <p:sldId id="338" r:id="rId8"/>
    <p:sldId id="345" r:id="rId9"/>
    <p:sldId id="354" r:id="rId10"/>
    <p:sldId id="346" r:id="rId11"/>
    <p:sldId id="347" r:id="rId12"/>
    <p:sldId id="340" r:id="rId13"/>
    <p:sldId id="350" r:id="rId14"/>
    <p:sldId id="355" r:id="rId15"/>
    <p:sldId id="353" r:id="rId16"/>
    <p:sldId id="358" r:id="rId17"/>
    <p:sldId id="359" r:id="rId18"/>
    <p:sldId id="341" r:id="rId19"/>
    <p:sldId id="321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1468F3-3D32-40E7-959C-0E3F585A53E5}" v="7" dt="2023-07-25T12:31:43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EF36D-5392-494B-8EE5-0C71957C4DB3}" type="datetimeFigureOut">
              <a:rPr lang="ru-RU" smtClean="0"/>
              <a:t>02.08.2024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01B75-A381-417A-9029-7C47C305C0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03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763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4865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8576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9992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0916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0530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6025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90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9859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4045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0757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0499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2512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2067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4386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8557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3936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12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C6BB0-53A1-2096-99E6-F3054E1BA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C7FDAC-36AC-FC75-84B6-C8F2D115F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5071D8-8588-96DD-BCE6-33673FB9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C241-C68E-4C29-AD68-C987DF4AC64A}" type="datetimeFigureOut">
              <a:rPr lang="ru-RU" smtClean="0"/>
              <a:t>02.08.2024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E0C4AB-CDF4-FC40-87A5-ECFF1F7B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6C278C-FDD1-8483-E3C6-9C0AABB4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D419-340B-45D3-AB4B-8E129C35E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51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CDE54D-9283-5D61-A774-6A9D9908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F2E804-FEB0-6388-79BF-06B35264B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E64573-71B6-C728-3CAD-C3259F60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C241-C68E-4C29-AD68-C987DF4AC64A}" type="datetimeFigureOut">
              <a:rPr lang="ru-RU" smtClean="0"/>
              <a:t>02.08.2024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29249F-54DA-43DE-8A94-66E1B389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5639AF-E411-3F23-DB9D-7DB0F024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D419-340B-45D3-AB4B-8E129C35E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84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05A9B7-988F-E99D-CADD-19DA1D1CB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7D1CAC-2FFD-3D8D-F781-B65D2315C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322D54-B6A1-5ED2-4799-7F7D02BB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C241-C68E-4C29-AD68-C987DF4AC64A}" type="datetimeFigureOut">
              <a:rPr lang="ru-RU" smtClean="0"/>
              <a:t>02.08.2024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51985D-92B7-B969-2298-AB57B843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601663-81BD-589F-88AC-4854846F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D419-340B-45D3-AB4B-8E129C35E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186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0529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Blank">
  <p:cSld name="21_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>
            <a:spLocks noGrp="1"/>
          </p:cNvSpPr>
          <p:nvPr>
            <p:ph type="pic" idx="2"/>
          </p:nvPr>
        </p:nvSpPr>
        <p:spPr>
          <a:xfrm>
            <a:off x="8752114" y="0"/>
            <a:ext cx="3439886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174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AD9FF-E562-7383-BD9E-67B6B494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4FF59-3DEB-09F5-195A-80053FAD7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5A3C69-C3D6-9C11-23E5-6296D2B4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C241-C68E-4C29-AD68-C987DF4AC64A}" type="datetimeFigureOut">
              <a:rPr lang="ru-RU" smtClean="0"/>
              <a:t>02.08.2024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ABA1D0-3F43-0702-4123-4B29CE34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B9ACA2-C919-F52E-E57E-782C155F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D419-340B-45D3-AB4B-8E129C35E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5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13654-7CED-2C2C-70DE-97ADF11D3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2FAC15-6F85-1E60-4FBC-60B8C78DD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39F3CF-6418-B608-CDDD-6B9D342E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C241-C68E-4C29-AD68-C987DF4AC64A}" type="datetimeFigureOut">
              <a:rPr lang="ru-RU" smtClean="0"/>
              <a:t>02.08.2024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74292F-0C41-F881-A4A1-85CA3CD7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5EE224-07BD-058E-FB2D-C6C5DA9C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D419-340B-45D3-AB4B-8E129C35E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5B25E-274F-8772-73CC-4CB887D3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944636-214C-8E24-4BCD-EEDCBC3CD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B0F7EB-C9F1-E09B-9A1A-13B4B5566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531A51-C6F6-E46C-63D0-238CACD93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C241-C68E-4C29-AD68-C987DF4AC64A}" type="datetimeFigureOut">
              <a:rPr lang="ru-RU" smtClean="0"/>
              <a:t>02.08.2024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B9F526-C331-8680-E5A5-013A7881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035D3F-5F49-A3D0-6216-A6F3DE95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D419-340B-45D3-AB4B-8E129C35E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5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1D64C-D7F0-B7B1-B463-0B8AEAC0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CEB5F7-D558-C668-2495-513182EFC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7F86F9-D7A0-8A87-10F6-6DBB6741B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A32509-F129-E5DE-D2FC-4A36C7AFC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B40919F-AF50-169B-7624-3E480ED8D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3EAF31-4B88-7920-B3DD-B4AB3217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C241-C68E-4C29-AD68-C987DF4AC64A}" type="datetimeFigureOut">
              <a:rPr lang="ru-RU" smtClean="0"/>
              <a:t>02.08.2024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7279AB-895B-B6FF-9656-0CCF400E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F74FDE-D548-1A31-46FD-495D28AA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D419-340B-45D3-AB4B-8E129C35E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3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434C1-CC6F-6B39-CA25-86136F2D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E93B24-7409-E405-0201-0EE5D1D4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C241-C68E-4C29-AD68-C987DF4AC64A}" type="datetimeFigureOut">
              <a:rPr lang="ru-RU" smtClean="0"/>
              <a:t>02.08.2024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89752C1-7ABA-39B4-EC36-D0ECE07B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E9350A-804C-459D-FF38-CA4F01C5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D419-340B-45D3-AB4B-8E129C35E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46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2860EC6-1855-BFA7-A4C4-2B02157E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C241-C68E-4C29-AD68-C987DF4AC64A}" type="datetimeFigureOut">
              <a:rPr lang="ru-RU" smtClean="0"/>
              <a:t>02.08.2024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31DB46-931D-4BA9-5596-FE1969B3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E882A1-DB5D-CE51-88E7-206868FC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D419-340B-45D3-AB4B-8E129C35E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78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B3B44-0533-9784-7CBA-192EFFEF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82B12-3446-B26F-7781-16868F329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928104-2331-311B-C001-731E1F0A8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0E211-0C22-05A6-8E72-D027E085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C241-C68E-4C29-AD68-C987DF4AC64A}" type="datetimeFigureOut">
              <a:rPr lang="ru-RU" smtClean="0"/>
              <a:t>02.08.2024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989A64-C6E1-D04F-C3C4-5BC472CD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25D034-F123-C890-6DEB-AF35C38D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D419-340B-45D3-AB4B-8E129C35E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69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441CF-F0E1-40E8-9EC0-C2A4F39D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2474C83-D652-6013-788A-E0BFD2D4F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C129BC-4C8F-EE7A-9DCB-F05A63CDF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45848E-60D9-BFDA-1080-5C1E4DBE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C241-C68E-4C29-AD68-C987DF4AC64A}" type="datetimeFigureOut">
              <a:rPr lang="ru-RU" smtClean="0"/>
              <a:t>02.08.2024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F32E82-1814-609B-2F2B-BF184458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FE8DB2-CE29-80C3-DE70-C22F0FA8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D419-340B-45D3-AB4B-8E129C35E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65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487CF-4105-7365-B13F-73CE1DD7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9AC118-8A41-184C-0AE1-798BE4F63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3F7889-B520-AEA7-CC75-9E3CD0FDB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C241-C68E-4C29-AD68-C987DF4AC64A}" type="datetimeFigureOut">
              <a:rPr lang="ru-RU" smtClean="0"/>
              <a:t>02.08.2024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8ECE64-EBF6-ED66-32B8-B12D5C37D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B90CE8-8A6E-C326-E3E3-1FF468F70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FD419-340B-45D3-AB4B-8E129C35E0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23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jp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54;gb6f6fa0e72_1_0"/>
          <p:cNvSpPr/>
          <p:nvPr/>
        </p:nvSpPr>
        <p:spPr>
          <a:xfrm rot="5400000">
            <a:off x="4800597" y="-533400"/>
            <a:ext cx="2590801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2" t="5308" r="36158" b="40926"/>
          <a:stretch>
            <a:fillRect/>
          </a:stretch>
        </p:blipFill>
        <p:spPr>
          <a:xfrm>
            <a:off x="5777610" y="0"/>
            <a:ext cx="6414390" cy="4267200"/>
          </a:xfrm>
          <a:prstGeom prst="rect">
            <a:avLst/>
          </a:prstGeom>
        </p:spPr>
      </p:pic>
      <p:pic>
        <p:nvPicPr>
          <p:cNvPr id="1026" name="Picture 2" descr="C:\Users\Софья\Desktop\Приоритет 2030\ru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87935" y="5424732"/>
            <a:ext cx="1179095" cy="732133"/>
          </a:xfrm>
          <a:prstGeom prst="rect">
            <a:avLst/>
          </a:prstGeom>
          <a:noFill/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83634" y="106841"/>
            <a:ext cx="50723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000" b="1" dirty="0">
                <a:solidFill>
                  <a:srgbClr val="023A84"/>
                </a:solidFill>
                <a:latin typeface="Montserrat" pitchFamily="2" charset="0"/>
                <a:ea typeface="Roboto" pitchFamily="2" charset="0"/>
                <a:sym typeface="Calibri"/>
              </a:rPr>
              <a:t>Технологическая (проектно-конструкторская) практика на предприятии ПАО «Промсвязьбанк»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E487F-1BF9-C199-AD76-E523864CD9E1}"/>
              </a:ext>
            </a:extLst>
          </p:cNvPr>
          <p:cNvSpPr txBox="1"/>
          <p:nvPr/>
        </p:nvSpPr>
        <p:spPr>
          <a:xfrm>
            <a:off x="671127" y="5467632"/>
            <a:ext cx="4484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ontserrat" pitchFamily="2" charset="0"/>
              </a:rPr>
              <a:t>Туровец Владислав Юрьевич</a:t>
            </a:r>
          </a:p>
          <a:p>
            <a:r>
              <a:rPr lang="ru-RU" dirty="0">
                <a:solidFill>
                  <a:schemeClr val="bg1"/>
                </a:solidFill>
                <a:latin typeface="Montserrat" pitchFamily="2" charset="0"/>
              </a:rPr>
              <a:t>Студент группы Б9121-09.03.03 ПИЭ</a:t>
            </a:r>
          </a:p>
        </p:txBody>
      </p:sp>
    </p:spTree>
    <p:extLst>
      <p:ext uri="{BB962C8B-B14F-4D97-AF65-F5344CB8AC3E}">
        <p14:creationId xmlns:p14="http://schemas.microsoft.com/office/powerpoint/2010/main" val="21206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4492387" y="258142"/>
            <a:ext cx="320722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" sz="24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Бизнес-процессы</a:t>
            </a:r>
            <a:endParaRPr sz="2400" b="1" i="0" u="none" strike="noStrike" cap="none" dirty="0">
              <a:solidFill>
                <a:schemeClr val="dk1"/>
              </a:solidFill>
              <a:latin typeface="Montserrat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10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Google Shape;209;p30">
            <a:extLst>
              <a:ext uri="{FF2B5EF4-FFF2-40B4-BE49-F238E27FC236}">
                <a16:creationId xmlns:a16="http://schemas.microsoft.com/office/drawing/2014/main" id="{BEC69882-0D38-036F-BF51-201866DF50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471" y="6520767"/>
            <a:ext cx="302210" cy="2976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36E34-7E0E-1452-0442-26F9BBFA399F}"/>
              </a:ext>
            </a:extLst>
          </p:cNvPr>
          <p:cNvSpPr txBox="1"/>
          <p:nvPr/>
        </p:nvSpPr>
        <p:spPr>
          <a:xfrm>
            <a:off x="4259136" y="5616086"/>
            <a:ext cx="367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Бизнес-процесс 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«Обслуживание клиентов</a:t>
            </a:r>
            <a:r>
              <a:rPr lang="ru-RU" dirty="0">
                <a:effectLst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ru-RU" sz="1600" dirty="0">
              <a:latin typeface="Montserrat" panose="00000500000000000000" pitchFamily="2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93C125-3D57-EC2A-FC4A-FEB3DFF8EF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51" y="1122512"/>
            <a:ext cx="7599889" cy="418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7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4492387" y="258142"/>
            <a:ext cx="320722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" sz="24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Бизнес-процессы</a:t>
            </a:r>
            <a:endParaRPr sz="2400" b="1" i="0" u="none" strike="noStrike" cap="none" dirty="0">
              <a:solidFill>
                <a:schemeClr val="dk1"/>
              </a:solidFill>
              <a:latin typeface="Montserrat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11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Google Shape;209;p30">
            <a:extLst>
              <a:ext uri="{FF2B5EF4-FFF2-40B4-BE49-F238E27FC236}">
                <a16:creationId xmlns:a16="http://schemas.microsoft.com/office/drawing/2014/main" id="{BEC69882-0D38-036F-BF51-201866DF50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471" y="6520767"/>
            <a:ext cx="302210" cy="2976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36E34-7E0E-1452-0442-26F9BBFA399F}"/>
              </a:ext>
            </a:extLst>
          </p:cNvPr>
          <p:cNvSpPr txBox="1"/>
          <p:nvPr/>
        </p:nvSpPr>
        <p:spPr>
          <a:xfrm>
            <a:off x="3878750" y="5580791"/>
            <a:ext cx="443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Бизнес-процесс 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«Управление жалобами и обращениями клиентов»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C8FF33-3824-626C-8E58-F0855EEA9D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438" y="1201183"/>
            <a:ext cx="7517123" cy="41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1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3362362" y="221534"/>
            <a:ext cx="546727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" sz="24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Проблемма для решения</a:t>
            </a:r>
            <a:endParaRPr sz="2400" b="1" i="0" u="none" strike="noStrike" cap="none" dirty="0">
              <a:solidFill>
                <a:schemeClr val="dk1"/>
              </a:solidFill>
              <a:latin typeface="Montserrat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12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Google Shape;209;p30">
            <a:extLst>
              <a:ext uri="{FF2B5EF4-FFF2-40B4-BE49-F238E27FC236}">
                <a16:creationId xmlns:a16="http://schemas.microsoft.com/office/drawing/2014/main" id="{BEC69882-0D38-036F-BF51-201866DF50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471" y="6520767"/>
            <a:ext cx="302210" cy="2976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078600-94DA-2D08-47D4-3B4B92346924}"/>
              </a:ext>
            </a:extLst>
          </p:cNvPr>
          <p:cNvSpPr txBox="1"/>
          <p:nvPr/>
        </p:nvSpPr>
        <p:spPr>
          <a:xfrm>
            <a:off x="4595751" y="2078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637D2-AABE-CF1A-F1D1-FC786007977C}"/>
              </a:ext>
            </a:extLst>
          </p:cNvPr>
          <p:cNvSpPr txBox="1"/>
          <p:nvPr/>
        </p:nvSpPr>
        <p:spPr>
          <a:xfrm>
            <a:off x="1377347" y="1377990"/>
            <a:ext cx="9437299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sz="1600" dirty="0">
                <a:latin typeface="Montserrat" panose="00000500000000000000" pitchFamily="2" charset="-52"/>
                <a:ea typeface="Times New Roman" panose="02020603050405020304" pitchFamily="18" charset="0"/>
              </a:rPr>
              <a:t>Наиболее актуальной проблемой для решения является отсутствие возможности обратится в техническую поддержку через сайт.</a:t>
            </a:r>
          </a:p>
          <a:p>
            <a:pPr indent="450215" algn="just">
              <a:spcAft>
                <a:spcPts val="600"/>
              </a:spcAft>
            </a:pPr>
            <a:r>
              <a:rPr lang="ru-RU" sz="1600" dirty="0">
                <a:latin typeface="Montserrat" panose="00000500000000000000" pitchFamily="2" charset="-52"/>
                <a:ea typeface="Times New Roman" panose="02020603050405020304" pitchFamily="18" charset="0"/>
              </a:rPr>
              <a:t>Техническая поддержка не отсутствует совсем, она присутствует только по телефону. Из этого следует загруженность сотрудников и влияние человеческого фактора на решение возникших проблем.</a:t>
            </a:r>
          </a:p>
        </p:txBody>
      </p:sp>
    </p:spTree>
    <p:extLst>
      <p:ext uri="{BB962C8B-B14F-4D97-AF65-F5344CB8AC3E}">
        <p14:creationId xmlns:p14="http://schemas.microsoft.com/office/powerpoint/2010/main" val="2586750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3362362" y="221534"/>
            <a:ext cx="546727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" sz="24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Решение проблеммы</a:t>
            </a:r>
            <a:endParaRPr sz="2400" b="1" i="0" u="none" strike="noStrike" cap="none" dirty="0">
              <a:solidFill>
                <a:schemeClr val="dk1"/>
              </a:solidFill>
              <a:latin typeface="Montserrat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13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Google Shape;209;p30">
            <a:extLst>
              <a:ext uri="{FF2B5EF4-FFF2-40B4-BE49-F238E27FC236}">
                <a16:creationId xmlns:a16="http://schemas.microsoft.com/office/drawing/2014/main" id="{BEC69882-0D38-036F-BF51-201866DF50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471" y="6520767"/>
            <a:ext cx="302210" cy="2976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F9F68-C4A3-F375-723F-46957029B05B}"/>
              </a:ext>
            </a:extLst>
          </p:cNvPr>
          <p:cNvSpPr txBox="1"/>
          <p:nvPr/>
        </p:nvSpPr>
        <p:spPr>
          <a:xfrm>
            <a:off x="1475669" y="5090582"/>
            <a:ext cx="4000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/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Бизнес-процесс «Управление жалобами и обращениями клиентов»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0037C-89D0-BCA1-177C-77B17528A63B}"/>
              </a:ext>
            </a:extLst>
          </p:cNvPr>
          <p:cNvSpPr txBox="1"/>
          <p:nvPr/>
        </p:nvSpPr>
        <p:spPr>
          <a:xfrm>
            <a:off x="7281743" y="5090582"/>
            <a:ext cx="4118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Бизнес-процесс «Дозаполнение и направление обращения»</a:t>
            </a:r>
            <a:endParaRPr lang="ru-RU" sz="1600" dirty="0">
              <a:latin typeface="Montserrat" panose="00000500000000000000" pitchFamily="2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A3F7AB-209E-0B60-011B-D183A8FE76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56" y="1926144"/>
            <a:ext cx="5467271" cy="30098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C3B3F2D-0AF0-C556-BA54-FE36D93CFA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739" y="1926144"/>
            <a:ext cx="5397625" cy="300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37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3362362" y="221534"/>
            <a:ext cx="546727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" sz="24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Решение проблеммы</a:t>
            </a:r>
            <a:endParaRPr sz="2400" b="1" i="0" u="none" strike="noStrike" cap="none" dirty="0">
              <a:solidFill>
                <a:schemeClr val="dk1"/>
              </a:solidFill>
              <a:latin typeface="Montserrat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14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Google Shape;209;p30">
            <a:extLst>
              <a:ext uri="{FF2B5EF4-FFF2-40B4-BE49-F238E27FC236}">
                <a16:creationId xmlns:a16="http://schemas.microsoft.com/office/drawing/2014/main" id="{BEC69882-0D38-036F-BF51-201866DF50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471" y="6520767"/>
            <a:ext cx="302210" cy="2976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F9F68-C4A3-F375-723F-46957029B05B}"/>
              </a:ext>
            </a:extLst>
          </p:cNvPr>
          <p:cNvSpPr txBox="1"/>
          <p:nvPr/>
        </p:nvSpPr>
        <p:spPr>
          <a:xfrm>
            <a:off x="4095956" y="6030950"/>
            <a:ext cx="400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Карта сайта</a:t>
            </a:r>
            <a:endParaRPr lang="ru-RU" sz="1600" dirty="0">
              <a:latin typeface="Montserrat" panose="00000500000000000000" pitchFamily="2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567A73-822B-F75A-8B14-3B10EE4F5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415" y="880893"/>
            <a:ext cx="7407170" cy="509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68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3362362" y="221534"/>
            <a:ext cx="546727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" sz="24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Решение проблеммы</a:t>
            </a:r>
            <a:endParaRPr sz="2400" b="1" i="0" u="none" strike="noStrike" cap="none" dirty="0">
              <a:solidFill>
                <a:schemeClr val="dk1"/>
              </a:solidFill>
              <a:latin typeface="Montserrat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15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Google Shape;209;p30">
            <a:extLst>
              <a:ext uri="{FF2B5EF4-FFF2-40B4-BE49-F238E27FC236}">
                <a16:creationId xmlns:a16="http://schemas.microsoft.com/office/drawing/2014/main" id="{BEC69882-0D38-036F-BF51-201866DF50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471" y="6520767"/>
            <a:ext cx="302210" cy="2976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F0F7C2-B698-121D-F3A2-B49EB216FAE4}"/>
              </a:ext>
            </a:extLst>
          </p:cNvPr>
          <p:cNvSpPr txBox="1"/>
          <p:nvPr/>
        </p:nvSpPr>
        <p:spPr>
          <a:xfrm>
            <a:off x="2847110" y="5547540"/>
            <a:ext cx="609797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Готовый сайт техподдержки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AABA20-BB9B-0CD5-E000-937DAC4368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792" y="907222"/>
            <a:ext cx="8486410" cy="464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90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3362362" y="221534"/>
            <a:ext cx="546727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" sz="24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Решение проблеммы</a:t>
            </a:r>
            <a:endParaRPr sz="2400" b="1" i="0" u="none" strike="noStrike" cap="none" dirty="0">
              <a:solidFill>
                <a:schemeClr val="dk1"/>
              </a:solidFill>
              <a:latin typeface="Montserrat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16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Google Shape;209;p30">
            <a:extLst>
              <a:ext uri="{FF2B5EF4-FFF2-40B4-BE49-F238E27FC236}">
                <a16:creationId xmlns:a16="http://schemas.microsoft.com/office/drawing/2014/main" id="{BEC69882-0D38-036F-BF51-201866DF50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471" y="6520767"/>
            <a:ext cx="302210" cy="2976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F0F7C2-B698-121D-F3A2-B49EB216FAE4}"/>
              </a:ext>
            </a:extLst>
          </p:cNvPr>
          <p:cNvSpPr txBox="1"/>
          <p:nvPr/>
        </p:nvSpPr>
        <p:spPr>
          <a:xfrm>
            <a:off x="2847110" y="5547540"/>
            <a:ext cx="609797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Готовый сайт техподдержки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AABA20-BB9B-0CD5-E000-937DAC4368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792" y="907222"/>
            <a:ext cx="8486410" cy="4640318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7D3E475-94B5-FDC7-665D-66A711FCD1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791" y="872883"/>
            <a:ext cx="8486409" cy="467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4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3362362" y="221534"/>
            <a:ext cx="546727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" sz="24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Решение проблеммы</a:t>
            </a:r>
            <a:endParaRPr sz="2400" b="1" i="0" u="none" strike="noStrike" cap="none" dirty="0">
              <a:solidFill>
                <a:schemeClr val="dk1"/>
              </a:solidFill>
              <a:latin typeface="Montserrat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17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Google Shape;209;p30">
            <a:extLst>
              <a:ext uri="{FF2B5EF4-FFF2-40B4-BE49-F238E27FC236}">
                <a16:creationId xmlns:a16="http://schemas.microsoft.com/office/drawing/2014/main" id="{BEC69882-0D38-036F-BF51-201866DF50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471" y="6520767"/>
            <a:ext cx="302210" cy="2976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F0F7C2-B698-121D-F3A2-B49EB216FAE4}"/>
              </a:ext>
            </a:extLst>
          </p:cNvPr>
          <p:cNvSpPr txBox="1"/>
          <p:nvPr/>
        </p:nvSpPr>
        <p:spPr>
          <a:xfrm>
            <a:off x="2847110" y="5547540"/>
            <a:ext cx="609797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Готовый сайт техподдержки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AABA20-BB9B-0CD5-E000-937DAC4368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792" y="907222"/>
            <a:ext cx="8486410" cy="464031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F9022F0-75F2-BDBD-D4A7-3814048FED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39" y="907222"/>
            <a:ext cx="8976115" cy="464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71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5294807" y="280754"/>
            <a:ext cx="160238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" sz="24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Выводы</a:t>
            </a:r>
            <a:endParaRPr sz="2400" b="1" i="0" u="none" strike="noStrike" cap="none" dirty="0">
              <a:solidFill>
                <a:schemeClr val="dk1"/>
              </a:solidFill>
              <a:latin typeface="Montserrat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18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Google Shape;209;p30">
            <a:extLst>
              <a:ext uri="{FF2B5EF4-FFF2-40B4-BE49-F238E27FC236}">
                <a16:creationId xmlns:a16="http://schemas.microsoft.com/office/drawing/2014/main" id="{BEC69882-0D38-036F-BF51-201866DF50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471" y="6520767"/>
            <a:ext cx="302210" cy="2976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5B489-3EFF-FB43-CCAB-DC29C28BF001}"/>
              </a:ext>
            </a:extLst>
          </p:cNvPr>
          <p:cNvSpPr txBox="1"/>
          <p:nvPr/>
        </p:nvSpPr>
        <p:spPr>
          <a:xfrm>
            <a:off x="275576" y="908375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3C90DC"/>
              </a:buClr>
            </a:pPr>
            <a:endParaRPr lang="ru-RU" dirty="0">
              <a:effectLst/>
              <a:latin typeface="Montserrat" pitchFamily="2" charset="0"/>
            </a:endParaRPr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  <a:p>
            <a:pPr marL="342900" indent="-342900">
              <a:buClr>
                <a:srgbClr val="3C90DC"/>
              </a:buClr>
              <a:buFont typeface="+mj-lt"/>
              <a:buAutoNum type="arabicPeriod"/>
            </a:pPr>
            <a:endParaRPr lang="ru-RU" dirty="0"/>
          </a:p>
        </p:txBody>
      </p:sp>
      <p:sp>
        <p:nvSpPr>
          <p:cNvPr id="2" name="Google Shape;161;p17">
            <a:extLst>
              <a:ext uri="{FF2B5EF4-FFF2-40B4-BE49-F238E27FC236}">
                <a16:creationId xmlns:a16="http://schemas.microsoft.com/office/drawing/2014/main" id="{B34A813F-E5DA-51D9-A34A-49853E79985B}"/>
              </a:ext>
            </a:extLst>
          </p:cNvPr>
          <p:cNvSpPr txBox="1"/>
          <p:nvPr/>
        </p:nvSpPr>
        <p:spPr>
          <a:xfrm>
            <a:off x="769188" y="2008845"/>
            <a:ext cx="10653622" cy="210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sz="2000" dirty="0">
                <a:effectLst/>
                <a:latin typeface="Montserrat" panose="00000500000000000000" pitchFamily="2" charset="-52"/>
                <a:ea typeface="Times New Roman" panose="02020603050405020304" pitchFamily="18" charset="0"/>
              </a:rPr>
              <a:t>В рамках производственной практики на предприятии ПАО «Промсвязьбанк», были выполнены задачи технологической (проектно-конструкторской) работы. Основной целью практики было получение навыков по анализу бизнес-процессов предприятия, решению проблемы автоматизации одного из процессов на предприятии, а также получение первичных навыков работы на предприятии.</a:t>
            </a:r>
          </a:p>
        </p:txBody>
      </p:sp>
    </p:spTree>
    <p:extLst>
      <p:ext uri="{BB962C8B-B14F-4D97-AF65-F5344CB8AC3E}">
        <p14:creationId xmlns:p14="http://schemas.microsoft.com/office/powerpoint/2010/main" val="719874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23B25950-86D2-41AB-997C-781F3B45E8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0"/>
            <a:ext cx="12192002" cy="6858000"/>
          </a:xfrm>
          <a:prstGeom prst="rect">
            <a:avLst/>
          </a:prstGeom>
        </p:spPr>
      </p:pic>
      <p:sp>
        <p:nvSpPr>
          <p:cNvPr id="56" name="Google Shape;154;gb6f6fa0e72_1_0">
            <a:extLst>
              <a:ext uri="{FF2B5EF4-FFF2-40B4-BE49-F238E27FC236}">
                <a16:creationId xmlns:a16="http://schemas.microsoft.com/office/drawing/2014/main" id="{8D821B33-E5C9-4CB2-A886-A929CBF93160}"/>
              </a:ext>
            </a:extLst>
          </p:cNvPr>
          <p:cNvSpPr/>
          <p:nvPr/>
        </p:nvSpPr>
        <p:spPr>
          <a:xfrm rot="5400000">
            <a:off x="3467097" y="-162518"/>
            <a:ext cx="1133475" cy="8067679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89755244-E690-4F68-8958-D1125360DB46}"/>
              </a:ext>
            </a:extLst>
          </p:cNvPr>
          <p:cNvSpPr/>
          <p:nvPr/>
        </p:nvSpPr>
        <p:spPr>
          <a:xfrm>
            <a:off x="671127" y="3528785"/>
            <a:ext cx="8730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>
                <a:solidFill>
                  <a:schemeClr val="bg1"/>
                </a:solidFill>
                <a:latin typeface="Montserrat" panose="00000500000000000000" pitchFamily="2" charset="-52"/>
                <a:ea typeface="Roboto" pitchFamily="2" charset="0"/>
                <a:sym typeface="Calibri"/>
              </a:rPr>
              <a:t>СПАСИБО ЗА ВНИМАНИЕ!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DC8EF9-465A-48F1-9374-C6DBE96FE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436" y="3304583"/>
            <a:ext cx="1358334" cy="84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6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3223676" y="214114"/>
            <a:ext cx="574464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" sz="24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Объект и предмет исследования</a:t>
            </a:r>
            <a:endParaRPr sz="2400" b="1" i="0" u="none" strike="noStrike" cap="none" dirty="0">
              <a:solidFill>
                <a:schemeClr val="dk1"/>
              </a:solidFill>
              <a:latin typeface="Montserrat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2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161;p17">
            <a:extLst>
              <a:ext uri="{FF2B5EF4-FFF2-40B4-BE49-F238E27FC236}">
                <a16:creationId xmlns:a16="http://schemas.microsoft.com/office/drawing/2014/main" id="{5BC53A23-7010-465E-A460-B545147EE951}"/>
              </a:ext>
            </a:extLst>
          </p:cNvPr>
          <p:cNvSpPr txBox="1"/>
          <p:nvPr/>
        </p:nvSpPr>
        <p:spPr>
          <a:xfrm>
            <a:off x="0" y="2077517"/>
            <a:ext cx="4990104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0000" indent="-147149" algn="just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sz="1600" dirty="0">
                <a:latin typeface="Montserrat" pitchFamily="2" charset="0"/>
                <a:ea typeface="Montserrat"/>
                <a:cs typeface="Montserrat"/>
                <a:sym typeface="Montserrat"/>
              </a:rPr>
              <a:t>Объектом исследования является предприятие ПАО «Промсвязьбанк» Дальневосточной дирекции</a:t>
            </a:r>
          </a:p>
        </p:txBody>
      </p:sp>
      <p:sp>
        <p:nvSpPr>
          <p:cNvPr id="63" name="Google Shape;157;p17">
            <a:extLst>
              <a:ext uri="{FF2B5EF4-FFF2-40B4-BE49-F238E27FC236}">
                <a16:creationId xmlns:a16="http://schemas.microsoft.com/office/drawing/2014/main" id="{ADE659F1-CA15-4B42-9277-50686A2E957D}"/>
              </a:ext>
            </a:extLst>
          </p:cNvPr>
          <p:cNvSpPr/>
          <p:nvPr/>
        </p:nvSpPr>
        <p:spPr>
          <a:xfrm>
            <a:off x="467646" y="1515026"/>
            <a:ext cx="1189662" cy="56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b="1" dirty="0">
                <a:solidFill>
                  <a:srgbClr val="3C90DC"/>
                </a:solidFill>
                <a:latin typeface="Montserrat" pitchFamily="2" charset="0"/>
                <a:ea typeface="Montserrat"/>
                <a:cs typeface="Montserrat"/>
                <a:sym typeface="Montserrat"/>
              </a:rPr>
              <a:t>Объект</a:t>
            </a:r>
          </a:p>
        </p:txBody>
      </p:sp>
      <p:sp>
        <p:nvSpPr>
          <p:cNvPr id="67" name="Google Shape;161;p17">
            <a:extLst>
              <a:ext uri="{FF2B5EF4-FFF2-40B4-BE49-F238E27FC236}">
                <a16:creationId xmlns:a16="http://schemas.microsoft.com/office/drawing/2014/main" id="{DD5BA1F2-2DC2-4B6C-9380-866670FC302D}"/>
              </a:ext>
            </a:extLst>
          </p:cNvPr>
          <p:cNvSpPr txBox="1"/>
          <p:nvPr/>
        </p:nvSpPr>
        <p:spPr>
          <a:xfrm>
            <a:off x="6096000" y="2077517"/>
            <a:ext cx="4919187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0000" lvl="0" indent="-147149" algn="just">
              <a:buClr>
                <a:srgbClr val="0074BD"/>
              </a:buClr>
              <a:buSzPts val="900"/>
              <a:buFont typeface="Montserrat"/>
              <a:buChar char="●"/>
            </a:pPr>
            <a:r>
              <a:rPr lang="ru-RU" sz="1600" dirty="0">
                <a:latin typeface="Montserrat" pitchFamily="2" charset="0"/>
              </a:rPr>
              <a:t>Бизнес-процессы, информационная система и техническая деятельность предприятия </a:t>
            </a:r>
            <a:r>
              <a:rPr lang="ru-RU" sz="1600" dirty="0">
                <a:latin typeface="Montserrat" pitchFamily="2" charset="0"/>
                <a:ea typeface="Montserrat"/>
                <a:cs typeface="Montserrat"/>
                <a:sym typeface="Montserrat"/>
              </a:rPr>
              <a:t>ПАО «Промсвязьбанк» </a:t>
            </a:r>
            <a:r>
              <a:rPr lang="ru-RU" sz="1600" dirty="0">
                <a:latin typeface="Montserrat" pitchFamily="2" charset="0"/>
              </a:rPr>
              <a:t>Дальневосточной дирекции. </a:t>
            </a:r>
            <a:endParaRPr lang="ru-RU" sz="1600" dirty="0">
              <a:latin typeface="Montserrat" pitchFamily="2" charset="0"/>
              <a:sym typeface="Montserrat"/>
            </a:endParaRPr>
          </a:p>
        </p:txBody>
      </p:sp>
      <p:sp>
        <p:nvSpPr>
          <p:cNvPr id="68" name="Google Shape;157;p17">
            <a:extLst>
              <a:ext uri="{FF2B5EF4-FFF2-40B4-BE49-F238E27FC236}">
                <a16:creationId xmlns:a16="http://schemas.microsoft.com/office/drawing/2014/main" id="{21B4D64B-0AC6-4F87-81EB-71353970C804}"/>
              </a:ext>
            </a:extLst>
          </p:cNvPr>
          <p:cNvSpPr/>
          <p:nvPr/>
        </p:nvSpPr>
        <p:spPr>
          <a:xfrm>
            <a:off x="6510811" y="1515026"/>
            <a:ext cx="2016602" cy="56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b="1" dirty="0">
                <a:solidFill>
                  <a:srgbClr val="3C90DC"/>
                </a:solidFill>
                <a:latin typeface="Montserrat" pitchFamily="2" charset="0"/>
                <a:ea typeface="Montserrat"/>
                <a:cs typeface="Montserrat"/>
                <a:sym typeface="Montserrat"/>
              </a:rPr>
              <a:t>Предмет</a:t>
            </a:r>
          </a:p>
        </p:txBody>
      </p:sp>
      <p:cxnSp>
        <p:nvCxnSpPr>
          <p:cNvPr id="71" name="Google Shape;125;p16">
            <a:extLst>
              <a:ext uri="{FF2B5EF4-FFF2-40B4-BE49-F238E27FC236}">
                <a16:creationId xmlns:a16="http://schemas.microsoft.com/office/drawing/2014/main" id="{0055BC47-01BF-4272-8F0A-423B580A7F8B}"/>
              </a:ext>
            </a:extLst>
          </p:cNvPr>
          <p:cNvCxnSpPr>
            <a:cxnSpLocks/>
          </p:cNvCxnSpPr>
          <p:nvPr/>
        </p:nvCxnSpPr>
        <p:spPr>
          <a:xfrm>
            <a:off x="5954123" y="1598258"/>
            <a:ext cx="0" cy="48828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3" name="Google Shape;209;p30">
            <a:extLst>
              <a:ext uri="{FF2B5EF4-FFF2-40B4-BE49-F238E27FC236}">
                <a16:creationId xmlns:a16="http://schemas.microsoft.com/office/drawing/2014/main" id="{BEC69882-0D38-036F-BF51-201866DF50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471" y="6520767"/>
            <a:ext cx="302210" cy="2976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50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4626904" y="216181"/>
            <a:ext cx="2654437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" sz="24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Цели и задачи </a:t>
            </a:r>
            <a:endParaRPr sz="2400" b="1" i="0" u="none" strike="noStrike" cap="none" dirty="0">
              <a:solidFill>
                <a:schemeClr val="dk1"/>
              </a:solidFill>
              <a:latin typeface="Montserrat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3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161;p17">
            <a:extLst>
              <a:ext uri="{FF2B5EF4-FFF2-40B4-BE49-F238E27FC236}">
                <a16:creationId xmlns:a16="http://schemas.microsoft.com/office/drawing/2014/main" id="{5BC53A23-7010-465E-A460-B545147EE951}"/>
              </a:ext>
            </a:extLst>
          </p:cNvPr>
          <p:cNvSpPr txBox="1"/>
          <p:nvPr/>
        </p:nvSpPr>
        <p:spPr>
          <a:xfrm>
            <a:off x="407837" y="2047870"/>
            <a:ext cx="4989600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Montserrat" panose="00000500000000000000" pitchFamily="2" charset="-52"/>
                <a:ea typeface="Times New Roman" panose="02020603050405020304" pitchFamily="18" charset="0"/>
              </a:rPr>
              <a:t>Закрепление и расширение теоретических и практических навыков. </a:t>
            </a:r>
          </a:p>
          <a:p>
            <a:pPr marL="285750" lvl="0" indent="-285750" algn="just"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Montserrat" panose="00000500000000000000" pitchFamily="2" charset="-52"/>
                <a:ea typeface="Times New Roman" panose="02020603050405020304" pitchFamily="18" charset="0"/>
              </a:rPr>
              <a:t>Закрепление и расширение знаний в области информационных технологий для конкретной экономики.</a:t>
            </a:r>
          </a:p>
          <a:p>
            <a:pPr marL="285750" lvl="0" indent="-285750" algn="just"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Montserrat" panose="00000500000000000000" pitchFamily="2" charset="-52"/>
                <a:ea typeface="Times New Roman" panose="02020603050405020304" pitchFamily="18" charset="0"/>
              </a:rPr>
              <a:t>Ознакомление со структурой и функциями информационной системы предприятия.</a:t>
            </a:r>
          </a:p>
          <a:p>
            <a:pPr marL="285750" lvl="0" indent="-285750" algn="just"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Montserrat" panose="00000500000000000000" pitchFamily="2" charset="-52"/>
                <a:ea typeface="Times New Roman" panose="02020603050405020304" pitchFamily="18" charset="0"/>
              </a:rPr>
              <a:t>Закрепление навыков специальной подготовки в области информационных технологий.</a:t>
            </a:r>
          </a:p>
          <a:p>
            <a:pPr marL="285750" lvl="0" indent="-285750" algn="just"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Montserrat" panose="00000500000000000000" pitchFamily="2" charset="-52"/>
                <a:ea typeface="Times New Roman" panose="02020603050405020304" pitchFamily="18" charset="0"/>
              </a:rPr>
              <a:t>Закрепление знаний по использованию</a:t>
            </a:r>
          </a:p>
          <a:p>
            <a:pPr marL="285750" lvl="0" indent="-285750" algn="just"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Montserrat" panose="00000500000000000000" pitchFamily="2" charset="-52"/>
                <a:ea typeface="Times New Roman" panose="02020603050405020304" pitchFamily="18" charset="0"/>
              </a:rPr>
              <a:t>моделей бизнес-процессов и моделей потоков данных при проектировании информационных систем.</a:t>
            </a:r>
          </a:p>
        </p:txBody>
      </p:sp>
      <p:sp>
        <p:nvSpPr>
          <p:cNvPr id="63" name="Google Shape;157;p17">
            <a:extLst>
              <a:ext uri="{FF2B5EF4-FFF2-40B4-BE49-F238E27FC236}">
                <a16:creationId xmlns:a16="http://schemas.microsoft.com/office/drawing/2014/main" id="{ADE659F1-CA15-4B42-9277-50686A2E957D}"/>
              </a:ext>
            </a:extLst>
          </p:cNvPr>
          <p:cNvSpPr/>
          <p:nvPr/>
        </p:nvSpPr>
        <p:spPr>
          <a:xfrm>
            <a:off x="467645" y="1515026"/>
            <a:ext cx="4546604" cy="56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b="1" dirty="0">
                <a:solidFill>
                  <a:srgbClr val="3C90DC"/>
                </a:solidFill>
                <a:latin typeface="Montserrat" pitchFamily="2" charset="0"/>
                <a:ea typeface="Montserrat"/>
                <a:cs typeface="Montserrat"/>
                <a:sym typeface="Montserrat"/>
              </a:rPr>
              <a:t>Цели освоения учебной практики</a:t>
            </a:r>
          </a:p>
        </p:txBody>
      </p:sp>
      <p:sp>
        <p:nvSpPr>
          <p:cNvPr id="67" name="Google Shape;161;p17">
            <a:extLst>
              <a:ext uri="{FF2B5EF4-FFF2-40B4-BE49-F238E27FC236}">
                <a16:creationId xmlns:a16="http://schemas.microsoft.com/office/drawing/2014/main" id="{DD5BA1F2-2DC2-4B6C-9380-866670FC302D}"/>
              </a:ext>
            </a:extLst>
          </p:cNvPr>
          <p:cNvSpPr txBox="1"/>
          <p:nvPr/>
        </p:nvSpPr>
        <p:spPr>
          <a:xfrm>
            <a:off x="6067815" y="2001703"/>
            <a:ext cx="4989600" cy="443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Montserrat" panose="00000500000000000000" pitchFamily="2" charset="-52"/>
                <a:ea typeface="Times New Roman" panose="02020603050405020304" pitchFamily="18" charset="0"/>
              </a:rPr>
              <a:t>Построить и проанализировать модель бизнес-процессов предприятия.</a:t>
            </a:r>
          </a:p>
          <a:p>
            <a:pPr marL="285750" lvl="0" indent="-285750" algn="just"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Montserrat" panose="00000500000000000000" pitchFamily="2" charset="-52"/>
                <a:ea typeface="Times New Roman" panose="02020603050405020304" pitchFamily="18" charset="0"/>
              </a:rPr>
              <a:t>Проанализировать информационную систему предприятия: оценить уровень автоматизации бизнес-процессов, парк компьютерной техники, вычислительную сеть, используемое программное обеспечение</a:t>
            </a:r>
          </a:p>
          <a:p>
            <a:pPr marL="285750" lvl="0" indent="-285750" algn="just"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Montserrat" panose="00000500000000000000" pitchFamily="2" charset="-52"/>
                <a:ea typeface="Times New Roman" panose="02020603050405020304" pitchFamily="18" charset="0"/>
              </a:rPr>
              <a:t>Выявить недостатки и охарактеризовать существующие проблемы с точки зрения функционирования информационной системы предприятия и автоматизации его бизнес процессов.</a:t>
            </a:r>
          </a:p>
          <a:p>
            <a:pPr marL="285750" lvl="0" indent="-285750" algn="just"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latin typeface="Montserrat" panose="00000500000000000000" pitchFamily="2" charset="-52"/>
                <a:ea typeface="Times New Roman" panose="02020603050405020304" pitchFamily="18" charset="0"/>
              </a:rPr>
              <a:t>Разработать проект программного решения согласно выделенной проблемы.</a:t>
            </a:r>
          </a:p>
        </p:txBody>
      </p:sp>
      <p:sp>
        <p:nvSpPr>
          <p:cNvPr id="68" name="Google Shape;157;p17">
            <a:extLst>
              <a:ext uri="{FF2B5EF4-FFF2-40B4-BE49-F238E27FC236}">
                <a16:creationId xmlns:a16="http://schemas.microsoft.com/office/drawing/2014/main" id="{21B4D64B-0AC6-4F87-81EB-71353970C804}"/>
              </a:ext>
            </a:extLst>
          </p:cNvPr>
          <p:cNvSpPr/>
          <p:nvPr/>
        </p:nvSpPr>
        <p:spPr>
          <a:xfrm>
            <a:off x="6510810" y="1515027"/>
            <a:ext cx="4546605" cy="562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b="1" dirty="0">
                <a:solidFill>
                  <a:srgbClr val="3C90DC"/>
                </a:solidFill>
                <a:latin typeface="Montserrat" pitchFamily="2" charset="0"/>
                <a:ea typeface="Montserrat"/>
                <a:cs typeface="Montserrat"/>
                <a:sym typeface="Montserrat"/>
              </a:rPr>
              <a:t>Задачи учебной практики</a:t>
            </a:r>
          </a:p>
        </p:txBody>
      </p:sp>
      <p:cxnSp>
        <p:nvCxnSpPr>
          <p:cNvPr id="71" name="Google Shape;125;p16">
            <a:extLst>
              <a:ext uri="{FF2B5EF4-FFF2-40B4-BE49-F238E27FC236}">
                <a16:creationId xmlns:a16="http://schemas.microsoft.com/office/drawing/2014/main" id="{0055BC47-01BF-4272-8F0A-423B580A7F8B}"/>
              </a:ext>
            </a:extLst>
          </p:cNvPr>
          <p:cNvCxnSpPr>
            <a:cxnSpLocks/>
          </p:cNvCxnSpPr>
          <p:nvPr/>
        </p:nvCxnSpPr>
        <p:spPr>
          <a:xfrm>
            <a:off x="5954123" y="1598258"/>
            <a:ext cx="0" cy="48828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3" name="Google Shape;209;p30">
            <a:extLst>
              <a:ext uri="{FF2B5EF4-FFF2-40B4-BE49-F238E27FC236}">
                <a16:creationId xmlns:a16="http://schemas.microsoft.com/office/drawing/2014/main" id="{BEC69882-0D38-036F-BF51-201866DF50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471" y="6520767"/>
            <a:ext cx="302210" cy="2976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80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3460602" y="191307"/>
            <a:ext cx="527079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" sz="24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Характеристика предприятия</a:t>
            </a:r>
            <a:endParaRPr sz="2400" b="1" i="0" u="none" strike="noStrike" cap="none" dirty="0">
              <a:solidFill>
                <a:schemeClr val="dk1"/>
              </a:solidFill>
              <a:latin typeface="Montserrat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4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Google Shape;209;p30">
            <a:extLst>
              <a:ext uri="{FF2B5EF4-FFF2-40B4-BE49-F238E27FC236}">
                <a16:creationId xmlns:a16="http://schemas.microsoft.com/office/drawing/2014/main" id="{BEC69882-0D38-036F-BF51-201866DF50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471" y="6520767"/>
            <a:ext cx="302210" cy="2976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FD435-A619-658B-9770-BB20910CB451}"/>
              </a:ext>
            </a:extLst>
          </p:cNvPr>
          <p:cNvSpPr txBox="1"/>
          <p:nvPr/>
        </p:nvSpPr>
        <p:spPr>
          <a:xfrm>
            <a:off x="1377347" y="1745718"/>
            <a:ext cx="9437299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sz="1600" dirty="0">
                <a:latin typeface="Montserrat" panose="00000500000000000000" pitchFamily="2" charset="-52"/>
                <a:ea typeface="Times New Roman" panose="02020603050405020304" pitchFamily="18" charset="0"/>
              </a:rPr>
              <a:t>ПАО "Промсвязьбанк" (далее ПСБ) — один из крупнейших российских банков, предоставляющий полный спектр финансовых услуг как для корпоративных клиентов, так и для частных лиц. Основанный в 1995 году, банк активно развивает свою сеть как в России, так и за её пределами.</a:t>
            </a:r>
          </a:p>
          <a:p>
            <a:pPr indent="450215" algn="just">
              <a:spcAft>
                <a:spcPts val="600"/>
              </a:spcAft>
            </a:pPr>
            <a:r>
              <a:rPr lang="ru-RU" sz="1600" dirty="0">
                <a:latin typeface="Montserrat" panose="00000500000000000000" pitchFamily="2" charset="-52"/>
                <a:ea typeface="Times New Roman" panose="02020603050405020304" pitchFamily="18" charset="0"/>
              </a:rPr>
              <a:t>ПСБ является ведущим финансовым учреждением, которое активно поддерживает развитие бизнеса и внедрение современных технологий в финансовую сферу.</a:t>
            </a:r>
          </a:p>
        </p:txBody>
      </p:sp>
    </p:spTree>
    <p:extLst>
      <p:ext uri="{BB962C8B-B14F-4D97-AF65-F5344CB8AC3E}">
        <p14:creationId xmlns:p14="http://schemas.microsoft.com/office/powerpoint/2010/main" val="426308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3981537" y="215010"/>
            <a:ext cx="4228919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" sz="24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Организационная структура предприятия</a:t>
            </a:r>
            <a:endParaRPr sz="2400" b="1" i="0" u="none" strike="noStrike" cap="none" dirty="0">
              <a:solidFill>
                <a:schemeClr val="dk1"/>
              </a:solidFill>
              <a:latin typeface="Montserrat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5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Google Shape;209;p30">
            <a:extLst>
              <a:ext uri="{FF2B5EF4-FFF2-40B4-BE49-F238E27FC236}">
                <a16:creationId xmlns:a16="http://schemas.microsoft.com/office/drawing/2014/main" id="{BEC69882-0D38-036F-BF51-201866DF50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471" y="6520767"/>
            <a:ext cx="302210" cy="2976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36E34-7E0E-1452-0442-26F9BBFA399F}"/>
              </a:ext>
            </a:extLst>
          </p:cNvPr>
          <p:cNvSpPr txBox="1"/>
          <p:nvPr/>
        </p:nvSpPr>
        <p:spPr>
          <a:xfrm>
            <a:off x="1577724" y="5454943"/>
            <a:ext cx="3314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Montserrat" panose="00000500000000000000" pitchFamily="2" charset="-52"/>
              </a:rPr>
              <a:t>Организационная структура ПАО «Промсвязь банк»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0214D4-951C-5BB8-4D4F-49E584E58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685" y="1138309"/>
            <a:ext cx="2363667" cy="431980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582887-3632-2B00-2969-563923AE1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639" y="1629701"/>
            <a:ext cx="3526626" cy="35985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E1B99F-7037-1834-D24A-8DEBA4C2FFB1}"/>
              </a:ext>
            </a:extLst>
          </p:cNvPr>
          <p:cNvSpPr txBox="1"/>
          <p:nvPr/>
        </p:nvSpPr>
        <p:spPr>
          <a:xfrm>
            <a:off x="7259965" y="5457571"/>
            <a:ext cx="3314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Montserrat" panose="00000500000000000000" pitchFamily="2" charset="-52"/>
              </a:rPr>
              <a:t>Организационная структура регионального филиала</a:t>
            </a:r>
          </a:p>
        </p:txBody>
      </p:sp>
    </p:spTree>
    <p:extLst>
      <p:ext uri="{BB962C8B-B14F-4D97-AF65-F5344CB8AC3E}">
        <p14:creationId xmlns:p14="http://schemas.microsoft.com/office/powerpoint/2010/main" val="21112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3981537" y="215010"/>
            <a:ext cx="4228919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-RU" sz="24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Архитектура ИС компании</a:t>
            </a: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6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Google Shape;209;p30">
            <a:extLst>
              <a:ext uri="{FF2B5EF4-FFF2-40B4-BE49-F238E27FC236}">
                <a16:creationId xmlns:a16="http://schemas.microsoft.com/office/drawing/2014/main" id="{BEC69882-0D38-036F-BF51-201866DF50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471" y="6520767"/>
            <a:ext cx="302210" cy="2976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1B99F-7037-1834-D24A-8DEBA4C2FFB1}"/>
              </a:ext>
            </a:extLst>
          </p:cNvPr>
          <p:cNvSpPr txBox="1"/>
          <p:nvPr/>
        </p:nvSpPr>
        <p:spPr>
          <a:xfrm>
            <a:off x="4438998" y="5968569"/>
            <a:ext cx="3314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Montserrat" panose="00000500000000000000" pitchFamily="2" charset="-52"/>
              </a:rPr>
              <a:t>Архитектура ИС компании</a:t>
            </a:r>
          </a:p>
          <a:p>
            <a:pPr algn="ctr"/>
            <a:r>
              <a:rPr lang="en-US" sz="1600" dirty="0">
                <a:latin typeface="Montserrat" panose="00000500000000000000" pitchFamily="2" charset="-52"/>
              </a:rPr>
              <a:t>”PSB-retail”</a:t>
            </a:r>
            <a:endParaRPr lang="ru-RU" sz="1600" dirty="0">
              <a:latin typeface="Montserrat" panose="00000500000000000000" pitchFamily="2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213FA0-F17F-076C-A91B-1CE55BF8D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00" y="2065018"/>
            <a:ext cx="4733991" cy="3391613"/>
          </a:xfrm>
          <a:prstGeom prst="rect">
            <a:avLst/>
          </a:prstGeom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2BF22D5A-4F94-E80D-5770-0404EF436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732" y="1555782"/>
            <a:ext cx="1315110" cy="138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B251D6-6661-CB12-A4E8-89C96E824D97}"/>
              </a:ext>
            </a:extLst>
          </p:cNvPr>
          <p:cNvSpPr txBox="1"/>
          <p:nvPr/>
        </p:nvSpPr>
        <p:spPr>
          <a:xfrm>
            <a:off x="6866808" y="1978647"/>
            <a:ext cx="159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Montserrat" panose="00000500000000000000" pitchFamily="2" charset="-52"/>
              </a:rPr>
              <a:t>Центральный сервер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F6DF6B-7E9B-A332-CDDF-DD27AA7145E2}"/>
              </a:ext>
            </a:extLst>
          </p:cNvPr>
          <p:cNvSpPr txBox="1"/>
          <p:nvPr/>
        </p:nvSpPr>
        <p:spPr>
          <a:xfrm>
            <a:off x="6866808" y="5392491"/>
            <a:ext cx="1772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Montserrat" panose="00000500000000000000" pitchFamily="2" charset="-52"/>
              </a:rPr>
              <a:t>ПК </a:t>
            </a:r>
            <a:r>
              <a:rPr lang="ru-RU" sz="1400" dirty="0">
                <a:latin typeface="Montserrat" panose="00000500000000000000" pitchFamily="2" charset="-52"/>
              </a:rPr>
              <a:t>сотрудников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F86C1C-17DD-A119-5D92-F46955A7802C}"/>
              </a:ext>
            </a:extLst>
          </p:cNvPr>
          <p:cNvSpPr txBox="1"/>
          <p:nvPr/>
        </p:nvSpPr>
        <p:spPr>
          <a:xfrm>
            <a:off x="5041346" y="5385423"/>
            <a:ext cx="1772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Montserrat" panose="00000500000000000000" pitchFamily="2" charset="-52"/>
              </a:rPr>
              <a:t>ПК </a:t>
            </a:r>
            <a:r>
              <a:rPr lang="ru-RU" sz="1400" dirty="0">
                <a:latin typeface="Montserrat" panose="00000500000000000000" pitchFamily="2" charset="-52"/>
              </a:rPr>
              <a:t>сотрудников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718F2D-B6FF-FF02-8E3B-5FE29A9CC30F}"/>
              </a:ext>
            </a:extLst>
          </p:cNvPr>
          <p:cNvSpPr txBox="1"/>
          <p:nvPr/>
        </p:nvSpPr>
        <p:spPr>
          <a:xfrm>
            <a:off x="3215884" y="5392491"/>
            <a:ext cx="1772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Montserrat" panose="00000500000000000000" pitchFamily="2" charset="-52"/>
              </a:rPr>
              <a:t>ПК </a:t>
            </a:r>
            <a:r>
              <a:rPr lang="ru-RU" sz="1400" dirty="0">
                <a:latin typeface="Montserrat" panose="00000500000000000000" pitchFamily="2" charset="-52"/>
              </a:rPr>
              <a:t>сотрудников</a:t>
            </a:r>
          </a:p>
        </p:txBody>
      </p:sp>
    </p:spTree>
    <p:extLst>
      <p:ext uri="{BB962C8B-B14F-4D97-AF65-F5344CB8AC3E}">
        <p14:creationId xmlns:p14="http://schemas.microsoft.com/office/powerpoint/2010/main" val="224386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3970902" y="232264"/>
            <a:ext cx="425018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" sz="24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Контекстная диаграмма</a:t>
            </a:r>
            <a:endParaRPr sz="2400" b="1" i="0" u="none" strike="noStrike" cap="none" dirty="0">
              <a:solidFill>
                <a:schemeClr val="dk1"/>
              </a:solidFill>
              <a:latin typeface="Montserrat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7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Google Shape;209;p30">
            <a:extLst>
              <a:ext uri="{FF2B5EF4-FFF2-40B4-BE49-F238E27FC236}">
                <a16:creationId xmlns:a16="http://schemas.microsoft.com/office/drawing/2014/main" id="{BEC69882-0D38-036F-BF51-201866DF50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471" y="6520767"/>
            <a:ext cx="302210" cy="2976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36E34-7E0E-1452-0442-26F9BBFA399F}"/>
              </a:ext>
            </a:extLst>
          </p:cNvPr>
          <p:cNvSpPr txBox="1"/>
          <p:nvPr/>
        </p:nvSpPr>
        <p:spPr>
          <a:xfrm>
            <a:off x="1758842" y="4816881"/>
            <a:ext cx="2826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Montserrat" panose="00000500000000000000" pitchFamily="2" charset="-52"/>
              </a:rPr>
              <a:t>Контекстная диаграмма предметной области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4F1C6-51BE-F911-7C10-1D56EA744AA1}"/>
              </a:ext>
            </a:extLst>
          </p:cNvPr>
          <p:cNvSpPr txBox="1"/>
          <p:nvPr/>
        </p:nvSpPr>
        <p:spPr>
          <a:xfrm>
            <a:off x="7606440" y="4816880"/>
            <a:ext cx="2826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Montserrat" panose="00000500000000000000" pitchFamily="2" charset="-52"/>
              </a:rPr>
              <a:t>Декомпозиция контекстной диаграммы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EBC25E-01A1-7AE6-2759-93054F89D2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71" y="1466186"/>
            <a:ext cx="5721873" cy="31245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FF5FBA-285A-DC23-4BEF-958BFB870D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209" y="1466186"/>
            <a:ext cx="5688370" cy="312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64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4492387" y="258142"/>
            <a:ext cx="320722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" sz="24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Бизнес-процессы</a:t>
            </a:r>
            <a:endParaRPr sz="2400" b="1" i="0" u="none" strike="noStrike" cap="none" dirty="0">
              <a:solidFill>
                <a:schemeClr val="dk1"/>
              </a:solidFill>
              <a:latin typeface="Montserrat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8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Google Shape;209;p30">
            <a:extLst>
              <a:ext uri="{FF2B5EF4-FFF2-40B4-BE49-F238E27FC236}">
                <a16:creationId xmlns:a16="http://schemas.microsoft.com/office/drawing/2014/main" id="{BEC69882-0D38-036F-BF51-201866DF50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471" y="6520767"/>
            <a:ext cx="302210" cy="2976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36E34-7E0E-1452-0442-26F9BBFA399F}"/>
              </a:ext>
            </a:extLst>
          </p:cNvPr>
          <p:cNvSpPr txBox="1"/>
          <p:nvPr/>
        </p:nvSpPr>
        <p:spPr>
          <a:xfrm>
            <a:off x="4190558" y="5694188"/>
            <a:ext cx="381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Бизнес-процесс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Обработка заявок на открытие банковских счетов»</a:t>
            </a:r>
            <a:endParaRPr lang="ru-RU" sz="1600" dirty="0">
              <a:latin typeface="Montserrat" panose="00000500000000000000" pitchFamily="2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D5CCB1-E80B-920F-C65F-7E4A28845D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133" y="1163812"/>
            <a:ext cx="7609727" cy="414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55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4492387" y="258142"/>
            <a:ext cx="320722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" sz="2400" b="1" i="0" u="none" strike="noStrike" cap="none" dirty="0">
                <a:solidFill>
                  <a:schemeClr val="dk1"/>
                </a:solidFill>
                <a:latin typeface="Montserrat" pitchFamily="2" charset="0"/>
                <a:ea typeface="Montserrat Medium"/>
                <a:cs typeface="Montserrat Medium"/>
                <a:sym typeface="Montserrat Medium"/>
              </a:rPr>
              <a:t>Бизнес-процессы</a:t>
            </a:r>
            <a:endParaRPr sz="2400" b="1" i="0" u="none" strike="noStrike" cap="none" dirty="0">
              <a:solidFill>
                <a:schemeClr val="dk1"/>
              </a:solidFill>
              <a:latin typeface="Montserrat" pitchFamily="2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9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Google Shape;209;p30">
            <a:extLst>
              <a:ext uri="{FF2B5EF4-FFF2-40B4-BE49-F238E27FC236}">
                <a16:creationId xmlns:a16="http://schemas.microsoft.com/office/drawing/2014/main" id="{BEC69882-0D38-036F-BF51-201866DF50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471" y="6520767"/>
            <a:ext cx="302210" cy="2976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D3F3B2-2B83-9B02-5EB6-370E3D1696E8}"/>
              </a:ext>
            </a:extLst>
          </p:cNvPr>
          <p:cNvSpPr txBox="1"/>
          <p:nvPr/>
        </p:nvSpPr>
        <p:spPr>
          <a:xfrm>
            <a:off x="426681" y="6454127"/>
            <a:ext cx="6098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Институт математики </a:t>
            </a:r>
            <a:b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</a:br>
            <a:r>
              <a:rPr lang="ru" sz="1100" i="1" dirty="0">
                <a:solidFill>
                  <a:srgbClr val="001A72"/>
                </a:solidFill>
                <a:latin typeface="Montserrat" pitchFamily="2" charset="0"/>
                <a:sym typeface="Arial Narrow"/>
              </a:rPr>
              <a:t>и компьютерных технологий</a:t>
            </a:r>
            <a:endParaRPr lang="ru-RU" sz="1100" dirty="0">
              <a:latin typeface="Montserrat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36E34-7E0E-1452-0442-26F9BBFA399F}"/>
              </a:ext>
            </a:extLst>
          </p:cNvPr>
          <p:cNvSpPr txBox="1"/>
          <p:nvPr/>
        </p:nvSpPr>
        <p:spPr>
          <a:xfrm>
            <a:off x="4190559" y="5659886"/>
            <a:ext cx="381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Бизнес-процесс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Обработка заявок на выдачу кредитов»</a:t>
            </a:r>
            <a:endParaRPr lang="ru-RU" sz="1600" dirty="0">
              <a:latin typeface="Montserrat" panose="00000500000000000000" pitchFamily="2" charset="-52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7F5391-F5C0-4D3C-2966-5F95F6D446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568" y="1052868"/>
            <a:ext cx="7862858" cy="436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648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584</Words>
  <Application>Microsoft Macintosh PowerPoint</Application>
  <PresentationFormat>Широкоэкранный</PresentationFormat>
  <Paragraphs>116</Paragraphs>
  <Slides>19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Montserrat</vt:lpstr>
      <vt:lpstr>Roboto</vt:lpstr>
      <vt:lpstr>Roboto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Киптилов Никита Сергеевич</dc:creator>
  <cp:lastModifiedBy>Владислав Туровец</cp:lastModifiedBy>
  <cp:revision>13</cp:revision>
  <dcterms:created xsi:type="dcterms:W3CDTF">2023-06-23T08:24:06Z</dcterms:created>
  <dcterms:modified xsi:type="dcterms:W3CDTF">2024-08-02T00:01:45Z</dcterms:modified>
</cp:coreProperties>
</file>