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4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0"/>
  </p:normalViewPr>
  <p:slideViewPr>
    <p:cSldViewPr snapToGrid="0" snapToObjects="1">
      <p:cViewPr varScale="1">
        <p:scale>
          <a:sx n="128" d="100"/>
          <a:sy n="128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654C7-6DD6-1747-9A36-2C2FCB5EA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711BDB-91AC-F841-B1B0-82CD9E183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85E9D-DA64-104E-A726-5AD6838E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191DB-0502-714D-974F-E51C1614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2CB6E6-4A7E-274F-BEBA-534102B2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75FE9-B5DF-2940-8BA8-10B7F50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149F2F-4038-2C4F-9BC1-C6CFBA22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4ED43-4D0B-3E41-AB07-BAA01085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911EE-C335-DA48-8D68-871D8A27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64EE1-D936-344D-9DA9-2F5250DC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EE7434-A13D-7A43-A1FD-802D1225C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090F2-169D-1440-8ECE-EC14A41B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7EFB-FB6A-9940-9A24-56AD5899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00B14-F586-8B4E-8C71-983A97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0B934-B90E-0C42-B75D-51B6C39E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5C93C-0476-644B-9576-A39FF9B8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2F403-4566-934C-97DB-D0BBCB6E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71BFC3-EC3F-E842-82FD-DB0E94B8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6641A-0A04-1642-9D7D-9B594BE3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C6323-D606-5642-8BF1-9823C658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7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C9220-B865-5C46-9A9C-652ECBB8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0B05F-5208-C342-A665-8AFEE12D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E8D40-2894-124C-93BC-E2BFB66A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454ACC-885F-5A48-B8D6-06428A01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4F6FF-18B6-FC48-A320-A11A8532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90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9472C-3CFA-E343-9FC7-58761FB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6D1AE-4B0C-A74B-A1E9-492720F50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4A7AE7-84D2-854C-A32E-33C137E13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FBD22B-D2D3-8449-BE63-0020BDF7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4E3FB1-37B2-9949-B81F-CD6FCDF5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6BE6B-50FA-8948-90CD-00169066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2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F75BD-144C-1642-91A3-C51C88D0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83EF56-DD00-144B-BA77-523882F2A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59B98D-2E25-674C-86D5-5302A3FC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AA79B2-BD4C-0446-A135-765C89D2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8CAC25-6D68-8F4A-A328-FB6E676E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90AB-B20B-204F-B58B-E7959E8A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6C2FC9-367E-4F44-AA60-57CE0E6A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3B0BDE-3760-C549-A7E2-99B981A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89842-9F3B-574A-9B12-683D2EF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E60030-45C7-9B42-A482-E811BB47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975DB4-D3EE-6F4F-8A19-A807770D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1AFA48-1AAB-274F-90B8-4BFC2B11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05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1CE081-F417-3F45-A56E-B629FE8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B0830E-1ACE-4545-90A0-E510F68E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AD605C-9F17-7F48-AA9C-7D55CCFA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3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F8ED9-38AC-AA44-9512-DDF470FE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CE4DA-03FF-7544-9490-0097E54D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42D691-64EB-A842-9F9F-5FDF04ED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618012-EAEA-994D-9F0C-A75F2DBF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0B8CAE-9308-CC4A-9F83-C9C53DD9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468CB5-D421-F043-B697-33812431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9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E14AE-658F-154B-B9E3-766BE31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55E103-1476-7949-AF68-59CC46758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CEB79-DF72-B24C-AB13-82F94303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504554-4CA2-8F4F-A193-2CCDF773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7B00EA-A836-B04F-9BBE-903DEB6F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D40999-2DA1-CC45-8B64-3A4FD34E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DDA10-7440-ED44-B469-6D9A3827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7EC97F-6BAF-4340-83B4-3514DFDF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C107F3-BD5B-2946-95C5-DC10DE177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E5332-015A-2342-8170-2B62A9E7E6EA}" type="datetimeFigureOut">
              <a:rPr lang="ru-RU" smtClean="0"/>
              <a:t>24.11.2023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95FB4-F17D-8B4B-BEAA-87524DEB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3F73B-59B5-104A-8975-67487F75D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3F780-0D92-424A-850E-72AB932F6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7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F9D8B-B913-944E-BDAF-A3875044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8123"/>
            <a:ext cx="9144000" cy="238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Административная ответственность в области связи и информации</a:t>
            </a:r>
            <a:r>
              <a:rPr lang="ru-RU" sz="4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75890-D6AC-C840-BE4E-2777759DEE3C}"/>
              </a:ext>
            </a:extLst>
          </p:cNvPr>
          <p:cNvSpPr txBox="1"/>
          <p:nvPr/>
        </p:nvSpPr>
        <p:spPr>
          <a:xfrm>
            <a:off x="8832028" y="4708157"/>
            <a:ext cx="2721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Выполнили студенты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Б9121-09.03.03 ПИЭ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Туровец В. Ю. </a:t>
            </a: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Гомбоев З. З.</a:t>
            </a:r>
          </a:p>
        </p:txBody>
      </p:sp>
    </p:spTree>
    <p:extLst>
      <p:ext uri="{BB962C8B-B14F-4D97-AF65-F5344CB8AC3E}">
        <p14:creationId xmlns:p14="http://schemas.microsoft.com/office/powerpoint/2010/main" val="2055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5045302"/>
          </a:xfrm>
        </p:spPr>
        <p:txBody>
          <a:bodyPr/>
          <a:lstStyle/>
          <a:p>
            <a:r>
              <a:rPr lang="ru-RU" dirty="0"/>
              <a:t>1. Воспрепятствование уверенному приему радио- и телепрограмм путем создания искусственных помех</a:t>
            </a:r>
          </a:p>
          <a:p>
            <a:r>
              <a:rPr lang="ru-RU" dirty="0"/>
              <a:t>влечет наложение административного штрафа на граждан в размере от 500 до 1 000 рублей; на должностных лиц - от 1 000 – 2 000 рублей; на юридических лиц - от 10 000 – 20 000 рублей.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D7A83-A585-F744-B46D-AB39BEA822A2}"/>
              </a:ext>
            </a:extLst>
          </p:cNvPr>
          <p:cNvSpPr txBox="1"/>
          <p:nvPr/>
        </p:nvSpPr>
        <p:spPr>
          <a:xfrm>
            <a:off x="838200" y="295228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Статья 13.18. Воспрепятствование уверенному приему радио- и телепрограмм и работе сайтов в сети "Интернет"</a:t>
            </a:r>
            <a:endParaRPr lang="ru-RU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99AD1A-ECF2-4849-B2D6-3A21FFE2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26" y="413752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EC9AEF5-80E1-F747-8980-D139F58A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26" y="4352972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5045302"/>
          </a:xfrm>
        </p:spPr>
        <p:txBody>
          <a:bodyPr/>
          <a:lstStyle/>
          <a:p>
            <a:r>
              <a:rPr lang="ru-RU" dirty="0"/>
              <a:t>2. Воспрепятствование работе сайтов в сети "Интернет", в том числе официальных сайтов органов государственной власти или органов местного самоуправления, за исключением случаев ограничения доступа к сайтам в сети "Интернет" на основании решения суда или решения уполномоченного федерального органа исполнительной власти, либо совершение действий, направленных на заведомо незаконное ограничение доступа к таким сайтам</a:t>
            </a:r>
          </a:p>
          <a:p>
            <a:r>
              <a:rPr lang="ru-RU" dirty="0"/>
              <a:t>влечет наложение административного штрафа на граждан в размере от 500 - 1000 рублей; на должностных лиц - от 1 000 - 2 000 рублей; на юридических лиц - от 10 000 – 20 000 рублей.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D7A83-A585-F744-B46D-AB39BEA822A2}"/>
              </a:ext>
            </a:extLst>
          </p:cNvPr>
          <p:cNvSpPr txBox="1"/>
          <p:nvPr/>
        </p:nvSpPr>
        <p:spPr>
          <a:xfrm>
            <a:off x="838200" y="295228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Статья 13.18. Воспрепятствование уверенному приему радио- и телепрограмм и работе сайтов в сети "Интернет"</a:t>
            </a:r>
            <a:endParaRPr lang="ru-RU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FACE3-A5FB-EF42-B138-ED15B3FB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21" y="1116841"/>
            <a:ext cx="10631557" cy="4624318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</a:t>
            </a:r>
            <a:r>
              <a:rPr lang="ru-RU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оняти</a:t>
            </a:r>
            <a:r>
              <a:rPr lang="ru-RU" sz="4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я и признаки</a:t>
            </a:r>
            <a:endParaRPr lang="ru-RU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035674"/>
          </a:xfrm>
        </p:spPr>
        <p:txBody>
          <a:bodyPr>
            <a:normAutofit/>
          </a:bodyPr>
          <a:lstStyle/>
          <a:p>
            <a:r>
              <a:rPr lang="ru-RU" dirty="0"/>
              <a:t>Административная ответственность - вид юридической ответственности за нарушение предписания или запрета, предусмотренного федеральным законом, законом субъекта Российской Федерации, принятым в соответствии с федеральным законом, или законом субъекта Российской Федерации нормативным правовым актом, если за такое нарушение не установлена уголовная ответственность.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Административное правонарушение - </a:t>
            </a:r>
            <a:r>
              <a:rPr lang="ru-RU" b="0" i="0" dirty="0">
                <a:solidFill>
                  <a:srgbClr val="000000"/>
                </a:solidFill>
                <a:effectLst/>
                <a:latin typeface="OpenSans"/>
              </a:rPr>
              <a:t>противоправное, виновное действие (бездействие) физического или юридического лица, за которое Кодексом Российской Федерации об административных правонарушениях или законами субъектов Российской Федерации об административных правонарушениях установлена административная ответственность.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24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FACE3-A5FB-EF42-B138-ED15B3FB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67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Признаки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96"/>
            <a:ext cx="10515600" cy="537407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OpenSans"/>
              </a:rPr>
              <a:t>Принято выделять следующие признаки административных правонарушений:</a:t>
            </a:r>
          </a:p>
          <a:p>
            <a:pPr lvl="1"/>
            <a:r>
              <a:rPr lang="ru-RU" sz="2800" b="0" i="0">
                <a:solidFill>
                  <a:srgbClr val="000000"/>
                </a:solidFill>
                <a:effectLst/>
                <a:latin typeface="OpenSans"/>
              </a:rPr>
              <a:t>деяние (действие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OpenSans"/>
              </a:rPr>
              <a:t>или бездействие);</a:t>
            </a:r>
          </a:p>
          <a:p>
            <a:pPr lvl="1"/>
            <a:r>
              <a:rPr lang="ru-RU" sz="2800" b="0" i="0" dirty="0">
                <a:solidFill>
                  <a:srgbClr val="000000"/>
                </a:solidFill>
                <a:effectLst/>
                <a:latin typeface="OpenSans"/>
              </a:rPr>
              <a:t>противоправность деяния (совершением данного деяния обязательно нарушены нормы права);</a:t>
            </a:r>
          </a:p>
          <a:p>
            <a:pPr lvl="1"/>
            <a:r>
              <a:rPr lang="ru-RU" sz="2800" b="0" i="0" dirty="0">
                <a:solidFill>
                  <a:srgbClr val="000000"/>
                </a:solidFill>
                <a:effectLst/>
                <a:latin typeface="OpenSans"/>
              </a:rPr>
              <a:t>виновность деяния (совершено при наличии вины)</a:t>
            </a:r>
          </a:p>
          <a:p>
            <a:pPr lvl="1"/>
            <a:r>
              <a:rPr lang="ru-RU" sz="2800" b="0" i="0" dirty="0">
                <a:solidFill>
                  <a:srgbClr val="000000"/>
                </a:solidFill>
                <a:effectLst/>
                <a:latin typeface="OpenSans"/>
              </a:rPr>
              <a:t>причинная связь между противоправным деянием и его вредными последствиями</a:t>
            </a:r>
          </a:p>
          <a:p>
            <a:pPr lvl="1"/>
            <a:r>
              <a:rPr lang="ru-RU" sz="2800" b="0" i="0" dirty="0">
                <a:solidFill>
                  <a:srgbClr val="000000"/>
                </a:solidFill>
                <a:effectLst/>
                <a:latin typeface="OpenSans"/>
              </a:rPr>
              <a:t>общественный вред</a:t>
            </a:r>
          </a:p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62E27B-587B-E346-8178-E376D4B4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7" y="4672727"/>
            <a:ext cx="1458622" cy="19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9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2435087"/>
          </a:xfrm>
        </p:spPr>
        <p:txBody>
          <a:bodyPr>
            <a:normAutofit/>
          </a:bodyPr>
          <a:lstStyle/>
          <a:p>
            <a:r>
              <a:rPr lang="ru-RU" dirty="0"/>
              <a:t>Под понятием связи понимается взаимосвязанный производственно-хозяйственный комплекс, который предназначен для удовлетворения необходимости граждан, органов государственной власти и управления, органов местного самоуправления, обороны, безопасности, охраны правопорядка в услугах электрической и почтовой связи.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D274A19-4781-2B48-86E9-1623D0593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9" y="2988366"/>
            <a:ext cx="3700668" cy="37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FACE3-A5FB-EF42-B138-ED15B3FB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841"/>
            <a:ext cx="10515600" cy="4624318"/>
          </a:xfrm>
        </p:spPr>
        <p:txBody>
          <a:bodyPr>
            <a:noAutofit/>
          </a:bodyPr>
          <a:lstStyle/>
          <a:p>
            <a:pPr algn="just"/>
            <a:r>
              <a:rPr lang="ru-RU" sz="4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Характеристика отдельных видов административных правонарушений в области связи и информации.</a:t>
            </a:r>
            <a:endParaRPr lang="ru-RU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5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50453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 Занятие видами деятельности в области защиты информации (за исключением информации, составляющей государственную тайну) без получения в установленном порядке специального разрешения, если такое разрешение в соответствии с федеральным законом обязательно</a:t>
            </a:r>
          </a:p>
          <a:p>
            <a:pPr marL="0" indent="0">
              <a:buNone/>
            </a:pPr>
            <a:r>
              <a:rPr lang="ru-RU" dirty="0"/>
              <a:t>влечет наложение административного штрафа на граждан в размере 500 - 1 000 рублей с конфискацией средств защиты информации или без таковой; на должностных лиц – 2 000 - 3 000 рублей с конфискацией средств защиты информации или без таковой; на юридических лиц - от 10 000 - 20 000 рублей с конфискацией средств защиты информации или без таковой.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D7A83-A585-F744-B46D-AB39BEA822A2}"/>
              </a:ext>
            </a:extLst>
          </p:cNvPr>
          <p:cNvSpPr txBox="1"/>
          <p:nvPr/>
        </p:nvSpPr>
        <p:spPr>
          <a:xfrm>
            <a:off x="838200" y="295228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Статья 13.13. Незаконная деятельность в области защиты информации</a:t>
            </a:r>
            <a:endParaRPr lang="ru-RU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319F97-7463-C049-A20C-D7F02782F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/>
          <a:stretch/>
        </p:blipFill>
        <p:spPr bwMode="auto">
          <a:xfrm>
            <a:off x="10575235" y="5164499"/>
            <a:ext cx="1218454" cy="15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0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50453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2. Занятие видами деятельности, связанной с использованием и защитой информации, составляющей государственную тайну, созданием средств, предназначенных для защиты информации, составляющей государственную тайну, осуществлением мероприятий и (или) оказанием услуг по защите информации, составляющей государственную тайну, без лицензии</a:t>
            </a:r>
          </a:p>
          <a:p>
            <a:pPr marL="0" indent="0">
              <a:buNone/>
            </a:pPr>
            <a:r>
              <a:rPr lang="ru-RU" dirty="0"/>
              <a:t>влечет наложение административного штрафа на должностных лиц в размере 4 000 – 5 000 рублей; на юридических лиц -  30 000 – 40 000 рублей с конфискацией созданных без лицензии средств защиты информации, составляющей государственную тайну, или без таковой.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D7A83-A585-F744-B46D-AB39BEA822A2}"/>
              </a:ext>
            </a:extLst>
          </p:cNvPr>
          <p:cNvSpPr txBox="1"/>
          <p:nvPr/>
        </p:nvSpPr>
        <p:spPr>
          <a:xfrm>
            <a:off x="838200" y="295228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Статья 13.13. Незаконная деятельность в области защиты информации</a:t>
            </a:r>
            <a:endParaRPr lang="ru-RU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8E329A-3543-1B4A-8771-90FDCFCCE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/>
          <a:stretch/>
        </p:blipFill>
        <p:spPr bwMode="auto">
          <a:xfrm>
            <a:off x="10831889" y="5267738"/>
            <a:ext cx="1131137" cy="14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8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CECF0F-50FC-E640-BF84-806B345E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5045302"/>
          </a:xfrm>
        </p:spPr>
        <p:txBody>
          <a:bodyPr/>
          <a:lstStyle/>
          <a:p>
            <a:r>
              <a:rPr lang="ru-RU" dirty="0"/>
              <a:t>Разглашение информации, доступ к которой ограничен федеральным законом, лицом, получившим доступ к такой информации в связи с исполнением служебных или профессиональных обязанностей</a:t>
            </a:r>
          </a:p>
          <a:p>
            <a:r>
              <a:rPr lang="ru-RU" dirty="0"/>
              <a:t>влечет наложение административного штрафа на граждан в размере 5 000 – 10 000; на должностных лиц – 40 000 – 50 000 или дисквалификацию на срок до 3 лет; на юридических лиц - от 100 000 – 200 000.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D7A83-A585-F744-B46D-AB39BEA822A2}"/>
              </a:ext>
            </a:extLst>
          </p:cNvPr>
          <p:cNvSpPr txBox="1"/>
          <p:nvPr/>
        </p:nvSpPr>
        <p:spPr>
          <a:xfrm>
            <a:off x="838200" y="295228"/>
            <a:ext cx="1051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Статья 13.14. Разглашение информации с ограниченным доступом</a:t>
            </a:r>
            <a:endParaRPr lang="ru-RU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34F9C92-E0D2-6C47-9341-697F4F05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870" y="4618383"/>
            <a:ext cx="2070652" cy="207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700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660</Words>
  <Application>Microsoft Macintosh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OpenSans</vt:lpstr>
      <vt:lpstr>Тема Office</vt:lpstr>
      <vt:lpstr>Административная ответственность в области связи и информации </vt:lpstr>
      <vt:lpstr>Понятия и признаки</vt:lpstr>
      <vt:lpstr>Презентация PowerPoint</vt:lpstr>
      <vt:lpstr>Признаки</vt:lpstr>
      <vt:lpstr>Презентация PowerPoint</vt:lpstr>
      <vt:lpstr>Характеристика отдельных видов административных правонарушений в области связи и информации.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Административная ответственность в области связи и информации </dc:title>
  <dc:creator>Microsoft Office User</dc:creator>
  <cp:lastModifiedBy>Microsoft Office User</cp:lastModifiedBy>
  <cp:revision>4</cp:revision>
  <dcterms:created xsi:type="dcterms:W3CDTF">2023-10-07T00:23:56Z</dcterms:created>
  <dcterms:modified xsi:type="dcterms:W3CDTF">2023-11-23T23:18:41Z</dcterms:modified>
</cp:coreProperties>
</file>