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20"/>
  </p:notesMasterIdLst>
  <p:sldIdLst>
    <p:sldId id="274" r:id="rId3"/>
    <p:sldId id="341" r:id="rId4"/>
    <p:sldId id="318" r:id="rId5"/>
    <p:sldId id="342" r:id="rId6"/>
    <p:sldId id="331" r:id="rId7"/>
    <p:sldId id="333" r:id="rId8"/>
    <p:sldId id="329" r:id="rId9"/>
    <p:sldId id="336" r:id="rId10"/>
    <p:sldId id="337" r:id="rId11"/>
    <p:sldId id="338" r:id="rId12"/>
    <p:sldId id="339" r:id="rId13"/>
    <p:sldId id="340" r:id="rId14"/>
    <p:sldId id="332" r:id="rId15"/>
    <p:sldId id="343" r:id="rId16"/>
    <p:sldId id="335" r:id="rId17"/>
    <p:sldId id="334" r:id="rId18"/>
    <p:sldId id="321" r:id="rId19"/>
  </p:sldIdLst>
  <p:sldSz cx="12192000" cy="6858000"/>
  <p:notesSz cx="7010400" cy="92964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itchFamily="2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Roboto Light" panose="020F0302020204030204" pitchFamily="34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2" roundtripDataSignature="AMtx7mi/1R+VGQj6rR1j+EvdKwKzU9y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C90DC"/>
    <a:srgbClr val="49B0E3"/>
    <a:srgbClr val="25AEDF"/>
    <a:srgbClr val="023A84"/>
    <a:srgbClr val="0067B1"/>
    <a:srgbClr val="EA0029"/>
    <a:srgbClr val="001A72"/>
    <a:srgbClr val="00D09A"/>
    <a:srgbClr val="6D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A1F69-63E4-4748-A82F-6462BE253F79}">
  <a:tblStyle styleId="{A5CA1F69-63E4-4748-A82F-6462BE253F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3998F9-9C8F-48FB-A58E-ADEB5E960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3C36B-DBC5-4B84-8AB3-5A083790369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4" autoAdjust="0"/>
    <p:restoredTop sz="96645" autoAdjust="0"/>
  </p:normalViewPr>
  <p:slideViewPr>
    <p:cSldViewPr snapToGrid="0">
      <p:cViewPr varScale="1">
        <p:scale>
          <a:sx n="127" d="100"/>
          <a:sy n="127" d="100"/>
        </p:scale>
        <p:origin x="456" y="176"/>
      </p:cViewPr>
      <p:guideLst>
        <p:guide orient="horz" pos="216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10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036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243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494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4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5368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5421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639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5933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1457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4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449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5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169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6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8495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7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492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8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9493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9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1292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4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7574d5ef3_5_2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74d5ef3_5_5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597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5308" r="36158" b="40926"/>
          <a:stretch>
            <a:fillRect/>
          </a:stretch>
        </p:blipFill>
        <p:spPr>
          <a:xfrm>
            <a:off x="5777610" y="0"/>
            <a:ext cx="6414390" cy="4267200"/>
          </a:xfrm>
          <a:prstGeom prst="rect">
            <a:avLst/>
          </a:prstGeom>
        </p:spPr>
      </p:pic>
      <p:pic>
        <p:nvPicPr>
          <p:cNvPr id="1026" name="Picture 2" descr="C:\Users\Софья\Desktop\Приоритет 2030\r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935" y="5424732"/>
            <a:ext cx="1179095" cy="732133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671127" y="5903893"/>
            <a:ext cx="5264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Туровец Владислав Юрьевич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Студент группы Б9121-09.03.03пиэ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671127" y="618220"/>
            <a:ext cx="47248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Учебная практика (научно-исследовательская работа)</a:t>
            </a: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405033"/>
            <a:ext cx="677292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Модель бизнес-процессов отдела розничных продаж и клиентского обслуживания</a:t>
            </a:r>
            <a:endParaRPr lang="ru-RU" sz="2000" b="1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D43C46-4D1C-134E-B947-C1584D6C33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1"/>
          <a:stretch/>
        </p:blipFill>
        <p:spPr bwMode="auto">
          <a:xfrm>
            <a:off x="1625792" y="1600885"/>
            <a:ext cx="8883866" cy="4667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01C350-3A06-C748-8C6C-BDB465EB4BC6}"/>
              </a:ext>
            </a:extLst>
          </p:cNvPr>
          <p:cNvSpPr txBox="1"/>
          <p:nvPr/>
        </p:nvSpPr>
        <p:spPr>
          <a:xfrm>
            <a:off x="2091732" y="6268301"/>
            <a:ext cx="800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заявок на выдачу кредитов</a:t>
            </a:r>
            <a:r>
              <a:rPr lang="ru-RU" sz="2400" dirty="0">
                <a:effectLst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98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405033"/>
            <a:ext cx="677292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Модель бизнес-процессов отдела розничных продаж и клиентского обслуживания</a:t>
            </a:r>
            <a:endParaRPr lang="ru-RU" sz="2000" b="1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E182B7-5AFC-1B40-9365-6D675862A3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/>
          <a:stretch/>
        </p:blipFill>
        <p:spPr bwMode="auto">
          <a:xfrm>
            <a:off x="494661" y="2046874"/>
            <a:ext cx="11202677" cy="38012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404232-E24E-934E-A9E4-A65EE161F12D}"/>
              </a:ext>
            </a:extLst>
          </p:cNvPr>
          <p:cNvSpPr txBox="1"/>
          <p:nvPr/>
        </p:nvSpPr>
        <p:spPr>
          <a:xfrm>
            <a:off x="2091732" y="6268301"/>
            <a:ext cx="800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Обслуживание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28857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405033"/>
            <a:ext cx="677292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Модель бизнес-процессов отдела розничных продаж и клиентского обслуживания</a:t>
            </a:r>
            <a:endParaRPr lang="ru-RU" sz="2000" b="1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99D3C2-9A14-924B-A2E3-3E339A82E0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9"/>
          <a:stretch/>
        </p:blipFill>
        <p:spPr bwMode="auto">
          <a:xfrm>
            <a:off x="288478" y="2017398"/>
            <a:ext cx="11615044" cy="38307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8021C-7916-AC47-A535-3C687253B77D}"/>
              </a:ext>
            </a:extLst>
          </p:cNvPr>
          <p:cNvSpPr txBox="1"/>
          <p:nvPr/>
        </p:nvSpPr>
        <p:spPr>
          <a:xfrm>
            <a:off x="2091732" y="6268301"/>
            <a:ext cx="8008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Управления жалобами и обращениями клиентов</a:t>
            </a:r>
            <a:r>
              <a:rPr lang="ru-RU" sz="2400" dirty="0">
                <a:effectLst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106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405033"/>
            <a:ext cx="677292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Информационная система </a:t>
            </a:r>
          </a:p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ПАО «Промсвязьбанк»</a:t>
            </a:r>
            <a:endParaRPr lang="ru-RU" sz="2000" b="1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61879-911C-EB4E-9EF7-9D3A06CB7883}"/>
              </a:ext>
            </a:extLst>
          </p:cNvPr>
          <p:cNvSpPr txBox="1"/>
          <p:nvPr/>
        </p:nvSpPr>
        <p:spPr>
          <a:xfrm>
            <a:off x="864158" y="1718268"/>
            <a:ext cx="10580915" cy="419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 помощью «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PSB</a:t>
            </a: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Retail</a:t>
            </a: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» сотрудниками банка осуществляется: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endParaRPr lang="ru-RU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Обработка клиентских запросов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Анализ отчетов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Выдача и управление кредитами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Управление клиентскими данными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Управление счетами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Автоматизация процессов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Обеспечение безопасности данных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905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405033"/>
            <a:ext cx="677292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Информационная система </a:t>
            </a:r>
          </a:p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ПАО «Промсвязьбанк»</a:t>
            </a:r>
            <a:endParaRPr lang="ru-RU" sz="2000" b="1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EC6FAE-3289-964C-8926-3662508D1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187" y="1967439"/>
            <a:ext cx="5020826" cy="3661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F69240-2285-D941-828B-C7A9CE60FD03}"/>
              </a:ext>
            </a:extLst>
          </p:cNvPr>
          <p:cNvSpPr txBox="1"/>
          <p:nvPr/>
        </p:nvSpPr>
        <p:spPr>
          <a:xfrm>
            <a:off x="3881291" y="6145190"/>
            <a:ext cx="442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Архитектура информационной системы </a:t>
            </a:r>
            <a:r>
              <a:rPr lang="en-US" dirty="0"/>
              <a:t>PSB Retail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009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100900"/>
            <a:ext cx="677292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20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Недостатки информационной системы</a:t>
            </a:r>
          </a:p>
        </p:txBody>
      </p:sp>
      <p:sp>
        <p:nvSpPr>
          <p:cNvPr id="3" name="Google Shape;157;p17">
            <a:extLst>
              <a:ext uri="{FF2B5EF4-FFF2-40B4-BE49-F238E27FC236}">
                <a16:creationId xmlns:a16="http://schemas.microsoft.com/office/drawing/2014/main" id="{C4484C04-9E21-0C48-9438-299278166602}"/>
              </a:ext>
            </a:extLst>
          </p:cNvPr>
          <p:cNvSpPr/>
          <p:nvPr/>
        </p:nvSpPr>
        <p:spPr>
          <a:xfrm>
            <a:off x="1654794" y="593312"/>
            <a:ext cx="3374404" cy="40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4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Недостатки системы</a:t>
            </a:r>
            <a:r>
              <a:rPr lang="ru-RU" sz="24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Calibri"/>
              </a:rPr>
              <a:t> </a:t>
            </a:r>
            <a:endParaRPr lang="ru-RU" sz="2400" b="1" dirty="0">
              <a:solidFill>
                <a:schemeClr val="tx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57;p17">
            <a:extLst>
              <a:ext uri="{FF2B5EF4-FFF2-40B4-BE49-F238E27FC236}">
                <a16:creationId xmlns:a16="http://schemas.microsoft.com/office/drawing/2014/main" id="{EA60D85B-BC44-4D40-9B8C-A1B277175D20}"/>
              </a:ext>
            </a:extLst>
          </p:cNvPr>
          <p:cNvSpPr/>
          <p:nvPr/>
        </p:nvSpPr>
        <p:spPr>
          <a:xfrm>
            <a:off x="1654794" y="3645668"/>
            <a:ext cx="3563817" cy="81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400" b="1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Возможные решения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619074-9519-D942-AB0E-446A75F91558}"/>
              </a:ext>
            </a:extLst>
          </p:cNvPr>
          <p:cNvSpPr txBox="1"/>
          <p:nvPr/>
        </p:nvSpPr>
        <p:spPr>
          <a:xfrm>
            <a:off x="351351" y="994632"/>
            <a:ext cx="11344930" cy="253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Программа централизована, что в случае отключение одного сервера приводит к остановке работы всего офиса</a:t>
            </a: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Программа не может напрямую генерировать отчёты</a:t>
            </a: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Программа не способна отслеживать уничтожение отдельных документов</a:t>
            </a: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Программа не позволяет настроить интерфейс</a:t>
            </a: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Невозможно убрать ненужные элементы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D7D3E-CD54-8143-A06B-AB2DED58D1EB}"/>
              </a:ext>
            </a:extLst>
          </p:cNvPr>
          <p:cNvSpPr txBox="1"/>
          <p:nvPr/>
        </p:nvSpPr>
        <p:spPr>
          <a:xfrm>
            <a:off x="381496" y="3999089"/>
            <a:ext cx="11344930" cy="2535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Децентрализовать программу, продублировав сервера или позволив сотрудникам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оффлайн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анализировать уже открытые файлы </a:t>
            </a: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Добавить в программу возможность генерировать отчёт из уже прописанных данных</a:t>
            </a: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Программа не способна отслеживать уничтожение отдельных документов</a:t>
            </a: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Сделать интерфейс программы более гибким</a:t>
            </a:r>
          </a:p>
          <a:p>
            <a:pPr marL="342900" lvl="0" indent="-34290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Разработать ограничения разных версий програм</a:t>
            </a:r>
            <a:r>
              <a:rPr lang="ru-RU" sz="1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м для разных отделов </a:t>
            </a:r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98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405033"/>
            <a:ext cx="677292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Заключение</a:t>
            </a:r>
            <a:endParaRPr lang="ru-RU" sz="2000" b="1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D6A0B-2FA1-9543-99CD-6B16340D53D8}"/>
              </a:ext>
            </a:extLst>
          </p:cNvPr>
          <p:cNvSpPr txBox="1"/>
          <p:nvPr/>
        </p:nvSpPr>
        <p:spPr>
          <a:xfrm>
            <a:off x="884255" y="1276141"/>
            <a:ext cx="10671349" cy="295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работы были описаны основные характеристики организации, проведён анализ организационной структуры банка и методов его управления, построена и проанализирована модель бизнес-процессов банка, проанализирована информационная система банка, выявлены недостатки и охарактеризованы существующие проблемы с точки зрения автоматизации бизнес-процессов ПАО «Промсвязьбанк», выполнен анализ рынка программного обеспечения с целью выбора программных решения для устранения найденных проблем и внесены предложения по улучшению существующей информационной системы на предприятии. </a:t>
            </a:r>
          </a:p>
        </p:txBody>
      </p:sp>
    </p:spTree>
    <p:extLst>
      <p:ext uri="{BB962C8B-B14F-4D97-AF65-F5344CB8AC3E}">
        <p14:creationId xmlns:p14="http://schemas.microsoft.com/office/powerpoint/2010/main" val="1868369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3B25950-86D2-41AB-997C-781F3B45E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0"/>
            <a:ext cx="12192002" cy="6858000"/>
          </a:xfrm>
          <a:prstGeom prst="rect">
            <a:avLst/>
          </a:prstGeom>
        </p:spPr>
      </p:pic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097" y="-16251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9755244-E690-4F68-8958-D1125360DB46}"/>
              </a:ext>
            </a:extLst>
          </p:cNvPr>
          <p:cNvSpPr/>
          <p:nvPr/>
        </p:nvSpPr>
        <p:spPr>
          <a:xfrm>
            <a:off x="671127" y="3528785"/>
            <a:ext cx="873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Roboto" pitchFamily="2" charset="0"/>
                <a:sym typeface="Calibri"/>
              </a:rPr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DC8EF9-465A-48F1-9374-C6DBE96F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36" y="3304583"/>
            <a:ext cx="1358334" cy="8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67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294501"/>
            <a:ext cx="574464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2274E-8D1C-6949-9C4E-4820A3B78930}"/>
              </a:ext>
            </a:extLst>
          </p:cNvPr>
          <p:cNvSpPr txBox="1"/>
          <p:nvPr/>
        </p:nvSpPr>
        <p:spPr>
          <a:xfrm>
            <a:off x="684962" y="1507253"/>
            <a:ext cx="108220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 является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ПАО "Промсвязьбанка»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</a:t>
            </a:r>
          </a:p>
          <a:p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Предметом исследования является деятельность </a:t>
            </a:r>
            <a:r>
              <a:rPr lang="ru-RU" sz="2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отдела розничных продаж и клиентского обслуживания банка</a:t>
            </a:r>
          </a:p>
        </p:txBody>
      </p:sp>
    </p:spTree>
    <p:extLst>
      <p:ext uri="{BB962C8B-B14F-4D97-AF65-F5344CB8AC3E}">
        <p14:creationId xmlns:p14="http://schemas.microsoft.com/office/powerpoint/2010/main" val="423772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229691"/>
            <a:ext cx="574464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2274E-8D1C-6949-9C4E-4820A3B78930}"/>
              </a:ext>
            </a:extLst>
          </p:cNvPr>
          <p:cNvSpPr txBox="1"/>
          <p:nvPr/>
        </p:nvSpPr>
        <p:spPr>
          <a:xfrm>
            <a:off x="684961" y="875991"/>
            <a:ext cx="10822075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Цели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Углубленное изучение предметной области исследования. Проведение анализа основных процессов и явлений с целью получения полного представления о функционировании системы или процесса.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Овладение практическими навыками, необходимыми для работы. Получение опыта работы с соответствующими инструментами, технологиями и применением их на практике.</a:t>
            </a:r>
            <a:endParaRPr lang="ru-RU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Задачи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формирование умений и навыков выполнения работы анализа поставленной задачи и формализации полученных результатов. 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приобретение практического опыта деловой коммуникации и навыков общения.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Анализирование</a:t>
            </a:r>
            <a:r>
              <a:rPr lang="ru-RU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организационной структуры предприятия, включая основные функции и взаимодействия внутри компании.</a:t>
            </a:r>
          </a:p>
        </p:txBody>
      </p:sp>
    </p:spTree>
    <p:extLst>
      <p:ext uri="{BB962C8B-B14F-4D97-AF65-F5344CB8AC3E}">
        <p14:creationId xmlns:p14="http://schemas.microsoft.com/office/powerpoint/2010/main" val="399524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229691"/>
            <a:ext cx="5744648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Описание предприятия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12274E-8D1C-6949-9C4E-4820A3B78930}"/>
              </a:ext>
            </a:extLst>
          </p:cNvPr>
          <p:cNvSpPr txBox="1"/>
          <p:nvPr/>
        </p:nvSpPr>
        <p:spPr>
          <a:xfrm>
            <a:off x="684961" y="875991"/>
            <a:ext cx="10822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«Промсвязьбанк» был основан в 1995 на базе банка Минсвязи СССР для обслуживания предприятий связанных с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связью, однако уже к 2005 году стал универсальной кредитной организацией, став одним из двадцати крупнейших банков РФ. В 2014 ПСБ был признан центральным банком РФ системно значимым банком.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2019 года ПСБ осуществляет операции по государственному оборонному заказу и крупным государственным контрактам. На конце 2020 года сеть банка насчитывает 305 офисов продаж в России.</a:t>
            </a:r>
            <a:r>
              <a:rPr lang="ru-RU" sz="2800" dirty="0">
                <a:effectLst/>
              </a:rPr>
              <a:t> </a:t>
            </a:r>
            <a:endParaRPr lang="ru-RU" sz="2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F133A1-B61E-E042-8467-361ABAE4B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25" y="5116783"/>
            <a:ext cx="3064747" cy="12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05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173921"/>
            <a:ext cx="677292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О</a:t>
            </a:r>
            <a:r>
              <a:rPr lang="ru-RU" sz="2000" b="1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рганизационная структура</a:t>
            </a:r>
          </a:p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DengXian Light" panose="02010600030101010101" pitchFamily="2" charset="-122"/>
                <a:cs typeface="Arial" panose="020B0604020202020204" pitchFamily="34" charset="0"/>
              </a:rPr>
              <a:t>ПАО «Промсвязьбанк»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DF41EE-D3AE-7640-BD71-52EFB3B552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05" y="1080919"/>
            <a:ext cx="8964589" cy="54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3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405033"/>
            <a:ext cx="677292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Предприятие ПАО «Промсвязьбанк»</a:t>
            </a:r>
            <a:endParaRPr lang="ru-RU" sz="2000" b="1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B239EA-F6E8-B943-A7A1-B0FC8BDE461D}"/>
              </a:ext>
            </a:extLst>
          </p:cNvPr>
          <p:cNvSpPr txBox="1"/>
          <p:nvPr/>
        </p:nvSpPr>
        <p:spPr>
          <a:xfrm>
            <a:off x="884255" y="1838848"/>
            <a:ext cx="10470382" cy="3868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 предприятия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Щербак Наталья Николаевна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структуры и содержания кредитных и ипотечных отчётов, отчётов оформления кредитных карт.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Составление кредитных и ипотечных отчётов.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Анализ, проверка и архивация уже существующих отчётов компании.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Взаимодействие с сотрудниками для уточнения информации и исправления ошибок.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9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405033"/>
            <a:ext cx="677292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Модель бизнес-процессов отдела розничных продаж и клиентского обслуживания</a:t>
            </a:r>
            <a:endParaRPr lang="ru-RU" sz="2000" b="1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212A81-E21B-2341-8265-03F3A3DABD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8" t="23996" b="20548"/>
          <a:stretch/>
        </p:blipFill>
        <p:spPr bwMode="auto">
          <a:xfrm>
            <a:off x="1715379" y="1788106"/>
            <a:ext cx="8761242" cy="43378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D113AB-ACA1-8F40-8821-495FE5D0C731}"/>
              </a:ext>
            </a:extLst>
          </p:cNvPr>
          <p:cNvSpPr txBox="1"/>
          <p:nvPr/>
        </p:nvSpPr>
        <p:spPr>
          <a:xfrm>
            <a:off x="2091732" y="6268301"/>
            <a:ext cx="800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Деятельность отдела розничных продаж и клиентского обслуживания</a:t>
            </a:r>
            <a:r>
              <a:rPr lang="ru-RU" dirty="0">
                <a:effectLst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277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405033"/>
            <a:ext cx="677292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Модель бизнес-процессов отдела розничных продаж и клиентского обслуживания</a:t>
            </a:r>
            <a:endParaRPr lang="ru-RU" sz="2000" b="1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67C68F-2B7F-554F-B851-F29B4A2FBF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22" b="38022"/>
          <a:stretch/>
        </p:blipFill>
        <p:spPr>
          <a:xfrm>
            <a:off x="870686" y="1698173"/>
            <a:ext cx="10450627" cy="4425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08A22-E26C-5D42-8820-77BCAE10D513}"/>
              </a:ext>
            </a:extLst>
          </p:cNvPr>
          <p:cNvSpPr txBox="1"/>
          <p:nvPr/>
        </p:nvSpPr>
        <p:spPr>
          <a:xfrm>
            <a:off x="2091731" y="6129801"/>
            <a:ext cx="800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Контекстная диаграмма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отдела розничных продаж и клиентского обслуживания</a:t>
            </a:r>
          </a:p>
        </p:txBody>
      </p:sp>
    </p:spTree>
    <p:extLst>
      <p:ext uri="{BB962C8B-B14F-4D97-AF65-F5344CB8AC3E}">
        <p14:creationId xmlns:p14="http://schemas.microsoft.com/office/powerpoint/2010/main" val="2012806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67;p15">
            <a:extLst>
              <a:ext uri="{FF2B5EF4-FFF2-40B4-BE49-F238E27FC236}">
                <a16:creationId xmlns:a16="http://schemas.microsoft.com/office/drawing/2014/main" id="{84F65BD4-333C-4C32-A412-B81D24115819}"/>
              </a:ext>
            </a:extLst>
          </p:cNvPr>
          <p:cNvSpPr txBox="1"/>
          <p:nvPr/>
        </p:nvSpPr>
        <p:spPr>
          <a:xfrm>
            <a:off x="351351" y="405033"/>
            <a:ext cx="677292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>
              <a:lnSpc>
                <a:spcPct val="150000"/>
              </a:lnSpc>
            </a:pPr>
            <a:r>
              <a:rPr lang="ru-RU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Модель бизнес-процессов отдела розничных продаж и клиентского обслуживания</a:t>
            </a:r>
            <a:endParaRPr lang="ru-RU" sz="2000" b="1" dirty="0">
              <a:effectLst/>
              <a:latin typeface="Arial" panose="020B0604020202020204" pitchFamily="34" charset="0"/>
              <a:ea typeface="DengXian Light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BF2F74-EFBC-FD4F-A983-107C4F2C29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" t="9714"/>
          <a:stretch/>
        </p:blipFill>
        <p:spPr bwMode="auto">
          <a:xfrm>
            <a:off x="285194" y="1879043"/>
            <a:ext cx="11621612" cy="42222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3CEDD7-F052-194C-BFF4-6047187F8D3B}"/>
              </a:ext>
            </a:extLst>
          </p:cNvPr>
          <p:cNvSpPr txBox="1"/>
          <p:nvPr/>
        </p:nvSpPr>
        <p:spPr>
          <a:xfrm>
            <a:off x="2091732" y="6268301"/>
            <a:ext cx="8008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Обработка заявок на открытие банковских счетов</a:t>
            </a:r>
          </a:p>
        </p:txBody>
      </p:sp>
    </p:spTree>
    <p:extLst>
      <p:ext uri="{BB962C8B-B14F-4D97-AF65-F5344CB8AC3E}">
        <p14:creationId xmlns:p14="http://schemas.microsoft.com/office/powerpoint/2010/main" val="188830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3004</TotalTime>
  <Words>564</Words>
  <Application>Microsoft Macintosh PowerPoint</Application>
  <PresentationFormat>Широкоэкранный</PresentationFormat>
  <Paragraphs>88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Times New Roman</vt:lpstr>
      <vt:lpstr>Roboto</vt:lpstr>
      <vt:lpstr>Montserrat</vt:lpstr>
      <vt:lpstr>Raleway</vt:lpstr>
      <vt:lpstr>Calibri</vt:lpstr>
      <vt:lpstr>Arial</vt:lpstr>
      <vt:lpstr>Symbol</vt:lpstr>
      <vt:lpstr>Roboto Light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Microsoft Office User</cp:lastModifiedBy>
  <cp:revision>205</cp:revision>
  <dcterms:modified xsi:type="dcterms:W3CDTF">2023-08-05T03:55:55Z</dcterms:modified>
</cp:coreProperties>
</file>