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42A62-FF89-519B-3BEE-7D96708FF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FDD298-F4B1-8024-2A7C-FFCA8CD1F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537EFE-18DC-18A8-D3D6-9EE4F718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236-70CD-42FC-A5B5-BD1256D1F5E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0BD77A-7390-DDC6-7256-3F2FC680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CEC4BC-5D99-0E87-75E7-E55F4D93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405-0ECA-4F02-9198-C3B8349D9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28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606ED-AD66-1237-CBC7-87C14881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F8F3DE-C3AA-596F-5589-079B4DA26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3F10D9-7FE8-F307-048A-70D7E68F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236-70CD-42FC-A5B5-BD1256D1F5E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7637CD-C833-92DC-3B69-EE8841E3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65F169-12ED-7EF7-F857-A2C5EBCC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405-0ECA-4F02-9198-C3B8349D9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2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CBE4C7-201C-30D6-411D-5B9FB0C0A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A87E21-EF87-EC75-EEC5-20402BD2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E728B4-D372-BE3A-0C4F-212E8423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236-70CD-42FC-A5B5-BD1256D1F5E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D5BF3F-039B-756B-E505-05C683E6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0BB3A0-B3B0-3435-AFD9-70EB2ADA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405-0ECA-4F02-9198-C3B8349D9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632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2A79-F3CA-4D92-98C8-C88708070F0D}" type="datetime1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9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1D38-9C73-45C2-BD45-9039290ACFEF}" type="datetime1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00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0089-746E-43B1-A392-9E22B09BA155}" type="datetime1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21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1D38-9C73-45C2-BD45-9039290ACFEF}" type="datetime1">
              <a:rPr lang="ru-RU" smtClean="0"/>
              <a:t>22.01.2023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11983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1D38-9C73-45C2-BD45-9039290ACFEF}" type="datetime1">
              <a:rPr lang="ru-RU" smtClean="0"/>
              <a:t>22.01.2023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4127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1D38-9C73-45C2-BD45-9039290ACFEF}" type="datetime1">
              <a:rPr lang="ru-RU" smtClean="0"/>
              <a:t>22.01.2023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14728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16B5-0B57-4003-B65B-FF04C11BA37C}" type="datetime1">
              <a:rPr lang="ru-RU" smtClean="0"/>
              <a:t>22.01.2023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69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1D38-9C73-45C2-BD45-9039290ACFEF}" type="datetime1">
              <a:rPr lang="ru-RU" smtClean="0"/>
              <a:t>22.01.2023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15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8265D-E1F0-63C0-59F4-C9E107BE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5B98E8-FEDB-2562-1ECD-E7753B26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3A4F4F-F316-3FCC-3148-052F2A44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236-70CD-42FC-A5B5-BD1256D1F5E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902604-99DA-4834-754E-C2CB61D6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56E9E3-673B-D2BC-8D7F-F323AEC9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405-0ECA-4F02-9198-C3B8349D9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60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1D38-9C73-45C2-BD45-9039290ACFEF}" type="datetime1">
              <a:rPr lang="ru-RU" smtClean="0"/>
              <a:t>22.01.2023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91648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1D38-9C73-45C2-BD45-9039290ACFEF}" type="datetime1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19779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1D38-9C73-45C2-BD45-9039290ACFEF}" type="datetime1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4462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624A5-9DE5-6386-F583-1E3A56D7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E5A02C-CF38-69DA-5ADF-9CCF61F9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10DA36-5120-6F04-DDAD-C24F3B25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236-70CD-42FC-A5B5-BD1256D1F5E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696C5E-DEF0-0345-3BFB-9E2F820D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A87569-1FBF-FD38-B725-C5C8FB8A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405-0ECA-4F02-9198-C3B8349D9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3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FD9CC-A74B-9FBC-0DA9-1C3B8667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61277-89DF-B76B-38D1-185ACA8E9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C9C83D-B52A-83D6-D8EB-D1536AE82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68F196-09F5-D1B2-50DF-685578F0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236-70CD-42FC-A5B5-BD1256D1F5E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423F30-6CEC-C85F-D9C9-77313B8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C8D2FC-2B86-E796-4DF2-308C1D6E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405-0ECA-4F02-9198-C3B8349D9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09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7A038-0940-424A-BD85-D4404896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ED5A05-5FE8-86AB-FA36-6E808F4C9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AECC8D-2C74-B20A-DDBA-D2D293F5D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7A6785-564B-77E1-0619-F50652E6A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D4F74F-B727-27D8-3C43-85853CA0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D01173-E073-821A-DD0A-75F82C22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236-70CD-42FC-A5B5-BD1256D1F5E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E3ABC4-F6FC-C81A-374C-E01A8F94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6DFF70-D1B7-58C9-4A1B-6D73CDF4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405-0ECA-4F02-9198-C3B8349D9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88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44F23-E967-227D-74F7-BEF3CDF7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01E3C3-F376-CC25-1B84-2B8BD94B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236-70CD-42FC-A5B5-BD1256D1F5E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6AE7DB-03C9-8AAC-EDE6-700248CA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527CA4-B533-D2C6-FCEC-86CD8FB0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405-0ECA-4F02-9198-C3B8349D9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34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A54F30-D59C-B833-D6E3-640EA0BB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236-70CD-42FC-A5B5-BD1256D1F5E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7A806-A78B-8DF7-1B41-40895A7F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0AD137-8B82-D4CA-8603-C1E42747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405-0ECA-4F02-9198-C3B8349D9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79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B1FD7-D70B-FA19-8B1F-DF2666E7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EE1D7-81DD-937E-2078-7BF64F3D8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1965B4-C414-8A73-D4D7-1922C3852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938A14-357D-E66F-92F6-2D3C291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236-70CD-42FC-A5B5-BD1256D1F5E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8EBCE3-28F8-3C77-4C77-85621525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AF57A8-CD16-C4A6-FE01-422ECA01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405-0ECA-4F02-9198-C3B8349D9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71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02D9B-1446-B071-554F-C267018C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E7C247-C4A6-E2F8-769C-1C4F3262B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85A98A-0C40-8F72-9188-ED71F1730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A59229-896E-8898-6AFA-61698D74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74236-70CD-42FC-A5B5-BD1256D1F5E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A19BC8-49D1-EECC-1366-7622C002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4FAA59-14EF-FD9B-E11C-7CB8832B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405-0ECA-4F02-9198-C3B8349D9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47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94B49-AD16-757A-D1E4-104E6EA3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459AB7-4B20-75B5-BC21-728FEDEB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2DDD7A-9526-5571-D74F-18581F4B3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74236-70CD-42FC-A5B5-BD1256D1F5E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8BFFB0-3C02-D09C-A580-E54B31F0B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83DA34-E2EE-882D-C5F6-69CA3926E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1405-0ECA-4F02-9198-C3B8349D9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2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74236-70CD-42FC-A5B5-BD1256D1F5E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1405-0ECA-4F02-9198-C3B8349D9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56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963" y="175"/>
            <a:ext cx="9699419" cy="6857826"/>
          </a:xfrm>
          <a:prstGeom prst="rect">
            <a:avLst/>
          </a:prstGeom>
        </p:spPr>
      </p:pic>
      <p:sp>
        <p:nvSpPr>
          <p:cNvPr id="7" name="Текст 6"/>
          <p:cNvSpPr txBox="1">
            <a:spLocks/>
          </p:cNvSpPr>
          <p:nvPr/>
        </p:nvSpPr>
        <p:spPr>
          <a:xfrm>
            <a:off x="4334712" y="3326332"/>
            <a:ext cx="4964653" cy="11758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17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на имитационной модели работы станка для обработки деталей</a:t>
            </a:r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4987955" y="5318626"/>
            <a:ext cx="3919462" cy="65802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6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ст. преподаватель</a:t>
            </a:r>
          </a:p>
          <a:p>
            <a:pPr marL="0" indent="0" algn="r">
              <a:buNone/>
            </a:pPr>
            <a:r>
              <a:rPr lang="ru-RU" sz="16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Березкина Г.Л.</a:t>
            </a:r>
          </a:p>
        </p:txBody>
      </p:sp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>
            <a:off x="4334713" y="4278217"/>
            <a:ext cx="47446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6">
            <a:extLst>
              <a:ext uri="{FF2B5EF4-FFF2-40B4-BE49-F238E27FC236}">
                <a16:creationId xmlns:a16="http://schemas.microsoft.com/office/drawing/2014/main" id="{4B02DDFB-8FF5-4B8F-8C67-0EA6AC31DE72}"/>
              </a:ext>
            </a:extLst>
          </p:cNvPr>
          <p:cNvSpPr txBox="1">
            <a:spLocks/>
          </p:cNvSpPr>
          <p:nvPr/>
        </p:nvSpPr>
        <p:spPr>
          <a:xfrm>
            <a:off x="4334712" y="4567497"/>
            <a:ext cx="4572706" cy="75591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6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гр. Б9120-09.03.03 ПИЭ</a:t>
            </a:r>
          </a:p>
          <a:p>
            <a:pPr marL="0" indent="0" algn="r">
              <a:buNone/>
            </a:pPr>
            <a:r>
              <a:rPr lang="ru-RU" sz="163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Иванова О.В</a:t>
            </a:r>
            <a:r>
              <a:rPr lang="ru-RU" sz="1633" dirty="0">
                <a:solidFill>
                  <a:schemeClr val="bg1"/>
                </a:solidFill>
                <a:latin typeface="HeliosCond" panose="020B7200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15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8" y="-20736"/>
            <a:ext cx="9190118" cy="1246864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-277709" y="162783"/>
            <a:ext cx="9487738" cy="536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08240">
              <a:buNone/>
            </a:pPr>
            <a:r>
              <a:rPr lang="ru-RU" sz="3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Отсеивающий эксперимент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6238" y="6499246"/>
            <a:ext cx="259765" cy="365125"/>
          </a:xfrm>
        </p:spPr>
        <p:txBody>
          <a:bodyPr/>
          <a:lstStyle/>
          <a:p>
            <a:fld id="{8A9CB6E1-5163-43F6-82A2-462D637E7CC4}" type="slidenum">
              <a:rPr lang="ru-RU" sz="1452">
                <a:latin typeface="HeliosCond" panose="020B7200000000000000" pitchFamily="34" charset="0"/>
              </a:rPr>
              <a:t>10</a:t>
            </a:fld>
            <a:endParaRPr lang="ru-RU" sz="1452" dirty="0">
              <a:latin typeface="HeliosCond" panose="020B7200000000000000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F20388-C232-F4A5-C867-6B388152BF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04"/>
          <a:stretch/>
        </p:blipFill>
        <p:spPr>
          <a:xfrm>
            <a:off x="111356" y="1853549"/>
            <a:ext cx="6046995" cy="3150901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81CB5C2-ECB9-B860-0E50-88129E6D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744" y="1226128"/>
            <a:ext cx="4152900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6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8" y="-20736"/>
            <a:ext cx="9190118" cy="1246864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-277709" y="162783"/>
            <a:ext cx="9487738" cy="536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08240">
              <a:buNone/>
            </a:pPr>
            <a:r>
              <a:rPr lang="ru-RU" sz="3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Оптимизирующий эксперимент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6238" y="6499246"/>
            <a:ext cx="259765" cy="365125"/>
          </a:xfrm>
        </p:spPr>
        <p:txBody>
          <a:bodyPr/>
          <a:lstStyle/>
          <a:p>
            <a:fld id="{8A9CB6E1-5163-43F6-82A2-462D637E7CC4}" type="slidenum">
              <a:rPr lang="ru-RU" sz="1452">
                <a:latin typeface="HeliosCond" panose="020B7200000000000000" pitchFamily="34" charset="0"/>
              </a:rPr>
              <a:t>11</a:t>
            </a:fld>
            <a:endParaRPr lang="ru-RU" sz="1452" dirty="0">
              <a:latin typeface="HeliosCond" panose="020B7200000000000000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13C6D3-C643-0506-B323-DD2B81F2D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013" y="883074"/>
            <a:ext cx="5242560" cy="403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CBDB6C-33A5-98F6-CB52-2300845A1726}"/>
              </a:ext>
            </a:extLst>
          </p:cNvPr>
          <p:cNvSpPr txBox="1"/>
          <p:nvPr/>
        </p:nvSpPr>
        <p:spPr>
          <a:xfrm>
            <a:off x="315794" y="2139929"/>
            <a:ext cx="3047307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 = -1283.4 +42.1721 A +527.696 B+1.75735 A B-27.7409 A^2 -1.11304 B^2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A6AE5D-96C7-BB5C-077A-5E30F32DB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12" y="5067038"/>
            <a:ext cx="5463540" cy="16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5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8" y="-20736"/>
            <a:ext cx="9190118" cy="1246864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-277709" y="162783"/>
            <a:ext cx="9487738" cy="536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08240">
              <a:buNone/>
            </a:pPr>
            <a:r>
              <a:rPr lang="ru-RU" sz="3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модели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6238" y="6499246"/>
            <a:ext cx="259765" cy="365125"/>
          </a:xfrm>
        </p:spPr>
        <p:txBody>
          <a:bodyPr/>
          <a:lstStyle/>
          <a:p>
            <a:fld id="{8A9CB6E1-5163-43F6-82A2-462D637E7CC4}" type="slidenum">
              <a:rPr lang="ru-RU" sz="1452">
                <a:latin typeface="HeliosCond" panose="020B7200000000000000" pitchFamily="34" charset="0"/>
              </a:rPr>
              <a:t>12</a:t>
            </a:fld>
            <a:endParaRPr lang="ru-RU" sz="1452" dirty="0">
              <a:latin typeface="HeliosCond" panose="020B7200000000000000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E8FEFC0-5F51-542E-8547-8F2382E9A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0" y="1409647"/>
            <a:ext cx="8811461" cy="46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59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8" y="-20736"/>
            <a:ext cx="9190118" cy="1246864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-277709" y="162783"/>
            <a:ext cx="9487738" cy="536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08240">
              <a:buNone/>
            </a:pPr>
            <a:r>
              <a:rPr lang="ru-RU" sz="3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полученных результатов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6238" y="6499246"/>
            <a:ext cx="259765" cy="365125"/>
          </a:xfrm>
        </p:spPr>
        <p:txBody>
          <a:bodyPr/>
          <a:lstStyle/>
          <a:p>
            <a:fld id="{8A9CB6E1-5163-43F6-82A2-462D637E7CC4}" type="slidenum">
              <a:rPr lang="ru-RU" sz="1452">
                <a:latin typeface="HeliosCond" panose="020B7200000000000000" pitchFamily="34" charset="0"/>
              </a:rPr>
              <a:t>13</a:t>
            </a:fld>
            <a:endParaRPr lang="ru-RU" sz="1452" dirty="0">
              <a:latin typeface="HeliosCond" panose="020B7200000000000000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3307C-9582-AB4D-46AF-51CA075B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67" y="883074"/>
            <a:ext cx="4452505" cy="3465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577410-C5E9-07FC-B5F4-804CD44C9172}"/>
              </a:ext>
            </a:extLst>
          </p:cNvPr>
          <p:cNvSpPr txBox="1"/>
          <p:nvPr/>
        </p:nvSpPr>
        <p:spPr>
          <a:xfrm>
            <a:off x="2327564" y="4370770"/>
            <a:ext cx="486294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-1859.95 +510.531 A -27.228 A^2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C89AB5-2336-3CB2-A604-4C2BD9B50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776" y="5091765"/>
            <a:ext cx="5786723" cy="15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4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8" y="-20736"/>
            <a:ext cx="9190118" cy="1246864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-277709" y="162783"/>
            <a:ext cx="9487738" cy="536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08240">
              <a:buNone/>
            </a:pPr>
            <a:r>
              <a:rPr lang="ru-RU" sz="3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полученных результатов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6238" y="6499246"/>
            <a:ext cx="259765" cy="365125"/>
          </a:xfrm>
        </p:spPr>
        <p:txBody>
          <a:bodyPr/>
          <a:lstStyle/>
          <a:p>
            <a:fld id="{8A9CB6E1-5163-43F6-82A2-462D637E7CC4}" type="slidenum">
              <a:rPr lang="ru-RU" sz="1452">
                <a:latin typeface="HeliosCond" panose="020B7200000000000000" pitchFamily="34" charset="0"/>
              </a:rPr>
              <a:t>14</a:t>
            </a:fld>
            <a:endParaRPr lang="ru-RU" sz="1452" dirty="0">
              <a:latin typeface="HeliosCond" panose="020B7200000000000000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454FB47-8B8E-B19C-1A56-6FDEC7A5D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082" y="883074"/>
            <a:ext cx="6299835" cy="4063365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AAE2C07-EFD4-A05D-5DE2-6B5B79D2F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38852"/>
              </p:ext>
            </p:extLst>
          </p:nvPr>
        </p:nvGraphicFramePr>
        <p:xfrm>
          <a:off x="784514" y="5129958"/>
          <a:ext cx="7886699" cy="142907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607309">
                  <a:extLst>
                    <a:ext uri="{9D8B030D-6E8A-4147-A177-3AD203B41FA5}">
                      <a16:colId xmlns:a16="http://schemas.microsoft.com/office/drawing/2014/main" val="800525222"/>
                    </a:ext>
                  </a:extLst>
                </a:gridCol>
                <a:gridCol w="3414941">
                  <a:extLst>
                    <a:ext uri="{9D8B030D-6E8A-4147-A177-3AD203B41FA5}">
                      <a16:colId xmlns:a16="http://schemas.microsoft.com/office/drawing/2014/main" val="2386560144"/>
                    </a:ext>
                  </a:extLst>
                </a:gridCol>
                <a:gridCol w="2864449">
                  <a:extLst>
                    <a:ext uri="{9D8B030D-6E8A-4147-A177-3AD203B41FA5}">
                      <a16:colId xmlns:a16="http://schemas.microsoft.com/office/drawing/2014/main" val="3699755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TAU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Эксперимент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Уравнение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764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12,005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373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8,5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512,3405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6236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9,375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562,0465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533,19219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316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12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345,579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345,59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422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9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8" y="-20736"/>
            <a:ext cx="9190118" cy="1246864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-277709" y="162783"/>
            <a:ext cx="9487738" cy="536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08240">
              <a:buNone/>
            </a:pPr>
            <a:r>
              <a:rPr lang="ru-RU" sz="3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6238" y="6499246"/>
            <a:ext cx="259765" cy="365125"/>
          </a:xfrm>
        </p:spPr>
        <p:txBody>
          <a:bodyPr/>
          <a:lstStyle/>
          <a:p>
            <a:fld id="{8A9CB6E1-5163-43F6-82A2-462D637E7CC4}" type="slidenum">
              <a:rPr lang="ru-RU" sz="1452">
                <a:latin typeface="HeliosCond" panose="020B7200000000000000" pitchFamily="34" charset="0"/>
              </a:rPr>
              <a:t>15</a:t>
            </a:fld>
            <a:endParaRPr lang="ru-RU" sz="1452" dirty="0">
              <a:latin typeface="HeliosCond" panose="020B7200000000000000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1A0B6C-BBD2-DC6F-82C3-DA4018073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36" y="3631741"/>
            <a:ext cx="7058473" cy="2867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86CEF-EC68-DEA7-0AC7-A1EB458F7C11}"/>
              </a:ext>
            </a:extLst>
          </p:cNvPr>
          <p:cNvSpPr txBox="1"/>
          <p:nvPr/>
        </p:nvSpPr>
        <p:spPr>
          <a:xfrm>
            <a:off x="1335232" y="1226128"/>
            <a:ext cx="6911477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выполнение курсовой работы были получены практические навыки применения методов проведения экспериментов, обработки и анализов результатов исследования для реальной предметной области «Обработка деталей на станке».</a:t>
            </a:r>
          </a:p>
        </p:txBody>
      </p:sp>
    </p:spTree>
    <p:extLst>
      <p:ext uri="{BB962C8B-B14F-4D97-AF65-F5344CB8AC3E}">
        <p14:creationId xmlns:p14="http://schemas.microsoft.com/office/powerpoint/2010/main" val="376304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709" y="1"/>
            <a:ext cx="9699419" cy="68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18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F5FD4E-A8AE-8781-781D-131466F6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14" y="602696"/>
            <a:ext cx="7516254" cy="33671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8" y="-20736"/>
            <a:ext cx="9190118" cy="1246864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-277709" y="162783"/>
            <a:ext cx="9487738" cy="536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08240">
              <a:buNone/>
            </a:pPr>
            <a:r>
              <a:rPr lang="ru-RU" sz="3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761771" y="6499246"/>
            <a:ext cx="259765" cy="365125"/>
          </a:xfrm>
        </p:spPr>
        <p:txBody>
          <a:bodyPr/>
          <a:lstStyle/>
          <a:p>
            <a:fld id="{8A9CB6E1-5163-43F6-82A2-462D637E7CC4}" type="slidenum">
              <a:rPr lang="ru-RU" sz="1452">
                <a:latin typeface="HeliosCond" panose="020B7200000000000000" pitchFamily="34" charset="0"/>
              </a:rPr>
              <a:t>2</a:t>
            </a:fld>
            <a:endParaRPr lang="ru-RU" sz="1452" dirty="0">
              <a:latin typeface="HeliosCond" panose="020B720000000000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21855-7D13-0DF1-54D7-ED8FDAF18205}"/>
              </a:ext>
            </a:extLst>
          </p:cNvPr>
          <p:cNvSpPr txBox="1"/>
          <p:nvPr/>
        </p:nvSpPr>
        <p:spPr>
          <a:xfrm>
            <a:off x="415637" y="3829027"/>
            <a:ext cx="6515098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моделирования является исследование влияния на модель и критерий эффективности следующих параметров: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средний интервал поступления заявок (TAU);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вместительность тележки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kolTel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вместительность стола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kolStol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1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4279D5-F282-64C1-D7C1-492598A0C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63" y="162783"/>
            <a:ext cx="3644337" cy="66091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8" y="0"/>
            <a:ext cx="9190118" cy="1246864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-277709" y="162783"/>
            <a:ext cx="9487738" cy="536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08240">
              <a:buNone/>
            </a:pPr>
            <a:r>
              <a:rPr lang="ru-RU" sz="3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03337" y="6499246"/>
            <a:ext cx="259765" cy="365125"/>
          </a:xfrm>
        </p:spPr>
        <p:txBody>
          <a:bodyPr/>
          <a:lstStyle/>
          <a:p>
            <a:fld id="{8A9CB6E1-5163-43F6-82A2-462D637E7CC4}" type="slidenum">
              <a:rPr lang="ru-RU" sz="1452">
                <a:latin typeface="HeliosCond" panose="020B7200000000000000" pitchFamily="34" charset="0"/>
              </a:rPr>
              <a:t>3</a:t>
            </a:fld>
            <a:endParaRPr lang="ru-RU" sz="1452" dirty="0">
              <a:latin typeface="HeliosCond" panose="020B7200000000000000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48185-C454-CF76-6378-2CE65142FBEA}"/>
              </a:ext>
            </a:extLst>
          </p:cNvPr>
          <p:cNvSpPr txBox="1"/>
          <p:nvPr/>
        </p:nvSpPr>
        <p:spPr>
          <a:xfrm>
            <a:off x="774158" y="1953468"/>
            <a:ext cx="3971259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Критерий эффективности определяется по формуле:</a:t>
            </a:r>
          </a:p>
          <a:p>
            <a:pPr indent="450215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=1*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обр-3*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отк-1*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удл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где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обр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количество обработанных деталей,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количество деталей,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удл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количество удаленных деталей.</a:t>
            </a:r>
          </a:p>
        </p:txBody>
      </p:sp>
    </p:spTree>
    <p:extLst>
      <p:ext uri="{BB962C8B-B14F-4D97-AF65-F5344CB8AC3E}">
        <p14:creationId xmlns:p14="http://schemas.microsoft.com/office/powerpoint/2010/main" val="2529285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8" y="-20736"/>
            <a:ext cx="9190118" cy="1246864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-277709" y="162783"/>
            <a:ext cx="9487738" cy="536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08240">
              <a:buNone/>
            </a:pPr>
            <a:r>
              <a:rPr lang="en-US" sz="3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</a:t>
            </a:r>
            <a:r>
              <a:rPr lang="ru-RU" sz="3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13726" y="6499246"/>
            <a:ext cx="259765" cy="365125"/>
          </a:xfrm>
        </p:spPr>
        <p:txBody>
          <a:bodyPr/>
          <a:lstStyle/>
          <a:p>
            <a:fld id="{8A9CB6E1-5163-43F6-82A2-462D637E7CC4}" type="slidenum">
              <a:rPr lang="ru-RU" sz="1452">
                <a:latin typeface="HeliosCond" panose="020B7200000000000000" pitchFamily="34" charset="0"/>
              </a:rPr>
              <a:t>4</a:t>
            </a:fld>
            <a:endParaRPr lang="ru-RU" sz="1452" dirty="0">
              <a:latin typeface="HeliosCond" panose="020B7200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69020-F218-A0A7-9F99-B1F616F3F18A}"/>
              </a:ext>
            </a:extLst>
          </p:cNvPr>
          <p:cNvSpPr txBox="1"/>
          <p:nvPr/>
        </p:nvSpPr>
        <p:spPr>
          <a:xfrm>
            <a:off x="1166378" y="1085627"/>
            <a:ext cx="7312603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Используя символику Q-схем, структурная схема модели данного примера может быть представлена в виде, показанном на рис. 2, где И — источник; Н — накопитель; К1 – станок.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13C248-356B-67AC-FCF5-2ADE5435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80" y="2628901"/>
            <a:ext cx="7549398" cy="34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3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8" y="-20736"/>
            <a:ext cx="9190118" cy="1246864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-277709" y="162783"/>
            <a:ext cx="9487738" cy="536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08240">
              <a:buNone/>
            </a:pPr>
            <a:r>
              <a:rPr lang="ru-RU" sz="3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программы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6238" y="6499246"/>
            <a:ext cx="259765" cy="365125"/>
          </a:xfrm>
        </p:spPr>
        <p:txBody>
          <a:bodyPr/>
          <a:lstStyle/>
          <a:p>
            <a:fld id="{8A9CB6E1-5163-43F6-82A2-462D637E7CC4}" type="slidenum">
              <a:rPr lang="ru-RU" sz="1452">
                <a:latin typeface="HeliosCond" panose="020B7200000000000000" pitchFamily="34" charset="0"/>
              </a:rPr>
              <a:t>5</a:t>
            </a:fld>
            <a:endParaRPr lang="ru-RU" sz="1452" dirty="0">
              <a:latin typeface="HeliosCond" panose="020B7200000000000000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54D813-011F-FB03-ACB8-1D9F62CAE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11" y="971272"/>
            <a:ext cx="6411178" cy="552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5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8" y="-20736"/>
            <a:ext cx="9190118" cy="1246864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-277709" y="162783"/>
            <a:ext cx="9487738" cy="536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08240">
              <a:buNone/>
            </a:pPr>
            <a:r>
              <a:rPr lang="ru-RU" sz="3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Переходный процесс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6238" y="6499246"/>
            <a:ext cx="259765" cy="365125"/>
          </a:xfrm>
        </p:spPr>
        <p:txBody>
          <a:bodyPr/>
          <a:lstStyle/>
          <a:p>
            <a:fld id="{8A9CB6E1-5163-43F6-82A2-462D637E7CC4}" type="slidenum">
              <a:rPr lang="ru-RU" sz="1452">
                <a:latin typeface="HeliosCond" panose="020B7200000000000000" pitchFamily="34" charset="0"/>
              </a:rPr>
              <a:t>6</a:t>
            </a:fld>
            <a:endParaRPr lang="ru-RU" sz="1452" dirty="0">
              <a:latin typeface="HeliosCond" panose="020B7200000000000000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DE6C2C-F4CA-918B-D9F6-D39876EF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04" y="2022155"/>
            <a:ext cx="8561831" cy="3057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AA499C-CF78-236D-E5E2-7A099A8C8FDC}"/>
              </a:ext>
            </a:extLst>
          </p:cNvPr>
          <p:cNvSpPr txBox="1"/>
          <p:nvPr/>
        </p:nvSpPr>
        <p:spPr>
          <a:xfrm>
            <a:off x="1222541" y="1254809"/>
            <a:ext cx="6909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одель начинает функционировать в стационарном режиме с 500мс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728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8" y="-20736"/>
            <a:ext cx="9190118" cy="1246864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-277709" y="162783"/>
            <a:ext cx="9487738" cy="536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08240">
              <a:buNone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влияния среднего интервала поступления деталей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6238" y="6499246"/>
            <a:ext cx="259765" cy="365125"/>
          </a:xfrm>
        </p:spPr>
        <p:txBody>
          <a:bodyPr/>
          <a:lstStyle/>
          <a:p>
            <a:fld id="{8A9CB6E1-5163-43F6-82A2-462D637E7CC4}" type="slidenum">
              <a:rPr lang="ru-RU" sz="1452">
                <a:latin typeface="HeliosCond" panose="020B7200000000000000" pitchFamily="34" charset="0"/>
              </a:rPr>
              <a:t>7</a:t>
            </a:fld>
            <a:endParaRPr lang="ru-RU" sz="1452" dirty="0">
              <a:latin typeface="HeliosCond" panose="020B7200000000000000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046459-E680-A1C6-1BD5-36DCA4ADD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5" y="957581"/>
            <a:ext cx="8210041" cy="51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54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8" y="-20736"/>
            <a:ext cx="9190118" cy="1246864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-277709" y="162783"/>
            <a:ext cx="9487738" cy="536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08240">
              <a:buNone/>
            </a:pPr>
            <a:r>
              <a:rPr lang="ru-RU" sz="3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влияния вместительности тележки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6238" y="6499246"/>
            <a:ext cx="259765" cy="365125"/>
          </a:xfrm>
        </p:spPr>
        <p:txBody>
          <a:bodyPr/>
          <a:lstStyle/>
          <a:p>
            <a:fld id="{8A9CB6E1-5163-43F6-82A2-462D637E7CC4}" type="slidenum">
              <a:rPr lang="ru-RU" sz="1452">
                <a:latin typeface="HeliosCond" panose="020B7200000000000000" pitchFamily="34" charset="0"/>
              </a:rPr>
              <a:t>8</a:t>
            </a:fld>
            <a:endParaRPr lang="ru-RU" sz="1452" dirty="0">
              <a:latin typeface="HeliosCond" panose="020B7200000000000000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8A37A3-F368-E0A4-35DC-3EEF617E6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74" y="1146953"/>
            <a:ext cx="7642180" cy="475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4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18" y="-20736"/>
            <a:ext cx="9190118" cy="1246864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-277709" y="162783"/>
            <a:ext cx="9487738" cy="53677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08240">
              <a:buNone/>
            </a:pPr>
            <a:r>
              <a:rPr lang="ru-RU" sz="3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влияния вместительности стола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6238" y="6499246"/>
            <a:ext cx="259765" cy="365125"/>
          </a:xfrm>
        </p:spPr>
        <p:txBody>
          <a:bodyPr/>
          <a:lstStyle/>
          <a:p>
            <a:fld id="{8A9CB6E1-5163-43F6-82A2-462D637E7CC4}" type="slidenum">
              <a:rPr lang="ru-RU" sz="1452">
                <a:latin typeface="HeliosCond" panose="020B7200000000000000" pitchFamily="34" charset="0"/>
              </a:rPr>
              <a:t>9</a:t>
            </a:fld>
            <a:endParaRPr lang="ru-RU" sz="1452" dirty="0">
              <a:latin typeface="HeliosCond" panose="020B7200000000000000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414FBBD-9150-4D09-F39F-0F8E0FE8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91" y="1187655"/>
            <a:ext cx="8597017" cy="53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1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271</Words>
  <Application>Microsoft Office PowerPoint</Application>
  <PresentationFormat>Экран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HeliosCond</vt:lpstr>
      <vt:lpstr>Symbol</vt:lpstr>
      <vt:lpstr>Times New Roman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Иванова Ольга Владимировна</dc:creator>
  <cp:lastModifiedBy>Иванова Ольга Владимировна</cp:lastModifiedBy>
  <cp:revision>1</cp:revision>
  <dcterms:created xsi:type="dcterms:W3CDTF">2023-01-22T06:50:19Z</dcterms:created>
  <dcterms:modified xsi:type="dcterms:W3CDTF">2023-01-22T07:34:37Z</dcterms:modified>
</cp:coreProperties>
</file>