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4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41" r:id="rId14"/>
    <p:sldId id="335" r:id="rId15"/>
    <p:sldId id="336" r:id="rId16"/>
    <p:sldId id="337" r:id="rId17"/>
    <p:sldId id="338" r:id="rId18"/>
    <p:sldId id="339" r:id="rId19"/>
    <p:sldId id="343" r:id="rId20"/>
    <p:sldId id="344" r:id="rId21"/>
    <p:sldId id="340" r:id="rId22"/>
    <p:sldId id="345" r:id="rId23"/>
    <p:sldId id="346" r:id="rId24"/>
    <p:sldId id="347" r:id="rId25"/>
    <p:sldId id="348" r:id="rId26"/>
    <p:sldId id="349" r:id="rId27"/>
    <p:sldId id="342" r:id="rId28"/>
    <p:sldId id="321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46" autoAdjust="0"/>
    <p:restoredTop sz="94643"/>
  </p:normalViewPr>
  <p:slideViewPr>
    <p:cSldViewPr snapToGrid="0">
      <p:cViewPr varScale="1">
        <p:scale>
          <a:sx n="115" d="100"/>
          <a:sy n="115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E839E-B9EB-45F4-BAE5-558908A325BC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B8A3-6FA0-41F5-87E5-991E43EED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61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B8A3-6FA0-41F5-87E5-991E43EEDB8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52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B8A3-6FA0-41F5-87E5-991E43EEDB8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09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B8A3-6FA0-41F5-87E5-991E43EEDB8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48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ED068-8BEE-7808-D9B6-AA1CA7BFD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31FE20-4CCF-C616-D404-693F92EA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C43CE-1887-C684-77C7-1D99393F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2A884E-4464-3F8D-CD75-9368BA9C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A7BA0-398A-87DE-C63C-393518D43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8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D89C6-B2E7-46B9-FA23-D1A928B1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B08734-2F1E-9F98-6018-AB67D4F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2840B-E75B-3542-C2E0-47FE6D55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A0A9FF-42F8-A108-734B-63FD68E1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05DDFB-C266-7B1D-7829-BF3CF173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95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72A08D2-054D-71CC-ACCD-EBA827E29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31EBF-DF8C-0051-8C94-4BF674C7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0AA75D-C96A-8FD4-83FB-5653F679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E326A-927E-E38F-4A09-018E404F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B415B-DB08-0E1C-5540-3D6BE69B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333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1143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790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C15C2-6F90-DE5F-4D75-3D2A9FB7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ADDD7D-B6A3-5248-9528-CF8AC93C7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4DFC04-465D-6499-989D-75C5C381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9240E3-64D9-2034-CE34-0C815F3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E04B1-9CAD-879F-C92B-895C38E1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37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6AB8E-A4D5-38E3-F778-92650DAA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AF02BD-4DE4-BBFD-F6BB-2647A4705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8B139E-7F6E-6E86-A3FB-233F4ACD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86AD9-4644-6AFB-586B-7E07ED9B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9B77D-4447-A128-C26D-037CDB7F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55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4DAD7-9133-B72D-8471-C8ED53AB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9FC95-D008-8ACE-47B2-BFE095262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307234-C4C6-5FF8-5853-313DC474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238CD0-F595-7BF1-F59C-EC318061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E644D2-3AC8-412F-F89A-52F040407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1C46B-6291-4542-EF96-E4A95CD0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0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006ED-C51F-1422-20F9-E1671176B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C67AB5-34D0-44E8-7A99-ADFEC555E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B8A958-6C2C-6A71-1207-CAFE8949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1AD3CA-9CD2-07B1-B0E8-5F9FED07D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CE71C8-B8EF-57E7-8EC9-1C2D0C52A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FEED218-D236-4610-19D1-471A1D58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D87312-E315-5247-8702-97F7907EA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3A41AA-BF7E-AB94-2EC9-D19E478C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56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0ACA7-D4C1-0BEB-7F90-BB944E42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DBEE66-DCD6-A6CB-C1D4-B82CAD32C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85EECE-F3EC-529C-BB45-CB377023C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3EA4E30-28DB-A3A2-ADBD-B4248C3F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5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B34549-A2B7-DB45-2F9B-3ECBAE8C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1601B21-5C57-317F-59B9-A8C82A0F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B1DBB8-F3E9-202A-3486-9DDE781F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31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7AFC6-CD44-EF2A-09F7-2F029BD2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B0E5E2-754B-4EAA-695B-0DD1DCBF3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48E19-86D6-65E9-54DB-1BA3F0007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A3C446-F18B-E134-FEA5-9872A33E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01C020-1EB9-2860-7C47-F86FEA56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01B9B1-64C2-DB82-A556-91406388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720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DCCE9-7BDC-9339-9E5F-376EF129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5EC6A03-8399-A60F-112F-6B67E6B30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26029D-06E7-BC06-490B-0F67EDCDD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27F31-4AFA-A6FB-191B-9AD75B3C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4D7422-9DE7-AFFA-5E91-EDB5AB88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2218A-A064-02E9-3E12-8E9F6A06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30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09860-1296-9932-C90C-F6C04A01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3D0DC7-4FBE-ABEF-4DAC-83DCFA55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BA87A-C0C9-6CED-0EF6-5083DFEC4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77F08-CE4E-4DE7-9C1B-B1E19BEAA65D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3C4BB-CD5A-F3BA-A41A-E70907CE6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1DD908-174B-D645-DCB4-9009A5481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332E3-3797-4F23-A619-D6F18B5DE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6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-922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724970" y="5424732"/>
            <a:ext cx="5264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Студент группы Б9121-09.03.03пиэ</a:t>
            </a:r>
          </a:p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Соломоненко Алексей Александрович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259649" y="836474"/>
            <a:ext cx="52648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</a:rPr>
              <a:t>Разработка программного средства для автоматизации бизнес-процессов домашней библиотеки</a:t>
            </a:r>
          </a:p>
          <a:p>
            <a:pPr lvl="0"/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067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301781" y="1400996"/>
            <a:ext cx="5765665" cy="3130428"/>
            <a:chOff x="355778" y="1017084"/>
            <a:chExt cx="4241665" cy="2302983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355778" y="1017084"/>
              <a:ext cx="2707497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Декомпозиция контекстной диаграммы </a:t>
              </a:r>
              <a:r>
                <a:rPr lang="en-US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TO-BE</a:t>
              </a:r>
              <a:endPara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Диаграмма «Как будет»</a:t>
            </a: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EA4C84-DA35-9599-051D-595FCDBF46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332"/>
          <a:stretch/>
        </p:blipFill>
        <p:spPr bwMode="auto">
          <a:xfrm>
            <a:off x="3899369" y="1260524"/>
            <a:ext cx="8179615" cy="44697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5366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301781" y="1400996"/>
            <a:ext cx="5765665" cy="3130428"/>
            <a:chOff x="355778" y="1017084"/>
            <a:chExt cx="4241665" cy="2302983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355778" y="1017084"/>
              <a:ext cx="2707497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Выдача книг</a:t>
              </a: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8491" y="226335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Диаграмма «Как будет»</a:t>
            </a: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11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429FC5-1A97-4336-DCC0-B10C87187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140" y="608929"/>
            <a:ext cx="7712439" cy="30066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69764E-52AD-7BD4-CC29-C0A1A72E76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818"/>
          <a:stretch/>
        </p:blipFill>
        <p:spPr bwMode="auto">
          <a:xfrm>
            <a:off x="4236927" y="3686202"/>
            <a:ext cx="7770944" cy="29804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oogle Shape;157;p17">
            <a:extLst>
              <a:ext uri="{FF2B5EF4-FFF2-40B4-BE49-F238E27FC236}">
                <a16:creationId xmlns:a16="http://schemas.microsoft.com/office/drawing/2014/main" id="{078682C4-CC0B-B3DC-E05B-73FCEB1E6FD6}"/>
              </a:ext>
            </a:extLst>
          </p:cNvPr>
          <p:cNvSpPr/>
          <p:nvPr/>
        </p:nvSpPr>
        <p:spPr>
          <a:xfrm>
            <a:off x="335075" y="3735119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Возврат книг</a:t>
            </a:r>
          </a:p>
        </p:txBody>
      </p:sp>
    </p:spTree>
    <p:extLst>
      <p:ext uri="{BB962C8B-B14F-4D97-AF65-F5344CB8AC3E}">
        <p14:creationId xmlns:p14="http://schemas.microsoft.com/office/powerpoint/2010/main" val="346322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589280" y="1722128"/>
            <a:ext cx="4023360" cy="93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</a:rPr>
              <a:t>Функционал ПС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157;p17">
            <a:extLst>
              <a:ext uri="{FF2B5EF4-FFF2-40B4-BE49-F238E27FC236}">
                <a16:creationId xmlns:a16="http://schemas.microsoft.com/office/drawing/2014/main" id="{D14FA406-9FD0-405E-A014-F99779819052}"/>
              </a:ext>
            </a:extLst>
          </p:cNvPr>
          <p:cNvSpPr/>
          <p:nvPr/>
        </p:nvSpPr>
        <p:spPr>
          <a:xfrm>
            <a:off x="5928580" y="1366299"/>
            <a:ext cx="3502354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r"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</a:rPr>
              <a:t>Пользователи системы</a:t>
            </a:r>
            <a:endParaRPr lang="ru-RU" sz="2000" b="1" dirty="0">
              <a:solidFill>
                <a:srgbClr val="0074BD"/>
              </a:solidFill>
              <a:latin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589280" y="152116"/>
            <a:ext cx="57435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dirty="0">
              <a:solidFill>
                <a:schemeClr val="dk1"/>
              </a:solidFill>
              <a:latin typeface="+mj-l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Организационно-экономическая сущность задачи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Объект 9">
            <a:extLst>
              <a:ext uri="{FF2B5EF4-FFF2-40B4-BE49-F238E27FC236}">
                <a16:creationId xmlns:a16="http://schemas.microsoft.com/office/drawing/2014/main" id="{C9BA4FD1-0DBD-04CD-8CA2-EDA745592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8579" y="1880658"/>
            <a:ext cx="5181600" cy="1603375"/>
          </a:xfrm>
        </p:spPr>
        <p:txBody>
          <a:bodyPr/>
          <a:lstStyle/>
          <a:p>
            <a:pPr marL="0" indent="360000" algn="just">
              <a:lnSpc>
                <a:spcPct val="13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Гости</a:t>
            </a:r>
          </a:p>
          <a:p>
            <a:pPr marL="0" indent="360000" algn="just">
              <a:lnSpc>
                <a:spcPct val="13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Зарегистрированные читатели </a:t>
            </a:r>
          </a:p>
          <a:p>
            <a:pPr marL="0" indent="360000" algn="just">
              <a:lnSpc>
                <a:spcPct val="13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Владелец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79616-3934-6B71-557E-7107397F6CEE}"/>
              </a:ext>
            </a:extLst>
          </p:cNvPr>
          <p:cNvSpPr txBox="1"/>
          <p:nvPr/>
        </p:nvSpPr>
        <p:spPr>
          <a:xfrm>
            <a:off x="589280" y="2372898"/>
            <a:ext cx="5181600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Добавление книги.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Поиск книги.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Удаление книги.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Управление статусом книги.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Управление пользователями.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Ведение читательского билета.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Введение санкции по отношению к читателям.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Отчеты и статистика. </a:t>
            </a:r>
          </a:p>
        </p:txBody>
      </p:sp>
      <p:sp>
        <p:nvSpPr>
          <p:cNvPr id="13" name="Google Shape;157;p17">
            <a:extLst>
              <a:ext uri="{FF2B5EF4-FFF2-40B4-BE49-F238E27FC236}">
                <a16:creationId xmlns:a16="http://schemas.microsoft.com/office/drawing/2014/main" id="{E1B12C40-8ABB-7CCD-4755-B01722B9D487}"/>
              </a:ext>
            </a:extLst>
          </p:cNvPr>
          <p:cNvSpPr/>
          <p:nvPr/>
        </p:nvSpPr>
        <p:spPr>
          <a:xfrm>
            <a:off x="5928579" y="3536533"/>
            <a:ext cx="5025975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r"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</a:rPr>
              <a:t>Ограничения предметной области</a:t>
            </a:r>
            <a:endParaRPr lang="ru-RU" sz="2000" b="1" dirty="0">
              <a:solidFill>
                <a:srgbClr val="0074BD"/>
              </a:solidFill>
              <a:latin typeface="Montserrat"/>
              <a:sym typeface="Montserra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20285-F104-D249-4F36-7540326A7AE7}"/>
              </a:ext>
            </a:extLst>
          </p:cNvPr>
          <p:cNvSpPr txBox="1"/>
          <p:nvPr/>
        </p:nvSpPr>
        <p:spPr>
          <a:xfrm>
            <a:off x="5928579" y="3959660"/>
            <a:ext cx="6096000" cy="2524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Ограничения редактирования данных. </a:t>
            </a:r>
          </a:p>
          <a:p>
            <a:pPr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Ограничения доступа. </a:t>
            </a:r>
          </a:p>
          <a:p>
            <a:pPr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Контроль состояния изданий. </a:t>
            </a:r>
          </a:p>
          <a:p>
            <a:pPr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Каждый читатель может иметь один читательский билет. </a:t>
            </a:r>
          </a:p>
          <a:p>
            <a:pPr indent="-285750" algn="just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Каждая книга имеет свой номенклатурный номер, правило пользования, жанр и место хранения</a:t>
            </a:r>
          </a:p>
        </p:txBody>
      </p:sp>
    </p:spTree>
    <p:extLst>
      <p:ext uri="{BB962C8B-B14F-4D97-AF65-F5344CB8AC3E}">
        <p14:creationId xmlns:p14="http://schemas.microsoft.com/office/powerpoint/2010/main" val="1087274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589280" y="1363524"/>
            <a:ext cx="4023360" cy="936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</a:rPr>
              <a:t>Входная информация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589280" y="152116"/>
            <a:ext cx="574351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dirty="0">
              <a:solidFill>
                <a:schemeClr val="dk1"/>
              </a:solidFill>
              <a:latin typeface="+mj-l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Входная и выходная информация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879616-3934-6B71-557E-7107397F6CEE}"/>
              </a:ext>
            </a:extLst>
          </p:cNvPr>
          <p:cNvSpPr txBox="1"/>
          <p:nvPr/>
        </p:nvSpPr>
        <p:spPr>
          <a:xfrm>
            <a:off x="278491" y="2027458"/>
            <a:ext cx="5063432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Список книг, которые необходимо добавить в базу данных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Персональные данные новых пользователей библиотеки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Запросы на поиск книги по различным критериям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Запросы на обновление информации о книгах, например, изменение статуса (в наличии, взята и т. д.) </a:t>
            </a:r>
          </a:p>
        </p:txBody>
      </p:sp>
      <p:sp>
        <p:nvSpPr>
          <p:cNvPr id="13" name="Google Shape;157;p17">
            <a:extLst>
              <a:ext uri="{FF2B5EF4-FFF2-40B4-BE49-F238E27FC236}">
                <a16:creationId xmlns:a16="http://schemas.microsoft.com/office/drawing/2014/main" id="{E1B12C40-8ABB-7CCD-4755-B01722B9D487}"/>
              </a:ext>
            </a:extLst>
          </p:cNvPr>
          <p:cNvSpPr/>
          <p:nvPr/>
        </p:nvSpPr>
        <p:spPr>
          <a:xfrm>
            <a:off x="6096000" y="1363524"/>
            <a:ext cx="341932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Выходная информация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20285-F104-D249-4F36-7540326A7AE7}"/>
              </a:ext>
            </a:extLst>
          </p:cNvPr>
          <p:cNvSpPr txBox="1"/>
          <p:nvPr/>
        </p:nvSpPr>
        <p:spPr>
          <a:xfrm>
            <a:off x="5817509" y="2046627"/>
            <a:ext cx="6096000" cy="425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Читательский билет</a:t>
            </a:r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Список книг, доступных в библиотеке, с информацией о каждой книге, включая ее название, автора, жанр, статус (в наличии или взята в аренду) и другие характеристики.</a:t>
            </a:r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Результаты поиска книги по заданным критериям.</a:t>
            </a:r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Отчеты: </a:t>
            </a:r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Список книг в библиотеке </a:t>
            </a:r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Выданные книги </a:t>
            </a:r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Книги с просроченным сроком возврата и еще не возвращенные </a:t>
            </a:r>
            <a:endParaRPr lang="ru-RU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Список нарушителей</a:t>
            </a:r>
          </a:p>
        </p:txBody>
      </p:sp>
    </p:spTree>
    <p:extLst>
      <p:ext uri="{BB962C8B-B14F-4D97-AF65-F5344CB8AC3E}">
        <p14:creationId xmlns:p14="http://schemas.microsoft.com/office/powerpoint/2010/main" val="125122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7538784" y="817814"/>
            <a:ext cx="43311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Контекстная диаграмма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DFD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 descr="Изображение выглядит как текст, диаграмма, План, Технический чертеж&#10;&#10;Автоматически созданное описание">
            <a:extLst>
              <a:ext uri="{FF2B5EF4-FFF2-40B4-BE49-F238E27FC236}">
                <a16:creationId xmlns:a16="http://schemas.microsoft.com/office/drawing/2014/main" id="{9F554162-9EA5-6C28-72C5-6A1BAB9A2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51" y="1260524"/>
            <a:ext cx="9956298" cy="477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3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Декомпозиция Контекстной диаграммы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DFD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Изображение выглядит как текст, диаграмма, План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3E1973DC-D3E8-A2AC-FAAA-81E3E4A10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062" y="1400996"/>
            <a:ext cx="8079010" cy="43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Работа с читательским билетом</a:t>
            </a: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Рисунок 1" descr="Изображение выглядит как текст, диаграмма, План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09A275D-B9DD-C7B9-4D8E-8DC40234B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596" y="1460102"/>
            <a:ext cx="8178368" cy="42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CFE186D-1F5A-C0BD-72DB-0156DD32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567" y="1153408"/>
            <a:ext cx="8761012" cy="4955053"/>
          </a:xfrm>
          <a:prstGeom prst="rect">
            <a:avLst/>
          </a:prstGeom>
        </p:spPr>
      </p:pic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Выдача и возврат книг</a:t>
            </a: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4417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</a:rPr>
              <a:t>Работа с каталогом книг</a:t>
            </a:r>
            <a:endParaRPr lang="ru-RU" sz="2000" b="1" dirty="0">
              <a:solidFill>
                <a:srgbClr val="0074BD"/>
              </a:solidFill>
              <a:latin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9ED4A6-1D3F-CF0A-4F1B-2EFC5BA3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360" y="1390901"/>
            <a:ext cx="8348654" cy="449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9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Инфологическая модель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EA7A89-38CE-3580-56A9-8410182D3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320" y="466091"/>
            <a:ext cx="8217954" cy="5925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3421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589280" y="975403"/>
            <a:ext cx="6769170" cy="3925521"/>
            <a:chOff x="567284" y="703985"/>
            <a:chExt cx="4979921" cy="2887914"/>
          </a:xfrm>
        </p:grpSpPr>
        <p:sp>
          <p:nvSpPr>
            <p:cNvPr id="76" name="Google Shape;116;p16">
              <a:extLst>
                <a:ext uri="{FF2B5EF4-FFF2-40B4-BE49-F238E27FC236}">
                  <a16:creationId xmlns:a16="http://schemas.microsoft.com/office/drawing/2014/main" id="{7AA952F0-A064-4726-955A-D3337EE6D9C4}"/>
                </a:ext>
              </a:extLst>
            </p:cNvPr>
            <p:cNvSpPr/>
            <p:nvPr/>
          </p:nvSpPr>
          <p:spPr>
            <a:xfrm>
              <a:off x="3763628" y="2344655"/>
              <a:ext cx="1329092" cy="1247244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567284" y="1017084"/>
              <a:ext cx="2495991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Цель проекта</a:t>
              </a:r>
            </a:p>
          </p:txBody>
        </p:sp>
        <p:sp>
          <p:nvSpPr>
            <p:cNvPr id="85" name="Google Shape;157;p17">
              <a:extLst>
                <a:ext uri="{FF2B5EF4-FFF2-40B4-BE49-F238E27FC236}">
                  <a16:creationId xmlns:a16="http://schemas.microsoft.com/office/drawing/2014/main" id="{D14FA406-9FD0-405E-A014-F99779819052}"/>
                </a:ext>
              </a:extLst>
            </p:cNvPr>
            <p:cNvSpPr/>
            <p:nvPr/>
          </p:nvSpPr>
          <p:spPr>
            <a:xfrm>
              <a:off x="2970604" y="703985"/>
              <a:ext cx="2576601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algn="r"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Задачи проекта</a:t>
              </a: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589280" y="214114"/>
            <a:ext cx="5430944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sz="2800" b="1" i="0" u="none" strike="noStrike" cap="none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Цели и задачи проекта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459B32-DA02-E475-E337-2979E3A4E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895" y="2112840"/>
            <a:ext cx="4522151" cy="3739320"/>
          </a:xfrm>
        </p:spPr>
        <p:txBody>
          <a:bodyPr>
            <a:normAutofit/>
          </a:bodyPr>
          <a:lstStyle/>
          <a:p>
            <a:pPr indent="0">
              <a:lnSpc>
                <a:spcPct val="110000"/>
              </a:lnSpc>
              <a:buNone/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Разработка программного средства для автоматизации бизнес-процессов домашней библиотеки.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C31D0AA-F112-86B4-B73D-77C23AC15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5752" y="1392988"/>
            <a:ext cx="6844211" cy="5431649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выполнить анализ предметной области;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выработать требования к разрабатываемому программному средству;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программное средство, позволяющую автоматизировать бизнес-процессы в домашней библиотеке;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алгоритмы для основных процессов в системе;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прототипы форм интерфейса системы.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7288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4A8D23-B506-C801-F545-AA57F426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21" y="536631"/>
            <a:ext cx="7694614" cy="5784738"/>
          </a:xfrm>
          <a:prstGeom prst="rect">
            <a:avLst/>
          </a:prstGeom>
        </p:spPr>
      </p:pic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Структурная схема программы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Архитектура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8301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7298D0-0564-E748-4759-81C382AC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78" y="1309170"/>
            <a:ext cx="10473705" cy="5287519"/>
          </a:xfrm>
          <a:prstGeom prst="rect">
            <a:avLst/>
          </a:prstGeom>
        </p:spPr>
      </p:pic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18467" y="4742817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Диаграмма последовательности экранных форм</a:t>
            </a: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Интерфейс системы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21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29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5576" y="1691411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Главное меню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8CCC01-D82F-6659-A980-FA30D60B52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121" b="7062"/>
          <a:stretch/>
        </p:blipFill>
        <p:spPr bwMode="auto">
          <a:xfrm>
            <a:off x="278429" y="2342838"/>
            <a:ext cx="5596301" cy="246225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AC9A91-F266-E3F9-21B6-F9503BF0E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445" y="1738669"/>
            <a:ext cx="5940425" cy="4006215"/>
          </a:xfrm>
          <a:prstGeom prst="rect">
            <a:avLst/>
          </a:prstGeom>
        </p:spPr>
      </p:pic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5877797B-AFFE-9A89-233A-08F3EBD3022C}"/>
              </a:ext>
            </a:extLst>
          </p:cNvPr>
          <p:cNvSpPr/>
          <p:nvPr/>
        </p:nvSpPr>
        <p:spPr>
          <a:xfrm>
            <a:off x="6020224" y="1077550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Форма книги</a:t>
            </a:r>
          </a:p>
        </p:txBody>
      </p:sp>
    </p:spTree>
    <p:extLst>
      <p:ext uri="{BB962C8B-B14F-4D97-AF65-F5344CB8AC3E}">
        <p14:creationId xmlns:p14="http://schemas.microsoft.com/office/powerpoint/2010/main" val="274347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5576" y="1691411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Форма поиска книги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157;p17">
            <a:extLst>
              <a:ext uri="{FF2B5EF4-FFF2-40B4-BE49-F238E27FC236}">
                <a16:creationId xmlns:a16="http://schemas.microsoft.com/office/drawing/2014/main" id="{5877797B-AFFE-9A89-233A-08F3EBD3022C}"/>
              </a:ext>
            </a:extLst>
          </p:cNvPr>
          <p:cNvSpPr/>
          <p:nvPr/>
        </p:nvSpPr>
        <p:spPr>
          <a:xfrm>
            <a:off x="6211556" y="991728"/>
            <a:ext cx="4527564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Форма читательского билета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7C67F2-30CE-65C5-C376-FFB0055D5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76" y="2568739"/>
            <a:ext cx="5935980" cy="245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14FFB4-DD4B-A811-E097-A2FFB3F51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556" y="1578979"/>
            <a:ext cx="5940425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57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5576" y="1691411"/>
            <a:ext cx="3213579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Отчет «Список книг в библиотеке»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3FECC6-A543-C4D8-234B-BE914945B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61" y="511579"/>
            <a:ext cx="8211624" cy="54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5576" y="1691411"/>
            <a:ext cx="8807464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Отчет «Читатели с просроченным сроком возврата книг»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EB6068-172C-78FC-BC19-88DC948D3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72" y="2493729"/>
            <a:ext cx="9708721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68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275576" y="1691411"/>
            <a:ext cx="8807464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sym typeface="Montserrat"/>
              </a:rPr>
              <a:t>Отчет «Список нарушителей»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>
              <a:buClr>
                <a:srgbClr val="000000"/>
              </a:buClr>
              <a:buSzPts val="1400"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Прототипы форм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DFEAB5-C57B-DF65-BB63-F0216339F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576" y="2471254"/>
            <a:ext cx="9963574" cy="254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234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Заключение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BE3BC8-1705-B37C-733D-6F669C3E288C}"/>
              </a:ext>
            </a:extLst>
          </p:cNvPr>
          <p:cNvSpPr txBox="1"/>
          <p:nvPr/>
        </p:nvSpPr>
        <p:spPr>
          <a:xfrm>
            <a:off x="275575" y="917773"/>
            <a:ext cx="1159438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 ходе данной работы был выполнены: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анализ предметной области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построена модель 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</a:t>
            </a: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IS;</a:t>
            </a:r>
            <a:endParaRPr lang="ru-RU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проанализированы проблемы, выявлены причины их возникновения, исследованы потенциальные улучшения</a:t>
            </a:r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остроена модель изменений в бизнес-процессах 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</a:t>
            </a: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BE;</a:t>
            </a:r>
            <a:endParaRPr lang="ru-RU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описаны цели и задачи перед ПС, определены входные и выходные данные системы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разработана архитектура ПС, включая диаграмму потоков данных</a:t>
            </a:r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остроена структурная схема</a:t>
            </a:r>
            <a:r>
              <a:rPr lang="en-US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описаны алгоритмы отдельных модулей</a:t>
            </a:r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разработаны протатипы форм и отчетов, построена диаграмма последовательности экранных форм.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461C7-C1F4-CB2A-4957-145B87DC67D3}"/>
              </a:ext>
            </a:extLst>
          </p:cNvPr>
          <p:cNvSpPr txBox="1"/>
          <p:nvPr/>
        </p:nvSpPr>
        <p:spPr>
          <a:xfrm>
            <a:off x="4429760" y="4638921"/>
            <a:ext cx="724408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Данное программное средство позволит удобно хранить информацию о книгах в домашней библиотеке, хранить информацию о читателях библиотеки и выданной им литературе, а также предоставит удобный поиск по произведениям библиотеки.</a:t>
            </a:r>
          </a:p>
        </p:txBody>
      </p:sp>
    </p:spTree>
    <p:extLst>
      <p:ext uri="{BB962C8B-B14F-4D97-AF65-F5344CB8AC3E}">
        <p14:creationId xmlns:p14="http://schemas.microsoft.com/office/powerpoint/2010/main" val="33800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301781" y="1400996"/>
            <a:ext cx="5765665" cy="3130428"/>
            <a:chOff x="355778" y="1017084"/>
            <a:chExt cx="4241665" cy="2302983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355778" y="1017084"/>
              <a:ext cx="2707497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Контекстная диаграмма </a:t>
              </a:r>
              <a:r>
                <a:rPr lang="en-US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AS-IS</a:t>
              </a:r>
              <a:endPara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Анализ предметной области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05B2A2-1BF0-3B46-E566-762B767AB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395" y="1400996"/>
            <a:ext cx="7906824" cy="483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79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1CD507-DC6E-0A8D-C182-BC25BCEA9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06" y="1400995"/>
            <a:ext cx="8246913" cy="4619329"/>
          </a:xfrm>
          <a:prstGeom prst="rect">
            <a:avLst/>
          </a:prstGeom>
        </p:spPr>
      </p:pic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Декомпозиция контекстной диаграммы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AS-IS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Анализ предметной области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9717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53E9F-5350-F033-C419-9A27EE4B8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582" y="1400996"/>
            <a:ext cx="8501637" cy="4619329"/>
          </a:xfrm>
          <a:prstGeom prst="rect">
            <a:avLst/>
          </a:prstGeom>
        </p:spPr>
      </p:pic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Учет книг библиотечного фонда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AS-IS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Анализ предметной области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654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301781" y="1400996"/>
            <a:ext cx="5765665" cy="3130428"/>
            <a:chOff x="355778" y="1017084"/>
            <a:chExt cx="4241665" cy="2302983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355778" y="1017084"/>
              <a:ext cx="2707497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Выдача возврат книг</a:t>
              </a:r>
            </a:p>
            <a:p>
              <a:pPr>
                <a:buSzPts val="1400"/>
              </a:pPr>
              <a:r>
                <a:rPr lang="en-US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AS-IS</a:t>
              </a:r>
              <a:endPara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Анализ предметной области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FB3307-9E3E-823B-5F38-42F3924E9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653" y="1262195"/>
            <a:ext cx="8004310" cy="49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4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330335" y="1617417"/>
            <a:ext cx="5765665" cy="3130428"/>
            <a:chOff x="355778" y="1017084"/>
            <a:chExt cx="4241665" cy="2302983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355778" y="1017084"/>
              <a:ext cx="2707497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endPara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Выявленная </a:t>
              </a:r>
            </a:p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проблема</a:t>
              </a: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dirty="0">
              <a:solidFill>
                <a:schemeClr val="dk1"/>
              </a:solidFill>
              <a:latin typeface="+mj-l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Обоснование решаемой задачи и принятые решения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289AE11-3C9B-69FB-5903-1D149F2C9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255239"/>
              </p:ext>
            </p:extLst>
          </p:nvPr>
        </p:nvGraphicFramePr>
        <p:xfrm>
          <a:off x="3708400" y="1316345"/>
          <a:ext cx="7914640" cy="43506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5134">
                  <a:extLst>
                    <a:ext uri="{9D8B030D-6E8A-4147-A177-3AD203B41FA5}">
                      <a16:colId xmlns:a16="http://schemas.microsoft.com/office/drawing/2014/main" val="4168350650"/>
                    </a:ext>
                  </a:extLst>
                </a:gridCol>
                <a:gridCol w="5999506">
                  <a:extLst>
                    <a:ext uri="{9D8B030D-6E8A-4147-A177-3AD203B41FA5}">
                      <a16:colId xmlns:a16="http://schemas.microsoft.com/office/drawing/2014/main" val="646259347"/>
                    </a:ext>
                  </a:extLst>
                </a:gridCol>
              </a:tblGrid>
              <a:tr h="141930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Проблема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</a:rPr>
                        <a:t>Сложность в получении информации о конкретной книге, для этого необходимо просмотреть журнал выдачи книг, и инвентаризационный журнал.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374183"/>
                  </a:ext>
                </a:extLst>
              </a:tr>
              <a:tr h="456779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Затрагивает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</a:rPr>
                        <a:t>Владелец библиотеки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5647948"/>
                  </a:ext>
                </a:extLst>
              </a:tr>
              <a:tr h="1419302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>
                          <a:effectLst/>
                        </a:rPr>
                        <a:t>Ее следствием является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Долгий процесс получения данных, где находится книга: в хранилище или она была кому-то выдана, а также долгий поиск необходимой книги в хранилище.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826548"/>
                  </a:ext>
                </a:extLst>
              </a:tr>
              <a:tr h="1055228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Успешное решение позволит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</a:pPr>
                      <a:r>
                        <a:rPr lang="ru-RU" sz="2000" dirty="0">
                          <a:effectLst/>
                        </a:rPr>
                        <a:t>Сократить время на поиск информации о конкретной книге, а также эффективнее отслеживать выдачу и возврат книг. 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580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4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330335" y="1617417"/>
            <a:ext cx="5765665" cy="3130428"/>
            <a:chOff x="355778" y="1017084"/>
            <a:chExt cx="4241665" cy="2302983"/>
          </a:xfrm>
        </p:grpSpPr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  <p:sp>
          <p:nvSpPr>
            <p:cNvPr id="79" name="Google Shape;157;p17">
              <a:extLst>
                <a:ext uri="{FF2B5EF4-FFF2-40B4-BE49-F238E27FC236}">
                  <a16:creationId xmlns:a16="http://schemas.microsoft.com/office/drawing/2014/main" id="{63DC6ECA-2E52-4AFF-B568-8A56BFBADD2A}"/>
                </a:ext>
              </a:extLst>
            </p:cNvPr>
            <p:cNvSpPr/>
            <p:nvPr/>
          </p:nvSpPr>
          <p:spPr>
            <a:xfrm>
              <a:off x="355778" y="1017084"/>
              <a:ext cx="2707497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>
                <a:buSzPts val="1400"/>
              </a:pPr>
              <a:r>
                <a:rPr lang="ru-RU" sz="2000" b="1" dirty="0">
                  <a:solidFill>
                    <a:srgbClr val="0074BD"/>
                  </a:solidFill>
                  <a:latin typeface="Montserrat"/>
                  <a:sym typeface="Montserrat"/>
                </a:rPr>
                <a:t>Метод </a:t>
              </a:r>
              <a:r>
                <a:rPr lang="ru-RU" sz="2000" b="1" dirty="0">
                  <a:solidFill>
                    <a:srgbClr val="0074BD"/>
                  </a:solidFill>
                  <a:latin typeface="Montserrat"/>
                </a:rPr>
                <a:t>VORD</a:t>
              </a:r>
              <a:endParaRPr lang="ru-RU" sz="2000" b="1" dirty="0">
                <a:solidFill>
                  <a:srgbClr val="0074BD"/>
                </a:solidFill>
                <a:latin typeface="Montserrat"/>
                <a:sym typeface="Montserrat"/>
              </a:endParaRPr>
            </a:p>
          </p:txBody>
        </p:sp>
      </p:grp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5" y="214114"/>
            <a:ext cx="6021955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2800" b="1" dirty="0">
              <a:solidFill>
                <a:schemeClr val="dk1"/>
              </a:solidFill>
              <a:latin typeface="+mj-l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</a:rPr>
              <a:t>Требования к разрабатываемому ПС</a:t>
            </a: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773A5C-5772-B1CD-D0C4-EA2834C335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056"/>
          <a:stretch/>
        </p:blipFill>
        <p:spPr bwMode="auto">
          <a:xfrm>
            <a:off x="275575" y="2401672"/>
            <a:ext cx="4686300" cy="1478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EC0FD6-6C74-BBE7-6D2C-1BC37131F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828" y="1392022"/>
            <a:ext cx="5859780" cy="3497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CF8F10-8E54-E80F-40CF-31E52E834A4A}"/>
              </a:ext>
            </a:extLst>
          </p:cNvPr>
          <p:cNvSpPr txBox="1"/>
          <p:nvPr/>
        </p:nvSpPr>
        <p:spPr>
          <a:xfrm>
            <a:off x="5756496" y="51190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Диаграмма идентификации точек зрения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F442B-36CB-6806-D9BF-5142DE1D68C9}"/>
              </a:ext>
            </a:extLst>
          </p:cNvPr>
          <p:cNvSpPr txBox="1"/>
          <p:nvPr/>
        </p:nvSpPr>
        <p:spPr>
          <a:xfrm>
            <a:off x="592969" y="39138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Диаграмма иерархии точек зрения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739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B1958E7-29F5-D745-EBB3-AF4447964DCA}"/>
              </a:ext>
            </a:extLst>
          </p:cNvPr>
          <p:cNvGrpSpPr/>
          <p:nvPr/>
        </p:nvGrpSpPr>
        <p:grpSpPr>
          <a:xfrm>
            <a:off x="5164133" y="3261128"/>
            <a:ext cx="1806625" cy="1695370"/>
            <a:chOff x="4934046" y="3205554"/>
            <a:chExt cx="1806625" cy="1695370"/>
          </a:xfrm>
        </p:grpSpPr>
        <p:sp>
          <p:nvSpPr>
            <p:cNvPr id="13" name="Google Shape;116;p16">
              <a:extLst>
                <a:ext uri="{FF2B5EF4-FFF2-40B4-BE49-F238E27FC236}">
                  <a16:creationId xmlns:a16="http://schemas.microsoft.com/office/drawing/2014/main" id="{2E17BBB1-8129-05D7-7AF4-F60281DB0B11}"/>
                </a:ext>
              </a:extLst>
            </p:cNvPr>
            <p:cNvSpPr/>
            <p:nvPr/>
          </p:nvSpPr>
          <p:spPr>
            <a:xfrm>
              <a:off x="4934046" y="3205554"/>
              <a:ext cx="1806625" cy="1695370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F8909D7B-5FEA-2353-2C84-9EA4B26DAD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5607272" y="3686203"/>
              <a:ext cx="460172" cy="845222"/>
            </a:xfrm>
            <a:prstGeom prst="rect">
              <a:avLst/>
            </a:prstGeom>
          </p:spPr>
        </p:pic>
      </p:grpSp>
      <p:pic>
        <p:nvPicPr>
          <p:cNvPr id="3" name="Рисунок 2" descr="Изображение выглядит как текст, диаграмма, линия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E184BCA4-79F9-D97F-B661-8F08D522FA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58" b="5514"/>
          <a:stretch/>
        </p:blipFill>
        <p:spPr bwMode="auto">
          <a:xfrm>
            <a:off x="3383280" y="1430139"/>
            <a:ext cx="8744070" cy="45986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9" name="Google Shape;157;p17">
            <a:extLst>
              <a:ext uri="{FF2B5EF4-FFF2-40B4-BE49-F238E27FC236}">
                <a16:creationId xmlns:a16="http://schemas.microsoft.com/office/drawing/2014/main" id="{63DC6ECA-2E52-4AFF-B568-8A56BFBADD2A}"/>
              </a:ext>
            </a:extLst>
          </p:cNvPr>
          <p:cNvSpPr/>
          <p:nvPr/>
        </p:nvSpPr>
        <p:spPr>
          <a:xfrm>
            <a:off x="301781" y="1400996"/>
            <a:ext cx="3680281" cy="42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>
              <a:buSzPts val="1400"/>
            </a:pPr>
            <a:r>
              <a:rPr lang="ru-RU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Контекстная диаграмма </a:t>
            </a:r>
            <a:r>
              <a:rPr lang="en-US" sz="2000" b="1" dirty="0">
                <a:solidFill>
                  <a:srgbClr val="0074BD"/>
                </a:solidFill>
                <a:latin typeface="Montserrat"/>
                <a:ea typeface="Montserrat"/>
                <a:cs typeface="Montserrat"/>
                <a:sym typeface="Montserrat"/>
              </a:rPr>
              <a:t>TO-BE</a:t>
            </a:r>
            <a:endParaRPr lang="ru-RU" sz="2000" b="1" dirty="0">
              <a:solidFill>
                <a:srgbClr val="0074B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67;p15">
            <a:extLst>
              <a:ext uri="{FF2B5EF4-FFF2-40B4-BE49-F238E27FC236}">
                <a16:creationId xmlns:a16="http://schemas.microsoft.com/office/drawing/2014/main" id="{CD4682C7-207F-4FBC-BE3E-AB21CE07E74C}"/>
              </a:ext>
            </a:extLst>
          </p:cNvPr>
          <p:cNvSpPr txBox="1"/>
          <p:nvPr/>
        </p:nvSpPr>
        <p:spPr>
          <a:xfrm>
            <a:off x="275576" y="214114"/>
            <a:ext cx="574464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i="0" u="none" strike="noStrike" cap="none" dirty="0">
                <a:solidFill>
                  <a:schemeClr val="dk1"/>
                </a:solidFill>
                <a:latin typeface="+mj-lt"/>
                <a:ea typeface="Montserrat Light"/>
                <a:cs typeface="Montserrat Light"/>
                <a:sym typeface="Montserrat Light"/>
              </a:rPr>
              <a:t> </a:t>
            </a:r>
            <a:endParaRPr lang="ru-RU" sz="2800" b="1" dirty="0">
              <a:solidFill>
                <a:schemeClr val="dk1"/>
              </a:solidFill>
              <a:latin typeface="+mj-lt"/>
              <a:ea typeface="Montserrat Light"/>
              <a:cs typeface="Montserrat Light"/>
              <a:sym typeface="Montserrat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Диаграмма «Как будет»</a:t>
            </a:r>
            <a:endParaRPr lang="ru-RU" sz="2800" b="1" i="0" u="none" strike="noStrike" cap="none" dirty="0">
              <a:solidFill>
                <a:schemeClr val="dk1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16BD7-1A9F-6F50-20CD-6B8CB5C08819}"/>
              </a:ext>
            </a:extLst>
          </p:cNvPr>
          <p:cNvSpPr txBox="1"/>
          <p:nvPr/>
        </p:nvSpPr>
        <p:spPr>
          <a:xfrm>
            <a:off x="907450" y="60203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" sz="1800" i="1" dirty="0">
                <a:solidFill>
                  <a:srgbClr val="001A72"/>
                </a:solidFill>
                <a:sym typeface="Arial Narrow"/>
              </a:rPr>
              <a:t>Институт математики </a:t>
            </a:r>
            <a:br>
              <a:rPr lang="ru" sz="1800" i="1" dirty="0">
                <a:solidFill>
                  <a:srgbClr val="001A72"/>
                </a:solidFill>
                <a:sym typeface="Arial Narrow"/>
              </a:rPr>
            </a:br>
            <a:r>
              <a:rPr lang="ru" sz="1800" i="1" dirty="0">
                <a:solidFill>
                  <a:srgbClr val="001A72"/>
                </a:solidFill>
                <a:sym typeface="Arial Narrow"/>
              </a:rPr>
              <a:t>и компьютерных технологий</a:t>
            </a:r>
            <a:endParaRPr lang="ru-RU" dirty="0"/>
          </a:p>
        </p:txBody>
      </p:sp>
      <p:pic>
        <p:nvPicPr>
          <p:cNvPr id="8" name="Google Shape;209;p30">
            <a:extLst>
              <a:ext uri="{FF2B5EF4-FFF2-40B4-BE49-F238E27FC236}">
                <a16:creationId xmlns:a16="http://schemas.microsoft.com/office/drawing/2014/main" id="{B15101DB-E348-449C-91BA-A2074CD31E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91" y="6108461"/>
            <a:ext cx="628957" cy="4796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16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819</Words>
  <Application>Microsoft Macintosh PowerPoint</Application>
  <PresentationFormat>Широкоэкранный</PresentationFormat>
  <Paragraphs>201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Aptos</vt:lpstr>
      <vt:lpstr>Aptos Display</vt:lpstr>
      <vt:lpstr>Arial</vt:lpstr>
      <vt:lpstr>Arial Narrow</vt:lpstr>
      <vt:lpstr>Calibri</vt:lpstr>
      <vt:lpstr>Montserrat</vt:lpstr>
      <vt:lpstr>Roboto</vt:lpstr>
      <vt:lpstr>Roboto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Соломоненко Алексей Александрович</dc:creator>
  <cp:lastModifiedBy>Владислав Туровец</cp:lastModifiedBy>
  <cp:revision>21</cp:revision>
  <dcterms:created xsi:type="dcterms:W3CDTF">2024-01-23T21:45:18Z</dcterms:created>
  <dcterms:modified xsi:type="dcterms:W3CDTF">2024-04-04T01:48:19Z</dcterms:modified>
</cp:coreProperties>
</file>