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0"/>
  </p:normalViewPr>
  <p:slideViewPr>
    <p:cSldViewPr snapToGrid="0">
      <p:cViewPr>
        <p:scale>
          <a:sx n="120" d="100"/>
          <a:sy n="120" d="100"/>
        </p:scale>
        <p:origin x="4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E195C-5F9F-401C-B038-B39BF9A17CEF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C5045-EF2B-48AD-B016-B0CB057C7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2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dirty="0"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158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9E48C7-D210-4E72-A406-C4E88C64E2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52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0757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476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304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9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168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208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9218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17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215B1-7B93-4059-BEE7-FEAEAB87B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99A486-A669-42D8-A25E-A3F412439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A6C82-1897-438D-893B-E1BB04B0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BE1-5265-4BDC-BD48-E5E97D05C15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801D78-56EB-418A-974D-E8C31BC3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C053EF-D42C-4459-A958-79CE3B41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94E7-6458-496A-9F03-3943AC1EC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57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F90B6-6294-4BF0-B71E-123AF09A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96CBEA-C223-403F-B25E-D1C65D84C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677C27-46E9-4FE5-B12F-BBC83C273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BE1-5265-4BDC-BD48-E5E97D05C15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9FC643-D032-4707-9F35-8908854F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EC7B71-8AC0-45AC-83A6-3D9E0BCF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94E7-6458-496A-9F03-3943AC1EC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01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95CD1E-2AE5-45DF-9105-385B384F2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5BADE0-C030-4823-BCA1-02CF03D6C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7690BD-BAA2-4B22-8701-AF056F43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BE1-5265-4BDC-BD48-E5E97D05C15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498C33-5B58-4664-BE98-D2FF04C2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207D5-6B29-4BEC-9C3E-0D56F831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94E7-6458-496A-9F03-3943AC1EC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44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282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508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3BE0D-81C5-44C2-9F7B-F94AB735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6AAEF1-C05D-4DFF-B144-D43C81B2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D3747-9784-4A58-9327-D89B6DFF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BE1-5265-4BDC-BD48-E5E97D05C15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B62091-1A00-46C4-B7E3-D04222A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9D492-872C-4378-916E-E480CBDE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94E7-6458-496A-9F03-3943AC1EC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4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DF5C4-CFEA-4725-87E8-54CB9330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762B7F-95DC-42F0-9DAE-EBB8B13F8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79571A-F461-4AA8-9931-B9C44849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BE1-5265-4BDC-BD48-E5E97D05C15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4E9950-7668-43F1-B421-10B62F98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7BA03E-8EF1-4B57-BBC4-EDADA3CB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94E7-6458-496A-9F03-3943AC1EC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02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F1614-076C-4C76-B689-83D3DA6E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1456C-25C9-4204-85E9-654F8C2E8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A2ECD3-A0F8-482E-9488-00679B26F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ECB51C-B757-4BB0-92A9-0E75B697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BE1-5265-4BDC-BD48-E5E97D05C15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A4877-2068-4B64-92A9-B86DBEA9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A10D78-F5ED-4184-9005-39E67614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94E7-6458-496A-9F03-3943AC1EC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86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EB575-2792-4A52-A836-0F270D8B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89A5BD-2D13-46EE-953D-84ABCBAB9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1D45C9-A81B-4320-B728-B3CEB26A1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63C0EE-98EE-40D5-95DB-413C3A650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DE5ACA-ECFF-438F-9519-2ACCE9A5A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ADD623-6F69-4BB6-926F-CE2CC9E2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BE1-5265-4BDC-BD48-E5E97D05C15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4AB148-B7BE-44D0-BAAB-8C3ADAFA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E825B3-BC05-403D-8753-A8166B9A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94E7-6458-496A-9F03-3943AC1EC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51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BB5146-E895-4F9C-97C5-BB08DABF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73F59D-1152-419A-B11F-223249DB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BE1-5265-4BDC-BD48-E5E97D05C15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FC7436-DAE3-4856-A2F8-31F8D5DC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924E30-84C1-4D84-A981-B8AB5980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94E7-6458-496A-9F03-3943AC1EC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73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C51790-37B3-457F-9005-7683F1CC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BE1-5265-4BDC-BD48-E5E97D05C15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2C86A5-50FF-4C9A-9740-2749A378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92D9CF-5082-4051-9FEE-60D5BD15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94E7-6458-496A-9F03-3943AC1EC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41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2EE41-F21F-4DB7-A658-AD6D9225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A2AEF-837A-4FD2-8B5A-500C0A65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16BAE1-BD39-4C8E-B331-956CBDEB7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CBFBD6-2432-4C32-BEEA-C938A068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BE1-5265-4BDC-BD48-E5E97D05C15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4D5593-35FC-4CC9-B574-51A3A043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384C86-4705-469C-B5C0-2FF2D1CF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94E7-6458-496A-9F03-3943AC1EC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77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7897F4-BF7C-4C01-AFD7-F99072C3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1A2D98-AAE0-4729-A37E-0812DF986D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74B153-2155-4A25-80DF-17A81D9EA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23728F-A3B2-4BF3-BABC-842CCF13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FBE1-5265-4BDC-BD48-E5E97D05C15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646A9B-8EC0-439A-9B77-4BEF10C4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404F45-114B-499D-AECD-7AE5D89F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94E7-6458-496A-9F03-3943AC1EC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46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ED6D4-5430-4092-A766-AC9103BBA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DA21A9-7D8E-4EB5-BD0E-8882FD8C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30AF2-BDFE-4F07-826A-372B3C0A9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4FBE1-5265-4BDC-BD48-E5E97D05C15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5FB850-E3AB-42D1-995A-7411508DD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7E2C4E-E2B1-40F7-9E56-192FFB4D6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B94E7-6458-496A-9F03-3943AC1EC0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39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597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5308" r="36158" b="40926"/>
          <a:stretch>
            <a:fillRect/>
          </a:stretch>
        </p:blipFill>
        <p:spPr>
          <a:xfrm>
            <a:off x="5777610" y="0"/>
            <a:ext cx="6414390" cy="4267200"/>
          </a:xfrm>
          <a:prstGeom prst="rect">
            <a:avLst/>
          </a:prstGeom>
        </p:spPr>
      </p:pic>
      <p:pic>
        <p:nvPicPr>
          <p:cNvPr id="1026" name="Picture 2" descr="C:\Users\Софья\Desktop\Приоритет 2030\r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935" y="5424732"/>
            <a:ext cx="1179095" cy="732133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671127" y="5903893"/>
            <a:ext cx="5264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1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Roboto" pitchFamily="2" charset="0"/>
                <a:cs typeface="Arial"/>
                <a:sym typeface="Calibri"/>
              </a:rPr>
              <a:t>Туровец Владислав Юрьевич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i="1" kern="0" dirty="0">
                <a:solidFill>
                  <a:srgbClr val="FFFFFF"/>
                </a:solidFill>
                <a:latin typeface="Arial"/>
                <a:ea typeface="Roboto" pitchFamily="2" charset="0"/>
                <a:cs typeface="Arial"/>
                <a:sym typeface="Calibri"/>
              </a:rPr>
              <a:t>Студент группы Б9121-09.03.03пиэ</a:t>
            </a:r>
            <a:endParaRPr kumimoji="0" lang="ru-RU" sz="18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Roboto" pitchFamily="2" charset="0"/>
              <a:cs typeface="Arial"/>
              <a:sym typeface="Calibri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71127" y="618220"/>
            <a:ext cx="45104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ru-RU" sz="3600" b="1" kern="0" dirty="0">
                <a:solidFill>
                  <a:srgbClr val="023A84"/>
                </a:solidFill>
                <a:latin typeface="Arial"/>
                <a:ea typeface="Roboto" pitchFamily="2" charset="0"/>
                <a:cs typeface="Arial"/>
                <a:sym typeface="Calibri"/>
              </a:rPr>
              <a:t>Разработка базы данных для ресторана</a:t>
            </a:r>
            <a:endParaRPr kumimoji="0" lang="ru-RU" sz="3600" b="1" i="0" u="none" strike="noStrike" kern="0" cap="none" spc="0" normalizeH="0" baseline="0" noProof="0" dirty="0">
              <a:ln>
                <a:noFill/>
              </a:ln>
              <a:solidFill>
                <a:srgbClr val="023A84"/>
              </a:solidFill>
              <a:effectLst/>
              <a:uLnTx/>
              <a:uFillTx/>
              <a:latin typeface="Arial"/>
              <a:ea typeface="Roboto" pitchFamily="2" charset="0"/>
              <a:cs typeface="Arial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275576" y="214114"/>
            <a:ext cx="574464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 Light"/>
                <a:cs typeface="Montserrat Light"/>
                <a:sym typeface="Montserrat Light"/>
              </a:rPr>
              <a:t>Разработка баз данных</a:t>
            </a: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Light"/>
                <a:cs typeface="Montserrat Light"/>
                <a:sym typeface="Montserrat Light"/>
              </a:rPr>
              <a:t> 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lang="ru-RU" sz="2000" b="1" kern="0" dirty="0">
                <a:solidFill>
                  <a:srgbClr val="000000"/>
                </a:solidFill>
                <a:latin typeface="Arial"/>
                <a:ea typeface="Montserrat Medium"/>
                <a:cs typeface="Montserrat Medium"/>
                <a:sym typeface="Montserrat Medium"/>
              </a:rPr>
              <a:t>Выводы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2C99D833-E6EB-48ED-BF68-5E3F3F1E2E6A}" type="slidenum">
              <a:rPr kumimoji="0" lang="ru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ru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161;p17">
            <a:extLst>
              <a:ext uri="{FF2B5EF4-FFF2-40B4-BE49-F238E27FC236}">
                <a16:creationId xmlns:a16="http://schemas.microsoft.com/office/drawing/2014/main" id="{9B8EB0CD-8DD3-4F4B-B70C-A8BB84E9DF3C}"/>
              </a:ext>
            </a:extLst>
          </p:cNvPr>
          <p:cNvSpPr txBox="1"/>
          <p:nvPr/>
        </p:nvSpPr>
        <p:spPr>
          <a:xfrm>
            <a:off x="569819" y="1409086"/>
            <a:ext cx="10900809" cy="3275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tabLst/>
              <a:defRPr/>
            </a:pP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В ходе выполнения работы был проведен анализ предметной области, построены модели и схемы, отражающие работу оптового склада, спроектирована и разработана база данных, разработан интерфейс для взаимодействия с базой данных, выполнено тестирование конечного продукта.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tabLst/>
              <a:defRPr/>
            </a:pP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tabLst/>
              <a:defRPr/>
            </a:pP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А также закреплены теоретические и практические знания, полученные в процессе изучения дисциплины «Разработка баз данных».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tabLst/>
              <a:defRPr/>
            </a:pPr>
            <a:endParaRPr kumimoji="0" lang="ru-RU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tabLst/>
              <a:defRPr/>
            </a:pP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Получены навыки теоретически грамотно и логически последовательно излагать исследуемую проблему при разработке базы данных для исследуемой предметной области. Сформированы навыки самостоятельной научно-исследовательской и практической деятельности.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3040911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3B25950-86D2-41AB-997C-781F3B45E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0"/>
            <a:ext cx="12192002" cy="6858000"/>
          </a:xfrm>
          <a:prstGeom prst="rect">
            <a:avLst/>
          </a:prstGeom>
        </p:spPr>
      </p:pic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097" y="-16251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9755244-E690-4F68-8958-D1125360DB46}"/>
              </a:ext>
            </a:extLst>
          </p:cNvPr>
          <p:cNvSpPr/>
          <p:nvPr/>
        </p:nvSpPr>
        <p:spPr>
          <a:xfrm>
            <a:off x="671127" y="3528785"/>
            <a:ext cx="873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anose="00000500000000000000" pitchFamily="2" charset="-52"/>
                <a:ea typeface="Roboto" pitchFamily="2" charset="0"/>
                <a:cs typeface="Arial"/>
                <a:sym typeface="Calibri"/>
              </a:rPr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DC8EF9-465A-48F1-9374-C6DBE96FE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436" y="3304583"/>
            <a:ext cx="1358334" cy="8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6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275576" y="214114"/>
            <a:ext cx="574464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 Light"/>
                <a:cs typeface="Montserrat Light"/>
                <a:sym typeface="Montserrat Light"/>
              </a:rPr>
              <a:t>Разработка баз данных</a:t>
            </a: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Light"/>
                <a:cs typeface="Montserrat Light"/>
                <a:sym typeface="Montserrat Light"/>
              </a:rPr>
              <a:t> 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Medium"/>
                <a:cs typeface="Montserrat Medium"/>
                <a:sym typeface="Montserrat Medium"/>
              </a:rPr>
              <a:t>Объект и предмет исследования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2C99D833-E6EB-48ED-BF68-5E3F3F1E2E6A}" type="slidenum">
              <a:rPr kumimoji="0" lang="ru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ru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157;p17">
            <a:extLst>
              <a:ext uri="{FF2B5EF4-FFF2-40B4-BE49-F238E27FC236}">
                <a16:creationId xmlns:a16="http://schemas.microsoft.com/office/drawing/2014/main" id="{ADE659F1-CA15-4B42-9277-50686A2E957D}"/>
              </a:ext>
            </a:extLst>
          </p:cNvPr>
          <p:cNvSpPr/>
          <p:nvPr/>
        </p:nvSpPr>
        <p:spPr>
          <a:xfrm>
            <a:off x="467646" y="1515026"/>
            <a:ext cx="1189662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3C90DC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Объект</a:t>
            </a:r>
          </a:p>
        </p:txBody>
      </p:sp>
      <p:sp>
        <p:nvSpPr>
          <p:cNvPr id="69" name="Google Shape;161;p17">
            <a:extLst>
              <a:ext uri="{FF2B5EF4-FFF2-40B4-BE49-F238E27FC236}">
                <a16:creationId xmlns:a16="http://schemas.microsoft.com/office/drawing/2014/main" id="{9B8EB0CD-8DD3-4F4B-B70C-A8BB84E9DF3C}"/>
              </a:ext>
            </a:extLst>
          </p:cNvPr>
          <p:cNvSpPr txBox="1"/>
          <p:nvPr/>
        </p:nvSpPr>
        <p:spPr>
          <a:xfrm>
            <a:off x="467645" y="1894969"/>
            <a:ext cx="4954209" cy="49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Объектом исследования является оптовый склад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  <p:sp>
        <p:nvSpPr>
          <p:cNvPr id="12" name="Google Shape;157;p17">
            <a:extLst>
              <a:ext uri="{FF2B5EF4-FFF2-40B4-BE49-F238E27FC236}">
                <a16:creationId xmlns:a16="http://schemas.microsoft.com/office/drawing/2014/main" id="{819FC3A3-9C44-4E64-9E95-4E367FFA332E}"/>
              </a:ext>
            </a:extLst>
          </p:cNvPr>
          <p:cNvSpPr/>
          <p:nvPr/>
        </p:nvSpPr>
        <p:spPr>
          <a:xfrm>
            <a:off x="467646" y="2564871"/>
            <a:ext cx="1748016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3C90DC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Предмет</a:t>
            </a:r>
          </a:p>
        </p:txBody>
      </p:sp>
      <p:sp>
        <p:nvSpPr>
          <p:cNvPr id="13" name="Google Shape;161;p17">
            <a:extLst>
              <a:ext uri="{FF2B5EF4-FFF2-40B4-BE49-F238E27FC236}">
                <a16:creationId xmlns:a16="http://schemas.microsoft.com/office/drawing/2014/main" id="{F3F86892-A236-48CE-B2A2-101410E45133}"/>
              </a:ext>
            </a:extLst>
          </p:cNvPr>
          <p:cNvSpPr txBox="1"/>
          <p:nvPr/>
        </p:nvSpPr>
        <p:spPr>
          <a:xfrm>
            <a:off x="467645" y="2942347"/>
            <a:ext cx="430854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Предметом исследования является процесс продажи товаров с оптового склада, включающий приём и оформление заказов клиентов, заказ товаров у поставщиков, оформление отчётов, чеков и накладных.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BB51F8-2A60-324E-8851-6F3AC61CF2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"/>
          <a:stretch/>
        </p:blipFill>
        <p:spPr>
          <a:xfrm>
            <a:off x="7067640" y="1844922"/>
            <a:ext cx="5124360" cy="384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1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275576" y="214114"/>
            <a:ext cx="574464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 Light"/>
                <a:cs typeface="Montserrat Light"/>
                <a:sym typeface="Montserrat Light"/>
              </a:rPr>
              <a:t>Разработка баз данных</a:t>
            </a: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Light"/>
                <a:cs typeface="Montserrat Light"/>
                <a:sym typeface="Montserrat Light"/>
              </a:rPr>
              <a:t> 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Medium"/>
                <a:cs typeface="Montserrat Medium"/>
                <a:sym typeface="Montserrat Medium"/>
              </a:rPr>
              <a:t>Цель и задачи проекта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2C99D833-E6EB-48ED-BF68-5E3F3F1E2E6A}" type="slidenum">
              <a:rPr kumimoji="0" lang="ru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ru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157;p17">
            <a:extLst>
              <a:ext uri="{FF2B5EF4-FFF2-40B4-BE49-F238E27FC236}">
                <a16:creationId xmlns:a16="http://schemas.microsoft.com/office/drawing/2014/main" id="{ADE659F1-CA15-4B42-9277-50686A2E957D}"/>
              </a:ext>
            </a:extLst>
          </p:cNvPr>
          <p:cNvSpPr/>
          <p:nvPr/>
        </p:nvSpPr>
        <p:spPr>
          <a:xfrm>
            <a:off x="467646" y="1515026"/>
            <a:ext cx="1189662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3C90DC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Цель</a:t>
            </a:r>
          </a:p>
        </p:txBody>
      </p:sp>
      <p:sp>
        <p:nvSpPr>
          <p:cNvPr id="69" name="Google Shape;161;p17">
            <a:extLst>
              <a:ext uri="{FF2B5EF4-FFF2-40B4-BE49-F238E27FC236}">
                <a16:creationId xmlns:a16="http://schemas.microsoft.com/office/drawing/2014/main" id="{9B8EB0CD-8DD3-4F4B-B70C-A8BB84E9DF3C}"/>
              </a:ext>
            </a:extLst>
          </p:cNvPr>
          <p:cNvSpPr txBox="1"/>
          <p:nvPr/>
        </p:nvSpPr>
        <p:spPr>
          <a:xfrm>
            <a:off x="467645" y="1796271"/>
            <a:ext cx="5106677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азработка базы данных, способной обеспечивать задачи ввода и вывода информации, необходимой оптовому складу и предоставляющую удобный и понятный интерфейс. </a:t>
            </a:r>
          </a:p>
        </p:txBody>
      </p:sp>
      <p:sp>
        <p:nvSpPr>
          <p:cNvPr id="12" name="Google Shape;157;p17">
            <a:extLst>
              <a:ext uri="{FF2B5EF4-FFF2-40B4-BE49-F238E27FC236}">
                <a16:creationId xmlns:a16="http://schemas.microsoft.com/office/drawing/2014/main" id="{819FC3A3-9C44-4E64-9E95-4E367FFA332E}"/>
              </a:ext>
            </a:extLst>
          </p:cNvPr>
          <p:cNvSpPr/>
          <p:nvPr/>
        </p:nvSpPr>
        <p:spPr>
          <a:xfrm>
            <a:off x="6022849" y="1515026"/>
            <a:ext cx="1441820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3C90DC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Задачи</a:t>
            </a:r>
          </a:p>
        </p:txBody>
      </p:sp>
      <p:sp>
        <p:nvSpPr>
          <p:cNvPr id="13" name="Google Shape;161;p17">
            <a:extLst>
              <a:ext uri="{FF2B5EF4-FFF2-40B4-BE49-F238E27FC236}">
                <a16:creationId xmlns:a16="http://schemas.microsoft.com/office/drawing/2014/main" id="{F3F86892-A236-48CE-B2A2-101410E45133}"/>
              </a:ext>
            </a:extLst>
          </p:cNvPr>
          <p:cNvSpPr txBox="1"/>
          <p:nvPr/>
        </p:nvSpPr>
        <p:spPr>
          <a:xfrm>
            <a:off x="6022848" y="1796271"/>
            <a:ext cx="5106677" cy="272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Изучение предметной области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;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Проектирование базы данных</a:t>
            </a:r>
            <a:r>
              <a:rPr lang="en-US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;</a:t>
            </a:r>
            <a:endParaRPr lang="ru-RU" sz="1600" kern="0" dirty="0">
              <a:solidFill>
                <a:srgbClr val="000000"/>
              </a:solidFill>
              <a:latin typeface="Arial"/>
              <a:ea typeface="Montserrat"/>
              <a:cs typeface="Montserrat"/>
              <a:sym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Реализация базы данных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;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Разработка пользовательского интерфейса</a:t>
            </a:r>
            <a:r>
              <a:rPr lang="en-US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;</a:t>
            </a:r>
            <a:endParaRPr lang="ru-RU" sz="1600" kern="0" dirty="0">
              <a:solidFill>
                <a:srgbClr val="000000"/>
              </a:solidFill>
              <a:latin typeface="Arial"/>
              <a:ea typeface="Montserrat"/>
              <a:cs typeface="Montserrat"/>
              <a:sym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Разработка отчетов для анализа работы ресторана</a:t>
            </a:r>
          </a:p>
        </p:txBody>
      </p:sp>
    </p:spTree>
    <p:extLst>
      <p:ext uri="{BB962C8B-B14F-4D97-AF65-F5344CB8AC3E}">
        <p14:creationId xmlns:p14="http://schemas.microsoft.com/office/powerpoint/2010/main" val="70350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275576" y="214114"/>
            <a:ext cx="574464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 Light"/>
                <a:cs typeface="Montserrat Light"/>
                <a:sym typeface="Montserrat Light"/>
              </a:rPr>
              <a:t>Разработка баз данных</a:t>
            </a: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Light"/>
                <a:cs typeface="Montserrat Light"/>
                <a:sym typeface="Montserrat Light"/>
              </a:rPr>
              <a:t> 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Medium"/>
                <a:cs typeface="Montserrat Medium"/>
                <a:sym typeface="Montserrat Medium"/>
              </a:rPr>
              <a:t>Характеристика предметной области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2C99D833-E6EB-48ED-BF68-5E3F3F1E2E6A}" type="slidenum">
              <a:rPr kumimoji="0" lang="ru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lang="ru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92A594-8685-5D40-B2E7-8CC4A59AA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46602" y="1120607"/>
            <a:ext cx="9747243" cy="5099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27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275576" y="214114"/>
            <a:ext cx="574464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 Light"/>
                <a:cs typeface="Montserrat Light"/>
                <a:sym typeface="Montserrat Light"/>
              </a:rPr>
              <a:t>Разработка баз данных</a:t>
            </a: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Light"/>
                <a:cs typeface="Montserrat Light"/>
                <a:sym typeface="Montserrat Light"/>
              </a:rPr>
              <a:t> 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Medium"/>
                <a:cs typeface="Montserrat Medium"/>
                <a:sym typeface="Montserrat Medium"/>
              </a:rPr>
              <a:t>Контекстная диаграмма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2C99D833-E6EB-48ED-BF68-5E3F3F1E2E6A}" type="slidenum">
              <a:rPr kumimoji="0" lang="ru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ru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161;p17">
            <a:extLst>
              <a:ext uri="{FF2B5EF4-FFF2-40B4-BE49-F238E27FC236}">
                <a16:creationId xmlns:a16="http://schemas.microsoft.com/office/drawing/2014/main" id="{5B8A75DB-8C71-47CB-80DA-62A5531278B6}"/>
              </a:ext>
            </a:extLst>
          </p:cNvPr>
          <p:cNvSpPr txBox="1"/>
          <p:nvPr/>
        </p:nvSpPr>
        <p:spPr>
          <a:xfrm>
            <a:off x="1152872" y="5171931"/>
            <a:ext cx="3990055" cy="46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tabLst/>
              <a:defRPr/>
            </a:pPr>
            <a:r>
              <a:rPr lang="ru-RU" sz="14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Контекстная диаграмма предметной области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Google Shape;161;p17">
            <a:extLst>
              <a:ext uri="{FF2B5EF4-FFF2-40B4-BE49-F238E27FC236}">
                <a16:creationId xmlns:a16="http://schemas.microsoft.com/office/drawing/2014/main" id="{3DADD379-CCA1-4E03-AD1C-2D03CF04FA50}"/>
              </a:ext>
            </a:extLst>
          </p:cNvPr>
          <p:cNvSpPr txBox="1"/>
          <p:nvPr/>
        </p:nvSpPr>
        <p:spPr>
          <a:xfrm>
            <a:off x="7304796" y="5169881"/>
            <a:ext cx="3557967" cy="46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tabLst/>
              <a:defRPr/>
            </a:pPr>
            <a:r>
              <a:rPr lang="ru-RU" sz="14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Декомпозиция контекстной диаграммы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C8C20E-CC32-A045-941C-AA138C945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25" y="1567969"/>
            <a:ext cx="5463123" cy="360191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71ABEB-3993-1940-8105-3DC6E08FD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217" y="823753"/>
            <a:ext cx="5463123" cy="43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2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275576" y="214114"/>
            <a:ext cx="574464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 Light"/>
                <a:cs typeface="Montserrat Light"/>
                <a:sym typeface="Montserrat Light"/>
              </a:rPr>
              <a:t>Разработка баз данных</a:t>
            </a: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Light"/>
                <a:cs typeface="Montserrat Light"/>
                <a:sym typeface="Montserrat Light"/>
              </a:rPr>
              <a:t> 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lang="ru" sz="2000" b="1" kern="0" dirty="0">
                <a:solidFill>
                  <a:srgbClr val="000000"/>
                </a:solidFill>
                <a:latin typeface="Arial"/>
                <a:ea typeface="Montserrat Medium"/>
                <a:cs typeface="Montserrat Medium"/>
                <a:sym typeface="Montserrat Medium"/>
              </a:rPr>
              <a:t>Инфологическая модель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2C99D833-E6EB-48ED-BF68-5E3F3F1E2E6A}" type="slidenum">
              <a:rPr kumimoji="0" lang="ru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ru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0C0311A-5C9A-1C46-A794-869400DE9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93" y="850127"/>
            <a:ext cx="8470547" cy="59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8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275576" y="214114"/>
            <a:ext cx="574464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 Light"/>
                <a:cs typeface="Montserrat Light"/>
                <a:sym typeface="Montserrat Light"/>
              </a:rPr>
              <a:t>Разработка баз данных</a:t>
            </a: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Light"/>
                <a:cs typeface="Montserrat Light"/>
                <a:sym typeface="Montserrat Light"/>
              </a:rPr>
              <a:t> 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lang="ru" sz="2000" b="1" kern="0" dirty="0">
                <a:solidFill>
                  <a:srgbClr val="000000"/>
                </a:solidFill>
                <a:latin typeface="Arial"/>
                <a:ea typeface="Montserrat Medium"/>
                <a:cs typeface="Montserrat Medium"/>
                <a:sym typeface="Montserrat Medium"/>
              </a:rPr>
              <a:t>Даталогическая модель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2C99D833-E6EB-48ED-BF68-5E3F3F1E2E6A}" type="slidenum">
              <a:rPr kumimoji="0" lang="ru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ru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4FEE4F-D2AD-5B49-BF55-A51779CEE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21" y="1085679"/>
            <a:ext cx="8111805" cy="568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7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275576" y="214114"/>
            <a:ext cx="574464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 Light"/>
                <a:cs typeface="Montserrat Light"/>
                <a:sym typeface="Montserrat Light"/>
              </a:rPr>
              <a:t>Разработка баз данных</a:t>
            </a: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Light"/>
                <a:cs typeface="Montserrat Light"/>
                <a:sym typeface="Montserrat Light"/>
              </a:rPr>
              <a:t> 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Medium"/>
                <a:cs typeface="Montserrat Medium"/>
                <a:sym typeface="Montserrat Medium"/>
              </a:rPr>
              <a:t>Выходные и выходные данные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2C99D833-E6EB-48ED-BF68-5E3F3F1E2E6A}" type="slidenum">
              <a:rPr kumimoji="0" lang="ru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lang="ru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157;p17">
            <a:extLst>
              <a:ext uri="{FF2B5EF4-FFF2-40B4-BE49-F238E27FC236}">
                <a16:creationId xmlns:a16="http://schemas.microsoft.com/office/drawing/2014/main" id="{ADE659F1-CA15-4B42-9277-50686A2E957D}"/>
              </a:ext>
            </a:extLst>
          </p:cNvPr>
          <p:cNvSpPr/>
          <p:nvPr/>
        </p:nvSpPr>
        <p:spPr>
          <a:xfrm>
            <a:off x="467645" y="1515026"/>
            <a:ext cx="4201069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3C90DC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Входные данные</a:t>
            </a:r>
          </a:p>
        </p:txBody>
      </p:sp>
      <p:sp>
        <p:nvSpPr>
          <p:cNvPr id="69" name="Google Shape;161;p17">
            <a:extLst>
              <a:ext uri="{FF2B5EF4-FFF2-40B4-BE49-F238E27FC236}">
                <a16:creationId xmlns:a16="http://schemas.microsoft.com/office/drawing/2014/main" id="{9B8EB0CD-8DD3-4F4B-B70C-A8BB84E9DF3C}"/>
              </a:ext>
            </a:extLst>
          </p:cNvPr>
          <p:cNvSpPr txBox="1"/>
          <p:nvPr/>
        </p:nvSpPr>
        <p:spPr>
          <a:xfrm>
            <a:off x="467646" y="2077517"/>
            <a:ext cx="4391434" cy="191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Информацию о товарах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Информацию о клиентах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1600" kern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Информация о сотрудниках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Информация о транспортных компаниях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sp>
        <p:nvSpPr>
          <p:cNvPr id="12" name="Google Shape;157;p17">
            <a:extLst>
              <a:ext uri="{FF2B5EF4-FFF2-40B4-BE49-F238E27FC236}">
                <a16:creationId xmlns:a16="http://schemas.microsoft.com/office/drawing/2014/main" id="{819FC3A3-9C44-4E64-9E95-4E367FFA332E}"/>
              </a:ext>
            </a:extLst>
          </p:cNvPr>
          <p:cNvSpPr/>
          <p:nvPr/>
        </p:nvSpPr>
        <p:spPr>
          <a:xfrm>
            <a:off x="6020224" y="1515026"/>
            <a:ext cx="3006851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3C90DC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Выходные данные</a:t>
            </a:r>
          </a:p>
        </p:txBody>
      </p:sp>
      <p:sp>
        <p:nvSpPr>
          <p:cNvPr id="13" name="Google Shape;161;p17">
            <a:extLst>
              <a:ext uri="{FF2B5EF4-FFF2-40B4-BE49-F238E27FC236}">
                <a16:creationId xmlns:a16="http://schemas.microsoft.com/office/drawing/2014/main" id="{F3F86892-A236-48CE-B2A2-101410E45133}"/>
              </a:ext>
            </a:extLst>
          </p:cNvPr>
          <p:cNvSpPr txBox="1"/>
          <p:nvPr/>
        </p:nvSpPr>
        <p:spPr>
          <a:xfrm>
            <a:off x="5945796" y="2077517"/>
            <a:ext cx="5106677" cy="1964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Отчёт о заказах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Отчёт о поставках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Счёт на оплату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Накладная на отгрузку </a:t>
            </a:r>
            <a:endParaRPr lang="ru-RU" sz="1600" kern="0" dirty="0">
              <a:solidFill>
                <a:srgbClr val="00000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457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;p15">
            <a:extLst>
              <a:ext uri="{FF2B5EF4-FFF2-40B4-BE49-F238E27FC236}">
                <a16:creationId xmlns:a16="http://schemas.microsoft.com/office/drawing/2014/main" id="{647C30F4-4984-4A1E-8FEB-6CB697A1F9C3}"/>
              </a:ext>
            </a:extLst>
          </p:cNvPr>
          <p:cNvSpPr txBox="1"/>
          <p:nvPr/>
        </p:nvSpPr>
        <p:spPr>
          <a:xfrm>
            <a:off x="275576" y="214114"/>
            <a:ext cx="574464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 Light"/>
                <a:cs typeface="Montserrat Light"/>
                <a:sym typeface="Montserrat Light"/>
              </a:rPr>
              <a:t>Разработка баз данных</a:t>
            </a: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Light"/>
                <a:cs typeface="Montserrat Light"/>
                <a:sym typeface="Montserrat Light"/>
              </a:rPr>
              <a:t> 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tabLst/>
              <a:defRPr/>
            </a:pPr>
            <a:r>
              <a:rPr kumimoji="0" lang="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 Medium"/>
                <a:cs typeface="Montserrat Medium"/>
                <a:sym typeface="Montserrat Medium"/>
              </a:rPr>
              <a:t>Алгоритмы решения задач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4" name="Google Shape;106;p15">
            <a:extLst>
              <a:ext uri="{FF2B5EF4-FFF2-40B4-BE49-F238E27FC236}">
                <a16:creationId xmlns:a16="http://schemas.microsoft.com/office/drawing/2014/main" id="{E6FA9F28-7484-4CEA-930C-F06329393E14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2C99D833-E6EB-48ED-BF68-5E3F3F1E2E6A}" type="slidenum">
              <a:rPr kumimoji="0" lang="ru" sz="1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lang="ru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61;p17">
            <a:extLst>
              <a:ext uri="{FF2B5EF4-FFF2-40B4-BE49-F238E27FC236}">
                <a16:creationId xmlns:a16="http://schemas.microsoft.com/office/drawing/2014/main" id="{1BC25953-DA9D-4044-8C64-29F96B53B8DA}"/>
              </a:ext>
            </a:extLst>
          </p:cNvPr>
          <p:cNvSpPr txBox="1"/>
          <p:nvPr/>
        </p:nvSpPr>
        <p:spPr>
          <a:xfrm>
            <a:off x="275576" y="2077517"/>
            <a:ext cx="5219700" cy="278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Проверяется наличие клиента в базе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;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Если клиент отсутствует в базе данных, сотрудник заполняет данные клиента</a:t>
            </a:r>
            <a:r>
              <a:rPr lang="en-US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;</a:t>
            </a:r>
            <a:endParaRPr lang="ru-RU" sz="1600" kern="0" dirty="0">
              <a:solidFill>
                <a:srgbClr val="000000"/>
              </a:solidFill>
              <a:latin typeface="Arial"/>
              <a:ea typeface="Montserrat"/>
              <a:cs typeface="Montserrat"/>
              <a:sym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Сотрудник отдела продаж заполняет </a:t>
            </a:r>
            <a:r>
              <a:rPr lang="ru-RU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форму заказа</a:t>
            </a:r>
            <a:r>
              <a:rPr lang="en-US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;</a:t>
            </a:r>
            <a:endParaRPr lang="ru-RU" sz="1600" kern="0" dirty="0">
              <a:solidFill>
                <a:srgbClr val="000000"/>
              </a:solidFill>
              <a:latin typeface="Arial"/>
              <a:ea typeface="Montserrat"/>
              <a:cs typeface="Montserrat"/>
              <a:sym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ontserrat"/>
                <a:cs typeface="Montserrat"/>
                <a:sym typeface="Montserrat"/>
              </a:rPr>
              <a:t>В базе создается новый заказ;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Сотрудник склада добавляет дату отгрузки;</a:t>
            </a:r>
          </a:p>
          <a:p>
            <a:pPr marL="285750" indent="-285750">
              <a:spcBef>
                <a:spcPts val="500"/>
              </a:spcBef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В базе создаются новый чек и накладная на отгрузку</a:t>
            </a:r>
            <a:r>
              <a:rPr lang="en-US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.</a:t>
            </a:r>
            <a:endParaRPr lang="ru-RU" sz="1600" kern="0" dirty="0">
              <a:solidFill>
                <a:srgbClr val="000000"/>
              </a:solidFill>
              <a:latin typeface="Arial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157;p17">
            <a:extLst>
              <a:ext uri="{FF2B5EF4-FFF2-40B4-BE49-F238E27FC236}">
                <a16:creationId xmlns:a16="http://schemas.microsoft.com/office/drawing/2014/main" id="{6723B2E4-5665-7943-8533-2C031BC1A971}"/>
              </a:ext>
            </a:extLst>
          </p:cNvPr>
          <p:cNvSpPr/>
          <p:nvPr/>
        </p:nvSpPr>
        <p:spPr>
          <a:xfrm>
            <a:off x="275576" y="1515026"/>
            <a:ext cx="3006851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2000" b="1" kern="0" dirty="0">
                <a:solidFill>
                  <a:srgbClr val="3C90DC"/>
                </a:solidFill>
                <a:latin typeface="Arial"/>
                <a:ea typeface="Montserrat"/>
                <a:cs typeface="Montserrat"/>
                <a:sym typeface="Montserrat"/>
              </a:rPr>
              <a:t>Продажа товаров</a:t>
            </a:r>
            <a:endParaRPr kumimoji="0" lang="ru-RU" sz="2000" b="1" i="0" u="none" strike="noStrike" kern="0" cap="none" spc="0" normalizeH="0" baseline="0" noProof="0" dirty="0">
              <a:ln>
                <a:noFill/>
              </a:ln>
              <a:solidFill>
                <a:srgbClr val="3C90DC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161;p17">
            <a:extLst>
              <a:ext uri="{FF2B5EF4-FFF2-40B4-BE49-F238E27FC236}">
                <a16:creationId xmlns:a16="http://schemas.microsoft.com/office/drawing/2014/main" id="{1DA3F5BD-085B-1448-8D36-57CE74FE7113}"/>
              </a:ext>
            </a:extLst>
          </p:cNvPr>
          <p:cNvSpPr txBox="1"/>
          <p:nvPr/>
        </p:nvSpPr>
        <p:spPr>
          <a:xfrm>
            <a:off x="6096000" y="2077517"/>
            <a:ext cx="5219700" cy="1608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tabLst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Сотрудник склада получает товар;</a:t>
            </a:r>
          </a:p>
          <a:p>
            <a:pPr marL="285750" indent="-285750">
              <a:spcBef>
                <a:spcPts val="500"/>
              </a:spcBef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Если названий товаров нет в базе, кладовщик добавляет их через форму товары;</a:t>
            </a:r>
          </a:p>
          <a:p>
            <a:pPr marL="285750" indent="-285750">
              <a:spcBef>
                <a:spcPts val="500"/>
              </a:spcBef>
              <a:buClr>
                <a:srgbClr val="0074BD"/>
              </a:buClr>
              <a:buSzPts val="900"/>
              <a:buFont typeface="Arial" panose="020B0604020202020204" pitchFamily="34" charset="0"/>
              <a:buChar char="•"/>
              <a:defRPr/>
            </a:pPr>
            <a:r>
              <a:rPr lang="ru-RU" sz="1600" kern="0" dirty="0">
                <a:solidFill>
                  <a:srgbClr val="000000"/>
                </a:solidFill>
                <a:latin typeface="Arial"/>
                <a:ea typeface="Montserrat"/>
                <a:cs typeface="Montserrat"/>
                <a:sym typeface="Montserrat"/>
              </a:rPr>
              <a:t>Сотрудник склада добавляет поставку и её содержание через форму поставок;</a:t>
            </a:r>
          </a:p>
        </p:txBody>
      </p:sp>
      <p:sp>
        <p:nvSpPr>
          <p:cNvPr id="7" name="Google Shape;157;p17">
            <a:extLst>
              <a:ext uri="{FF2B5EF4-FFF2-40B4-BE49-F238E27FC236}">
                <a16:creationId xmlns:a16="http://schemas.microsoft.com/office/drawing/2014/main" id="{FE6DB086-1FDC-7F41-BAAD-4BEB75658B54}"/>
              </a:ext>
            </a:extLst>
          </p:cNvPr>
          <p:cNvSpPr/>
          <p:nvPr/>
        </p:nvSpPr>
        <p:spPr>
          <a:xfrm>
            <a:off x="6096000" y="1515026"/>
            <a:ext cx="3006851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u-RU" sz="2000" b="1" kern="0" dirty="0">
                <a:solidFill>
                  <a:srgbClr val="3C90DC"/>
                </a:solidFill>
                <a:latin typeface="Arial"/>
                <a:ea typeface="Montserrat"/>
                <a:cs typeface="Montserrat"/>
                <a:sym typeface="Montserrat"/>
              </a:rPr>
              <a:t>Приём поставок</a:t>
            </a:r>
            <a:endParaRPr kumimoji="0" lang="ru-RU" sz="2000" b="1" i="0" u="none" strike="noStrike" kern="0" cap="none" spc="0" normalizeH="0" baseline="0" noProof="0" dirty="0">
              <a:ln>
                <a:noFill/>
              </a:ln>
              <a:solidFill>
                <a:srgbClr val="3C90DC"/>
              </a:solidFill>
              <a:effectLst/>
              <a:uLnTx/>
              <a:uFillTx/>
              <a:latin typeface="Arial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432131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370</Words>
  <Application>Microsoft Macintosh PowerPoint</Application>
  <PresentationFormat>Широкоэкранный</PresentationFormat>
  <Paragraphs>82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Montserrat</vt:lpstr>
      <vt:lpstr>Roboto</vt:lpstr>
      <vt:lpstr>Roboto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Иванов</dc:creator>
  <cp:lastModifiedBy>Microsoft Office User</cp:lastModifiedBy>
  <cp:revision>8</cp:revision>
  <dcterms:created xsi:type="dcterms:W3CDTF">2023-10-15T12:52:33Z</dcterms:created>
  <dcterms:modified xsi:type="dcterms:W3CDTF">2023-11-19T23:00:31Z</dcterms:modified>
</cp:coreProperties>
</file>