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688" r:id="rId4"/>
    <p:sldId id="603" r:id="rId5"/>
    <p:sldId id="596" r:id="rId6"/>
    <p:sldId id="597" r:id="rId7"/>
    <p:sldId id="600" r:id="rId8"/>
    <p:sldId id="601" r:id="rId9"/>
    <p:sldId id="257" r:id="rId10"/>
    <p:sldId id="270" r:id="rId11"/>
    <p:sldId id="271" r:id="rId12"/>
    <p:sldId id="272" r:id="rId13"/>
    <p:sldId id="274" r:id="rId14"/>
    <p:sldId id="258" r:id="rId15"/>
    <p:sldId id="27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D117B-B16B-4558-99E6-80193996F622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DE827-D3FC-4165-B70D-A7F2D7573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DB8358D-66B5-445D-8B0D-B9C3178C0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F2C6FB-C3D0-4FB9-B316-28BA3734EAAB}" type="slidenum">
              <a:rPr lang="ru-RU" altLang="ru-RU"/>
              <a:pPr>
                <a:spcBef>
                  <a:spcPct val="0"/>
                </a:spcBef>
              </a:pPr>
              <a:t>2</a:t>
            </a:fld>
            <a:endParaRPr lang="ru-RU" altLang="ru-RU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C4BC938-3DC4-4C23-9A7A-1EFB89680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B588564-3B97-4AFA-A7B2-DBC73ED28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902FEA2-2098-4B32-A1C7-38171E40C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4A034B-6995-49B9-B02E-EA592269C3F5}" type="slidenum">
              <a:rPr lang="ru-RU" altLang="ru-RU" smtClean="0"/>
              <a:pPr>
                <a:spcBef>
                  <a:spcPct val="0"/>
                </a:spcBef>
              </a:pPr>
              <a:t>3</a:t>
            </a:fld>
            <a:endParaRPr lang="ru-RU" altLang="ru-RU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A896FF2-8EDF-4462-A5EF-57C0A91EB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688C2BB-D9EB-4637-A6B5-D5B131E04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80169CE-ABBC-435A-8676-08661A1AAD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DD48CC-E9D5-489D-AAA6-0A53F93E6FCC}" type="slidenum">
              <a:rPr lang="ru-RU" altLang="ru-RU" smtClean="0"/>
              <a:pPr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224524D-5B52-4D87-83B4-D49454066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2BC87BC-6AE4-42D0-AE75-A3FF998C1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4C5F20E-2081-44E5-ACA7-2E78A8A81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31E99B-D0FC-45DC-B0AD-824E94FA3BDA}" type="slidenum">
              <a:rPr lang="ru-RU" altLang="ru-RU" smtClean="0"/>
              <a:pPr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AC114DF-EA5B-44EC-9043-30825FBECD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FAAFB8E-9A28-4BFA-83AA-9CCC9BD18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2CA416D-BFC3-4C43-8947-D2BCED833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8F3AD8-A5A4-42CF-86A6-EFC85DFDF5E4}" type="slidenum">
              <a:rPr lang="ru-RU" altLang="ru-RU" smtClean="0"/>
              <a:pPr>
                <a:spcBef>
                  <a:spcPct val="0"/>
                </a:spcBef>
              </a:pPr>
              <a:t>6</a:t>
            </a:fld>
            <a:endParaRPr lang="ru-RU" altLang="ru-RU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8373D36-A391-44B7-A6F7-5D799522E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7B17B8B-A313-4899-B339-A49DC9FF0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DDB4997-F48C-4F25-AB34-A71235958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FCC024-117F-4048-9AE8-979A07321DCD}" type="slidenum">
              <a:rPr lang="ru-RU" altLang="ru-RU" smtClean="0"/>
              <a:pPr>
                <a:spcBef>
                  <a:spcPct val="0"/>
                </a:spcBef>
              </a:pPr>
              <a:t>7</a:t>
            </a:fld>
            <a:endParaRPr lang="ru-RU" altLang="ru-RU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2C3685D-2842-45C0-8CB3-FFB40FB05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21F05B1-C62E-47ED-BCE1-69BDB4579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9414961-2DC7-4D5F-BAA2-888443BCD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DCB65C-E365-4E98-AF0F-0C2D87AD0EE6}" type="slidenum">
              <a:rPr lang="ru-RU" altLang="ru-RU" smtClean="0"/>
              <a:pPr>
                <a:spcBef>
                  <a:spcPct val="0"/>
                </a:spcBef>
              </a:pPr>
              <a:t>8</a:t>
            </a:fld>
            <a:endParaRPr lang="ru-RU" altLang="ru-RU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F81945F-A0B7-483B-868E-FBA4DF057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7C229BC-3056-4FE9-B567-562D1D80E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5540E0C-AB85-4E15-8E38-D5855D1A0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12A53C-7310-4A8C-8941-D68C58BD7493}" type="slidenum">
              <a:rPr lang="ru-RU" altLang="ru-RU"/>
              <a:pPr>
                <a:spcBef>
                  <a:spcPct val="0"/>
                </a:spcBef>
              </a:pPr>
              <a:t>9</a:t>
            </a:fld>
            <a:endParaRPr lang="ru-RU" altLang="ru-RU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680A28B-97D7-448B-995B-E4B2D32D3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1BD2FAE-A994-40C4-8699-769FC0CC6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0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B502176-F66D-49D0-8680-3E1C15265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ACA149-528A-4DDD-A318-033AC9238E79}" type="slidenum">
              <a:rPr lang="ru-RU" altLang="ru-RU"/>
              <a:pPr>
                <a:spcBef>
                  <a:spcPct val="0"/>
                </a:spcBef>
              </a:pPr>
              <a:t>14</a:t>
            </a:fld>
            <a:endParaRPr lang="ru-RU" altLang="ru-RU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6ECC6C3-8A52-491F-A0BF-E0D490980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FBB2C5B-2B4A-4BD6-A701-C9D50A99D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C2A7-CAAB-4E1F-AB7C-B68F3CDE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47CF42-9416-4F27-930B-74512CD9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DB6A0-1335-4E54-8B44-80543A8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F39F8-E645-4047-AC42-29E2E1CF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E1291-2D99-4FDE-B6A3-0A36B4B6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12956-1E67-48CD-95EF-CB53190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207F1-5CD2-436B-953B-C3D55FDA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FC68A-F59C-4523-AA00-F35A5F3E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42A08-F48A-41BD-8D1A-2749E63A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990B97-5990-4340-B2EC-CEF954D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5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AF9E94-8C99-4501-B8B9-D52C0E59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AB8BEE-90E2-44D2-A1EA-A41BC975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4460A-EEAB-4E7B-85C1-642B6F2A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1E464-235C-405A-8EAD-8E0B9EEA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C8CF1-4F56-4209-BDCE-579C976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6E412-48DD-4BA5-BDAF-36212289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85A73-5B76-4766-9A21-32433C65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80D71-6B67-4444-A102-0B9422C9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A48FB-10EA-4B9D-9CC5-31BE925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584045-C7A5-47CA-A528-25776A5B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2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C7F45-CB2E-4920-A73B-6DA541E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712E85-BF06-4513-961D-555021A6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DEF74E-84D7-49A7-AA23-EC3E6AE6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B8C6D-DF72-403A-88EE-8B469C05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0409F-3F91-44EA-9890-6A9E1F42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1994F-8BCF-470C-B27D-C3B1D4CC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D578F-9DD3-4533-AE2B-D659FE675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2AFBD-5A9C-4D5D-B0B9-2DD37CDF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3EFA52-81CE-46BD-A0CA-1ABAD562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1A5FC6-C2B8-4B08-99B8-3B99BAC3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7591C5-8B71-4D85-B82F-DB920933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91703-EBAE-4E6B-B075-AC4EBFDB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896D34-F100-4692-A2C8-56525813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002E4C-BDAA-493E-B854-9DF68391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67DC06-5F36-4F3C-82AD-9BB60E5C0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47D71C-3518-4103-872A-708CC9387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AADE6E-1AF2-4CCF-857F-195B6493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DB5A63-1046-4771-A113-75BBECD7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7E293F-6ECE-4574-8FF8-068D9A36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EB42C-E955-4257-9F52-3C85C959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B6F094-DD6C-4A00-BD3C-5BFE09AF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5F1CF7-9285-4075-9832-4B9F3BC0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5BE9E8-D18C-4613-B955-5493A1A9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6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09BA02-CDAE-4D72-9E4F-491B9DF0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A3E93-3279-4297-A0F7-A17DCC75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DF2847-9B88-44C8-A57B-9D58427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07D70-C523-4891-9E31-5552295E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A8253-2090-43C8-998B-86D37846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E1022C-D145-409E-B440-2EAEA800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568B17-EB9F-40DB-9979-CE522046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B7B44-91B7-4852-B649-25EE18D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FC867B-3A7E-4131-80FF-B291A12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1A456-704D-4180-85D9-BF62BF72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9FD2D3-4420-476F-84D4-99E3A6472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C6E81A-4C35-4E59-99C1-4DF41EC3A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3F7C13-986E-40BB-803C-E2D38BE7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70E6F-6C14-4661-B37F-5BB4ACD2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895461-2970-418B-9F17-B1FB522F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1C8EC-B609-4AFE-BBB9-79976AA4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D0A24-CC05-45AE-8016-F24DB72D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E10BD-CF39-40AA-B3B6-2035E5067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6E05-A040-44E8-99DC-44E58644C60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D4EC1-04EB-478F-8B17-B81FCC40D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A2721-9602-4DAC-BCD8-50068CC5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1F81-DA2A-4E25-9A06-92081955B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n_%C5%81ukasiewic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E._W._Dijkstra" TargetMode="External"/><Relationship Id="rId4" Type="http://schemas.openxmlformats.org/officeDocument/2006/relationships/hyperlink" Target="http://en.wikipedia.org/wiki/F._L._Bau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92019-0389-4AA5-8248-7B95AEE0A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Реализация алгоритмов</a:t>
            </a:r>
            <a:br>
              <a:rPr lang="ru-RU" dirty="0"/>
            </a:br>
            <a:r>
              <a:rPr lang="ru-RU" dirty="0"/>
              <a:t> с применением </a:t>
            </a:r>
            <a:r>
              <a:rPr lang="ru-RU" b="1" i="1" dirty="0"/>
              <a:t>Стеков</a:t>
            </a:r>
          </a:p>
        </p:txBody>
      </p:sp>
    </p:spTree>
    <p:extLst>
      <p:ext uri="{BB962C8B-B14F-4D97-AF65-F5344CB8AC3E}">
        <p14:creationId xmlns:p14="http://schemas.microsoft.com/office/powerpoint/2010/main" val="225012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Преобразование выражения</a:t>
            </a:r>
            <a:br>
              <a:rPr lang="ru-RU" dirty="0"/>
            </a:br>
            <a:r>
              <a:rPr lang="ru-RU" dirty="0"/>
              <a:t> из </a:t>
            </a:r>
            <a:r>
              <a:rPr lang="ru-RU" i="1" dirty="0"/>
              <a:t>ин</a:t>
            </a:r>
            <a:r>
              <a:rPr lang="ru-RU" dirty="0"/>
              <a:t>фиксной формы в </a:t>
            </a:r>
            <a:r>
              <a:rPr lang="ru-RU" i="1" dirty="0"/>
              <a:t>пост</a:t>
            </a:r>
            <a:r>
              <a:rPr lang="ru-RU" dirty="0"/>
              <a:t>фиксную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Элементы исходной строки-выражения: числа (операнды), операторы арифметических действий и круглые скобки.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Алгоритм преобразования основан на методе стека с приоритетами: всем операторам и скобкам-разделителям ставятся в соответствие целочисленные приоритеты </a:t>
            </a:r>
            <a:r>
              <a:rPr lang="en-US" dirty="0"/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r>
              <a:rPr lang="ru-RU" dirty="0"/>
              <a:t> Чем старше операция, тем выше ее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Открывающая скобка имеет </a:t>
            </a:r>
            <a:r>
              <a:rPr lang="en-US"/>
              <a:t>min</a:t>
            </a:r>
            <a:r>
              <a:rPr lang="ru-RU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/>
              <a:t> (0), закрывающая скобка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/>
              <a:t> = 1.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В ходе обработки исходной строки операнды переносятся сразу в выходную строку, а операторы — через стек в соответствии со своими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Элемент стека состоит из двух полей: </a:t>
            </a:r>
          </a:p>
          <a:p>
            <a:pPr marL="895350" lvl="0" indent="-514350">
              <a:buFont typeface="+mj-lt"/>
              <a:buAutoNum type="arabicPeriod"/>
            </a:pPr>
            <a:r>
              <a:rPr lang="ru-RU" dirty="0"/>
              <a:t>оператор или скобка — символьный тип; </a:t>
            </a:r>
          </a:p>
          <a:p>
            <a:pPr marL="895350" lvl="0" indent="-51435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/>
              <a:t> — целочисленный тип.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/>
              <a:t> пустого стека = 0. </a:t>
            </a:r>
          </a:p>
        </p:txBody>
      </p:sp>
    </p:spTree>
    <p:extLst>
      <p:ext uri="{BB962C8B-B14F-4D97-AF65-F5344CB8AC3E}">
        <p14:creationId xmlns:p14="http://schemas.microsoft.com/office/powerpoint/2010/main" val="328964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ru-RU" dirty="0"/>
              <a:t>Алгоритм метода </a:t>
            </a:r>
            <a:r>
              <a:rPr lang="ru-RU" i="1" dirty="0"/>
              <a:t>Стека с приоритетами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ru-RU" dirty="0"/>
              <a:t>1. </a:t>
            </a:r>
            <a:r>
              <a:rPr lang="ru-RU" sz="3200" dirty="0"/>
              <a:t>Из исходной строки выделяется очередной элемент </a:t>
            </a:r>
            <a:r>
              <a:rPr lang="ru-RU" sz="3200" dirty="0" err="1"/>
              <a:t>S</a:t>
            </a:r>
            <a:r>
              <a:rPr lang="ru-RU" sz="3200" baseline="-25000" dirty="0" err="1"/>
              <a:t>i</a:t>
            </a:r>
            <a:r>
              <a:rPr lang="ru-RU" sz="3200" dirty="0"/>
              <a:t>. </a:t>
            </a:r>
            <a:br>
              <a:rPr lang="ru-RU" sz="3200" dirty="0"/>
            </a:br>
            <a:r>
              <a:rPr lang="ru-RU" sz="3200" dirty="0"/>
              <a:t>2. Если </a:t>
            </a:r>
            <a:r>
              <a:rPr lang="ru-RU" sz="3200" dirty="0" err="1"/>
              <a:t>S</a:t>
            </a:r>
            <a:r>
              <a:rPr lang="ru-RU" sz="3200" baseline="-25000" dirty="0" err="1"/>
              <a:t>i</a:t>
            </a:r>
            <a:r>
              <a:rPr lang="ru-RU" sz="3200" dirty="0"/>
              <a:t> — операнд, то записать его в выходную строку, перейти к п.1; иначе перейти к </a:t>
            </a:r>
            <a:r>
              <a:rPr lang="ru-RU" sz="3200" dirty="0" err="1"/>
              <a:t>п.З</a:t>
            </a:r>
            <a:r>
              <a:rPr lang="ru-RU" sz="3200" dirty="0"/>
              <a:t>. </a:t>
            </a:r>
            <a:br>
              <a:rPr lang="ru-RU" sz="3200" dirty="0"/>
            </a:br>
            <a:r>
              <a:rPr lang="ru-RU" sz="3200" dirty="0"/>
              <a:t>3. Если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sz="3200" dirty="0"/>
              <a:t> </a:t>
            </a:r>
            <a:r>
              <a:rPr lang="ru-RU" sz="3200" dirty="0" err="1"/>
              <a:t>S</a:t>
            </a:r>
            <a:r>
              <a:rPr lang="ru-RU" sz="3200" baseline="-25000" dirty="0" err="1"/>
              <a:t>i</a:t>
            </a:r>
            <a:r>
              <a:rPr lang="ru-RU" sz="3200" dirty="0"/>
              <a:t> </a:t>
            </a:r>
            <a:r>
              <a:rPr lang="en-US" sz="3200" dirty="0"/>
              <a:t>= 0 </a:t>
            </a:r>
            <a:r>
              <a:rPr lang="ru-RU" sz="3200" dirty="0"/>
              <a:t>(т.е. элемент — открывающая скобка) или 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sz="3200" dirty="0"/>
              <a:t> элемента </a:t>
            </a:r>
            <a:r>
              <a:rPr lang="ru-RU" sz="3200" dirty="0" err="1"/>
              <a:t>S</a:t>
            </a:r>
            <a:r>
              <a:rPr lang="ru-RU" sz="3200" baseline="-25000" dirty="0" err="1"/>
              <a:t>j</a:t>
            </a:r>
            <a:r>
              <a:rPr lang="ru-RU" sz="3200" dirty="0"/>
              <a:t>, находящегося в вершине стека, то добавить </a:t>
            </a:r>
            <a:r>
              <a:rPr lang="ru-RU" sz="3200" dirty="0" err="1"/>
              <a:t>S</a:t>
            </a:r>
            <a:r>
              <a:rPr lang="ru-RU" sz="3200" baseline="-25000" dirty="0" err="1"/>
              <a:t>i</a:t>
            </a:r>
            <a:r>
              <a:rPr lang="ru-RU" sz="3200" dirty="0"/>
              <a:t> в вершину стека и перейти к п.4; иначе перейти к п.5. </a:t>
            </a:r>
            <a:br>
              <a:rPr lang="ru-RU" sz="3200" dirty="0"/>
            </a:br>
            <a:r>
              <a:rPr lang="ru-RU" sz="3200" dirty="0"/>
              <a:t>4. Если теперь элемент в вершине стека имеет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sz="3200" dirty="0"/>
              <a:t>, равный 1 (т.е. добавленный элемент </a:t>
            </a:r>
            <a:r>
              <a:rPr lang="ru-RU" sz="3200" dirty="0" err="1"/>
              <a:t>S</a:t>
            </a:r>
            <a:r>
              <a:rPr lang="ru-RU" sz="3200" baseline="-25000" dirty="0" err="1"/>
              <a:t>i</a:t>
            </a:r>
            <a:r>
              <a:rPr lang="ru-RU" sz="3200" dirty="0"/>
              <a:t> является закрывающей скобкой), то из стека удалить два верхних элемента (закрывающую и открывающую скобки) и затем перейти к п.1; иначе перейти к</a:t>
            </a:r>
            <a:r>
              <a:rPr lang="en-US" sz="3200" dirty="0"/>
              <a:t> </a:t>
            </a:r>
            <a:r>
              <a:rPr lang="ru-RU" sz="3200" dirty="0"/>
              <a:t>п.1. </a:t>
            </a:r>
            <a:br>
              <a:rPr lang="ru-RU" sz="3200" dirty="0"/>
            </a:br>
            <a:r>
              <a:rPr lang="ru-RU" sz="3200" dirty="0"/>
              <a:t>5. Элемент (оператор) из вершины стека вытолкнуть в выходную строку и перейти к </a:t>
            </a:r>
            <a:r>
              <a:rPr lang="ru-RU" sz="3200" dirty="0" err="1"/>
              <a:t>п.З</a:t>
            </a:r>
            <a:r>
              <a:rPr lang="ru-RU" sz="3200" dirty="0"/>
              <a:t>. </a:t>
            </a:r>
            <a:br>
              <a:rPr lang="ru-RU" sz="3200" dirty="0"/>
            </a:br>
            <a:r>
              <a:rPr lang="ru-RU" sz="3200" dirty="0"/>
              <a:t>6. Пункты 1 ÷ 5 выполнять до тех пор, пока не встретится признак конца выражения — символ '='. Тогда все оставшиеся элементы из стека вытолкнуть в выходную строку, затем занести туда символ “=”.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92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преобразования: </a:t>
            </a:r>
            <a:b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строка 15*4+(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2-3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)^2=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D8E671-11F1-4EF4-8213-7D91CE87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1567596"/>
            <a:ext cx="52578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 пуст. </a:t>
            </a:r>
          </a:p>
          <a:p>
            <a:pPr marL="514350" indent="-51435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Стек: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514350" indent="-51435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15 4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514350" indent="-51435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4*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514350" indent="-514350">
              <a:buAutoNum type="arabicPeriod"/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4*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</a:p>
          <a:p>
            <a:pPr marL="514350" indent="-51435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4 * 25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</a:p>
          <a:p>
            <a:pPr marL="514350" indent="-514350"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4 * 25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 /</a:t>
            </a:r>
            <a:br>
              <a:rPr lang="ru-RU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B8D8EA-EE45-4BF7-8444-C6D7FEE3B606}"/>
              </a:ext>
            </a:extLst>
          </p:cNvPr>
          <p:cNvSpPr/>
          <p:nvPr/>
        </p:nvSpPr>
        <p:spPr>
          <a:xfrm>
            <a:off x="321276" y="1536273"/>
            <a:ext cx="6297238" cy="40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 Выделен операнд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заносим его в выходную строку.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 Выделен оператор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'*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его приоритет больше приоритета пустого стека, помещаем в стек.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3. Выделен операнд 4, его в выходную строку.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4. Выделен оператор '+', его приоритет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приоритета '*' в вершине стека, поэтому '*' выталкиваем в выходную строку, а '+' заносим в стек.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5. Выделена открывающая скобка с нулевым приоритетом, помещаем его в стек.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6. Выделен операнд 25, помещаем в выходную строку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7. Выделен оператор “/”, его приоритет выше приоритета '('. помещаем в стек.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9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преобразования</a:t>
            </a:r>
            <a:b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строка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15*4+(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2-3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)^2=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D8E671-11F1-4EF4-8213-7D91CE87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0260" y="1378860"/>
            <a:ext cx="555171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Выходная строка: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 * 25 2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 ( /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Выходная строка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 * 25 2 /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 ( -</a:t>
            </a:r>
          </a:p>
          <a:p>
            <a:pPr marL="0" indent="0">
              <a:buNone/>
            </a:pP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Выходная строка: :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 + 25 2 / 3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 ( -</a:t>
            </a:r>
          </a:p>
          <a:p>
            <a:pPr marL="0" indent="0">
              <a:buNone/>
            </a:pP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Выходная строка: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 * 25 2/3-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12.Выходная строка: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 * 25 2/3-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 ^</a:t>
            </a:r>
          </a:p>
          <a:p>
            <a:pPr marL="0" indent="0">
              <a:buNone/>
            </a:pP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Выходная строка: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4*25 2/3-2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стек: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 ^</a:t>
            </a:r>
          </a:p>
          <a:p>
            <a:pPr marL="0" indent="0">
              <a:buNone/>
            </a:pP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Выходная строка: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 4*25 2/3-2А+=</a:t>
            </a:r>
            <a:r>
              <a:rPr lang="ru-RU" sz="3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стек: </a:t>
            </a:r>
            <a:r>
              <a:rPr lang="ru-RU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B8D8EA-EE45-4BF7-8444-C6D7FEE3B606}"/>
              </a:ext>
            </a:extLst>
          </p:cNvPr>
          <p:cNvSpPr/>
          <p:nvPr/>
        </p:nvSpPr>
        <p:spPr>
          <a:xfrm>
            <a:off x="343047" y="1235985"/>
            <a:ext cx="6297238" cy="492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8. Выделен операнд 2, его в строку: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9. Выделен оператор '-', его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“/” из вершины стека, поэтому ”/” — в строку, теперь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'-’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'(' и '-' заносим в стек.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10. Выделен операнд 3, его в строку.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11. Выделена закрывающая скобка ')', её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'-' из стека, поэтому '-' — в строку. Теперь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')’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'('&gt; помещаем ')' в стек, но так как его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то из стека удаляем два элемента: ')' и '(' без занесения их в выходную строку).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12. Выделен оператор '^', его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'+', '^' засылаем в стек: + ^, строка без изменения.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13. Выделен операнд 2, его — в строку..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14. Выделен признак конца выражения '=', из стека выталкиваем в строку '^' и '+', затем в строку заносим '=‘.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Выходная строка сформирована полностью: 15 4*25 2/3-2А+=, стек пуст.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Номер слайда 3">
            <a:extLst>
              <a:ext uri="{FF2B5EF4-FFF2-40B4-BE49-F238E27FC236}">
                <a16:creationId xmlns:a16="http://schemas.microsoft.com/office/drawing/2014/main" id="{16250E73-8667-42CC-B51B-0667DC4B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65BB1-6E13-4AA9-AB64-3D850C41C25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69635" name="Line 2">
            <a:extLst>
              <a:ext uri="{FF2B5EF4-FFF2-40B4-BE49-F238E27FC236}">
                <a16:creationId xmlns:a16="http://schemas.microsoft.com/office/drawing/2014/main" id="{0E64CBFD-DEFF-467A-A93C-ABFA944C3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0B3883E4-7966-4ADB-8150-D6E814CF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 dirty="0"/>
              <a:t>Вычисление выражений</a:t>
            </a: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4FB024BB-54DC-4D0F-884B-E1C9436A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812800"/>
            <a:ext cx="49593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Постфиксная форма:</a:t>
            </a:r>
            <a:endParaRPr lang="ru-RU" altLang="ru-RU" sz="2400"/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838AE944-9950-40F3-851B-96053390D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1258889"/>
            <a:ext cx="610393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>
                <a:latin typeface="Courier New" panose="02070309020205020404" pitchFamily="49" charset="0"/>
              </a:rPr>
              <a:t>a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b </a:t>
            </a:r>
            <a:r>
              <a:rPr lang="en-US" altLang="ru-RU" sz="2800"/>
              <a:t> </a:t>
            </a:r>
            <a:r>
              <a:rPr lang="ru-RU" altLang="ru-RU" sz="2800">
                <a:latin typeface="Courier New" panose="02070309020205020404" pitchFamily="49" charset="0"/>
              </a:rPr>
              <a:t>+  </a:t>
            </a:r>
            <a:r>
              <a:rPr lang="en-US" altLang="ru-RU" sz="2800">
                <a:latin typeface="Courier New" panose="02070309020205020404" pitchFamily="49" charset="0"/>
              </a:rPr>
              <a:t>c</a:t>
            </a:r>
            <a:r>
              <a:rPr lang="ru-RU" altLang="ru-RU" sz="2800">
                <a:latin typeface="Courier New" panose="02070309020205020404" pitchFamily="49" charset="0"/>
              </a:rPr>
              <a:t>  </a:t>
            </a:r>
            <a:r>
              <a:rPr lang="en-US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d</a:t>
            </a:r>
            <a:r>
              <a:rPr lang="ru-RU" altLang="ru-RU" sz="2800">
                <a:latin typeface="Courier New" panose="02070309020205020404" pitchFamily="49" charset="0"/>
              </a:rPr>
              <a:t>  </a:t>
            </a:r>
            <a:r>
              <a:rPr lang="en-US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+</a:t>
            </a:r>
            <a:r>
              <a:rPr lang="ru-RU" altLang="ru-RU" sz="2800">
                <a:latin typeface="Courier New" panose="02070309020205020404" pitchFamily="49" charset="0"/>
              </a:rPr>
              <a:t>  </a:t>
            </a:r>
            <a:r>
              <a:rPr lang="en-US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1</a:t>
            </a:r>
            <a:r>
              <a:rPr lang="ru-RU" altLang="ru-RU" sz="2800">
                <a:latin typeface="Courier New" panose="02070309020205020404" pitchFamily="49" charset="0"/>
              </a:rPr>
              <a:t>   </a:t>
            </a:r>
            <a:r>
              <a:rPr lang="en-US" altLang="ru-RU" sz="2800">
                <a:latin typeface="Courier New" panose="02070309020205020404" pitchFamily="49" charset="0"/>
              </a:rPr>
              <a:t>-</a:t>
            </a:r>
            <a:r>
              <a:rPr lang="ru-RU" altLang="ru-RU" sz="2800">
                <a:latin typeface="Courier New" panose="02070309020205020404" pitchFamily="49" charset="0"/>
              </a:rPr>
              <a:t>   </a:t>
            </a:r>
            <a:r>
              <a:rPr lang="en-US" altLang="ru-RU" sz="2800">
                <a:latin typeface="Courier New" panose="02070309020205020404" pitchFamily="49" charset="0"/>
              </a:rPr>
              <a:t>/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99110" name="Rectangle 6">
            <a:extLst>
              <a:ext uri="{FF2B5EF4-FFF2-40B4-BE49-F238E27FC236}">
                <a16:creationId xmlns:a16="http://schemas.microsoft.com/office/drawing/2014/main" id="{60D4CF4A-37E3-4FFC-B5DF-46372056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643314"/>
            <a:ext cx="8502650" cy="249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0238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90600" indent="-1809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Алгоритм: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200"/>
              <a:t>взять очередной элемент;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200"/>
              <a:t>если это не знак операции, добавить его в стек;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200"/>
              <a:t>если это знак операции, то</a:t>
            </a:r>
          </a:p>
          <a:p>
            <a:pPr lvl="2" eaLnBrk="1" hangingPunct="1">
              <a:spcBef>
                <a:spcPct val="0"/>
              </a:spcBef>
            </a:pPr>
            <a:r>
              <a:rPr lang="ru-RU" altLang="ru-RU" sz="2200"/>
              <a:t>взять из стека два операнда;</a:t>
            </a:r>
          </a:p>
          <a:p>
            <a:pPr lvl="2" eaLnBrk="1" hangingPunct="1">
              <a:spcBef>
                <a:spcPct val="0"/>
              </a:spcBef>
            </a:pPr>
            <a:r>
              <a:rPr lang="ru-RU" altLang="ru-RU" sz="2200"/>
              <a:t>выполнить операцию и записать результат в стек;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200"/>
              <a:t>перейти к шагу 1.</a:t>
            </a:r>
          </a:p>
        </p:txBody>
      </p:sp>
      <p:graphicFrame>
        <p:nvGraphicFramePr>
          <p:cNvPr id="1199111" name="Group 7">
            <a:extLst>
              <a:ext uri="{FF2B5EF4-FFF2-40B4-BE49-F238E27FC236}">
                <a16:creationId xmlns:a16="http://schemas.microsoft.com/office/drawing/2014/main" id="{0228F8E0-515B-41D3-83FC-E79829AE1FB1}"/>
              </a:ext>
            </a:extLst>
          </p:cNvPr>
          <p:cNvGraphicFramePr>
            <a:graphicFrameLocks noGrp="1"/>
          </p:cNvGraphicFramePr>
          <p:nvPr/>
        </p:nvGraphicFramePr>
        <p:xfrm>
          <a:off x="3244850" y="1952625"/>
          <a:ext cx="298450" cy="1471648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23" name="Group 19">
            <a:extLst>
              <a:ext uri="{FF2B5EF4-FFF2-40B4-BE49-F238E27FC236}">
                <a16:creationId xmlns:a16="http://schemas.microsoft.com/office/drawing/2014/main" id="{780C3A34-0F09-45CF-A8E6-E315E5DD0296}"/>
              </a:ext>
            </a:extLst>
          </p:cNvPr>
          <p:cNvGraphicFramePr>
            <a:graphicFrameLocks noGrp="1"/>
          </p:cNvGraphicFramePr>
          <p:nvPr/>
        </p:nvGraphicFramePr>
        <p:xfrm>
          <a:off x="3651250" y="1952625"/>
          <a:ext cx="298450" cy="1471648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35" name="Group 31">
            <a:extLst>
              <a:ext uri="{FF2B5EF4-FFF2-40B4-BE49-F238E27FC236}">
                <a16:creationId xmlns:a16="http://schemas.microsoft.com/office/drawing/2014/main" id="{EB83F4E3-0AD3-488E-A687-745D6E3E6BA1}"/>
              </a:ext>
            </a:extLst>
          </p:cNvPr>
          <p:cNvGraphicFramePr>
            <a:graphicFrameLocks noGrp="1"/>
          </p:cNvGraphicFramePr>
          <p:nvPr/>
        </p:nvGraphicFramePr>
        <p:xfrm>
          <a:off x="4033839" y="1954213"/>
          <a:ext cx="592137" cy="1471648"/>
        </p:xfrm>
        <a:graphic>
          <a:graphicData uri="http://schemas.openxmlformats.org/drawingml/2006/table">
            <a:tbl>
              <a:tblPr/>
              <a:tblGrid>
                <a:gridCol w="59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a+b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47" name="Group 43">
            <a:extLst>
              <a:ext uri="{FF2B5EF4-FFF2-40B4-BE49-F238E27FC236}">
                <a16:creationId xmlns:a16="http://schemas.microsoft.com/office/drawing/2014/main" id="{02D959E7-2CF2-4A12-86CA-2EF30001C16F}"/>
              </a:ext>
            </a:extLst>
          </p:cNvPr>
          <p:cNvGraphicFramePr>
            <a:graphicFrameLocks noGrp="1"/>
          </p:cNvGraphicFramePr>
          <p:nvPr/>
        </p:nvGraphicFramePr>
        <p:xfrm>
          <a:off x="4706939" y="1952625"/>
          <a:ext cx="619125" cy="1471648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a+b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59" name="Group 55">
            <a:extLst>
              <a:ext uri="{FF2B5EF4-FFF2-40B4-BE49-F238E27FC236}">
                <a16:creationId xmlns:a16="http://schemas.microsoft.com/office/drawing/2014/main" id="{791663C4-4F31-4E0D-BB3D-AFCF966E244E}"/>
              </a:ext>
            </a:extLst>
          </p:cNvPr>
          <p:cNvGraphicFramePr>
            <a:graphicFrameLocks noGrp="1"/>
          </p:cNvGraphicFramePr>
          <p:nvPr/>
        </p:nvGraphicFramePr>
        <p:xfrm>
          <a:off x="5411788" y="1957388"/>
          <a:ext cx="628650" cy="1471648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a+b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71" name="Group 67">
            <a:extLst>
              <a:ext uri="{FF2B5EF4-FFF2-40B4-BE49-F238E27FC236}">
                <a16:creationId xmlns:a16="http://schemas.microsoft.com/office/drawing/2014/main" id="{23D7CE9C-4E2C-48D1-AD57-B932C40B061B}"/>
              </a:ext>
            </a:extLst>
          </p:cNvPr>
          <p:cNvGraphicFramePr>
            <a:graphicFrameLocks noGrp="1"/>
          </p:cNvGraphicFramePr>
          <p:nvPr/>
        </p:nvGraphicFramePr>
        <p:xfrm>
          <a:off x="6122989" y="1957388"/>
          <a:ext cx="611187" cy="1471648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c+d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a+b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83" name="Group 79">
            <a:extLst>
              <a:ext uri="{FF2B5EF4-FFF2-40B4-BE49-F238E27FC236}">
                <a16:creationId xmlns:a16="http://schemas.microsoft.com/office/drawing/2014/main" id="{DF3BD1BB-1D50-4C2A-B4A9-8D108E422948}"/>
              </a:ext>
            </a:extLst>
          </p:cNvPr>
          <p:cNvGraphicFramePr>
            <a:graphicFrameLocks noGrp="1"/>
          </p:cNvGraphicFramePr>
          <p:nvPr/>
        </p:nvGraphicFramePr>
        <p:xfrm>
          <a:off x="6818313" y="1957388"/>
          <a:ext cx="608012" cy="1471648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c+d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a+b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195" name="Group 91">
            <a:extLst>
              <a:ext uri="{FF2B5EF4-FFF2-40B4-BE49-F238E27FC236}">
                <a16:creationId xmlns:a16="http://schemas.microsoft.com/office/drawing/2014/main" id="{5471E4C2-FF47-4CA0-AA1C-96B84686958E}"/>
              </a:ext>
            </a:extLst>
          </p:cNvPr>
          <p:cNvGraphicFramePr>
            <a:graphicFrameLocks noGrp="1"/>
          </p:cNvGraphicFramePr>
          <p:nvPr/>
        </p:nvGraphicFramePr>
        <p:xfrm>
          <a:off x="7508875" y="1952625"/>
          <a:ext cx="877888" cy="1471648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c+d-1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a+b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207" name="Group 103">
            <a:extLst>
              <a:ext uri="{FF2B5EF4-FFF2-40B4-BE49-F238E27FC236}">
                <a16:creationId xmlns:a16="http://schemas.microsoft.com/office/drawing/2014/main" id="{F845B995-062E-471E-AAA6-CDC5F6DE3EF9}"/>
              </a:ext>
            </a:extLst>
          </p:cNvPr>
          <p:cNvGraphicFramePr>
            <a:graphicFrameLocks noGrp="1"/>
          </p:cNvGraphicFramePr>
          <p:nvPr/>
        </p:nvGraphicFramePr>
        <p:xfrm>
          <a:off x="8478839" y="1952625"/>
          <a:ext cx="733425" cy="1471648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1F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219" name="Group 115">
            <a:extLst>
              <a:ext uri="{FF2B5EF4-FFF2-40B4-BE49-F238E27FC236}">
                <a16:creationId xmlns:a16="http://schemas.microsoft.com/office/drawing/2014/main" id="{2581DC9C-F901-4F02-88D3-0EC87B41146B}"/>
              </a:ext>
            </a:extLst>
          </p:cNvPr>
          <p:cNvGraphicFramePr>
            <a:graphicFrameLocks noGrp="1"/>
          </p:cNvGraphicFramePr>
          <p:nvPr/>
        </p:nvGraphicFramePr>
        <p:xfrm>
          <a:off x="2720975" y="1952625"/>
          <a:ext cx="298450" cy="1471648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99231" name="Text Box 127">
            <a:extLst>
              <a:ext uri="{FF2B5EF4-FFF2-40B4-BE49-F238E27FC236}">
                <a16:creationId xmlns:a16="http://schemas.microsoft.com/office/drawing/2014/main" id="{EC429994-24DB-460E-A218-20C14C9C0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270001"/>
            <a:ext cx="898525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>
                <a:latin typeface="Courier New" panose="02070309020205020404" pitchFamily="49" charset="0"/>
              </a:rPr>
              <a:t>X = 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1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9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9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9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9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9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9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10" grpId="0"/>
      <p:bldP spid="1199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A5151-B0FC-4843-99E5-A2949BFB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ru-RU" altLang="ru-RU" dirty="0"/>
              <a:t>Вычисление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6FD92-19E6-4836-BB80-D25684BC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a + ( b - c ) * d</a:t>
            </a:r>
            <a:r>
              <a:rPr lang="ru-RU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2*(3+5) – (6+7)/ (8-9)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123 </a:t>
            </a:r>
            <a:r>
              <a:rPr lang="ru-RU" b="1"/>
              <a:t>* (</a:t>
            </a:r>
            <a:r>
              <a:rPr lang="en-US" b="1" dirty="0" err="1"/>
              <a:t>a</a:t>
            </a:r>
            <a:r>
              <a:rPr lang="en-US" b="1" err="1"/>
              <a:t>+</a:t>
            </a:r>
            <a:r>
              <a:rPr lang="en-US" b="1"/>
              <a:t>b</a:t>
            </a:r>
            <a:r>
              <a:rPr lang="en-US" b="1" dirty="0"/>
              <a:t>)* 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</a:t>
            </a:r>
            <a:r>
              <a:rPr lang="en-US" b="1" err="1"/>
              <a:t>+</a:t>
            </a:r>
            <a:r>
              <a:rPr lang="en-US" b="1"/>
              <a:t>b</a:t>
            </a:r>
            <a:r>
              <a:rPr lang="en-US" b="1" dirty="0"/>
              <a:t>*(</a:t>
            </a:r>
            <a:r>
              <a:rPr lang="en-US" b="1"/>
              <a:t>c-d)/</a:t>
            </a:r>
            <a:r>
              <a:rPr lang="en-US" b="1" dirty="0" err="1"/>
              <a:t>e</a:t>
            </a:r>
            <a:r>
              <a:rPr lang="en-US" b="1" err="1"/>
              <a:t>+</a:t>
            </a:r>
            <a:r>
              <a:rPr lang="en-US" b="1"/>
              <a:t>f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(</a:t>
            </a:r>
            <a:r>
              <a:rPr lang="en-US" b="1"/>
              <a:t>8+2*5)</a:t>
            </a:r>
            <a:r>
              <a:rPr lang="en-US" b="1" dirty="0"/>
              <a:t> </a:t>
            </a:r>
            <a:r>
              <a:rPr lang="ru-RU" b="1" dirty="0"/>
              <a:t>/ (1+3*2-4)</a:t>
            </a:r>
          </a:p>
        </p:txBody>
      </p:sp>
    </p:spTree>
    <p:extLst>
      <p:ext uri="{BB962C8B-B14F-4D97-AF65-F5344CB8AC3E}">
        <p14:creationId xmlns:p14="http://schemas.microsoft.com/office/powerpoint/2010/main" val="394974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Номер слайда 3">
            <a:extLst>
              <a:ext uri="{FF2B5EF4-FFF2-40B4-BE49-F238E27FC236}">
                <a16:creationId xmlns:a16="http://schemas.microsoft.com/office/drawing/2014/main" id="{9B34EB02-6860-4216-B3F2-B381CEF9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B9D17-7312-4ECC-910C-B3A0207BF3C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61443" name="Line 2">
            <a:extLst>
              <a:ext uri="{FF2B5EF4-FFF2-40B4-BE49-F238E27FC236}">
                <a16:creationId xmlns:a16="http://schemas.microsoft.com/office/drawing/2014/main" id="{A8F9FADC-515E-4AEC-94D6-28B3A3FC1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B6B08BC8-5099-400A-B7FF-999AA69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стека (список)</a:t>
            </a:r>
          </a:p>
        </p:txBody>
      </p:sp>
      <p:sp>
        <p:nvSpPr>
          <p:cNvPr id="1048581" name="Rectangle 5">
            <a:extLst>
              <a:ext uri="{FF2B5EF4-FFF2-40B4-BE49-F238E27FC236}">
                <a16:creationId xmlns:a16="http://schemas.microsoft.com/office/drawing/2014/main" id="{940BD3C1-7E8F-4054-B315-2E3E5C3F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9" y="3098800"/>
            <a:ext cx="47958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Добавление элемента:</a:t>
            </a:r>
            <a:endParaRPr lang="ru-RU" altLang="ru-RU" sz="2400"/>
          </a:p>
        </p:txBody>
      </p:sp>
      <p:sp>
        <p:nvSpPr>
          <p:cNvPr id="1048582" name="Rectangle 6">
            <a:extLst>
              <a:ext uri="{FF2B5EF4-FFF2-40B4-BE49-F238E27FC236}">
                <a16:creationId xmlns:a16="http://schemas.microsoft.com/office/drawing/2014/main" id="{710BD3EB-008E-4970-8DCD-56EE6C50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814388"/>
            <a:ext cx="47958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chemeClr val="hlink"/>
                </a:solidFill>
              </a:rPr>
              <a:t>Структура узла:</a:t>
            </a:r>
            <a:endParaRPr lang="ru-RU" altLang="ru-RU" sz="2400" dirty="0"/>
          </a:p>
        </p:txBody>
      </p:sp>
      <p:sp>
        <p:nvSpPr>
          <p:cNvPr id="1048583" name="Rectangle 7">
            <a:extLst>
              <a:ext uri="{FF2B5EF4-FFF2-40B4-BE49-F238E27FC236}">
                <a16:creationId xmlns:a16="http://schemas.microsoft.com/office/drawing/2014/main" id="{E5D1DAA8-4077-42E5-B3A9-1087F98BF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1335089"/>
            <a:ext cx="7872412" cy="1633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type </a:t>
            </a:r>
            <a:r>
              <a:rPr lang="en-US" altLang="ru-RU" sz="2000" dirty="0" err="1">
                <a:latin typeface="Courier New" panose="02070309020205020404" pitchFamily="49" charset="0"/>
              </a:rPr>
              <a:t>PNode</a:t>
            </a:r>
            <a:r>
              <a:rPr lang="en-US" altLang="ru-RU" sz="2000" dirty="0">
                <a:latin typeface="Courier New" panose="02070309020205020404" pitchFamily="49" charset="0"/>
              </a:rPr>
              <a:t> = ^Node;</a:t>
            </a: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указатель на узел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   Node = record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     data: char; 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данные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     next: </a:t>
            </a:r>
            <a:r>
              <a:rPr lang="en-US" altLang="ru-RU" sz="2000" dirty="0" err="1">
                <a:latin typeface="Courier New" panose="02070309020205020404" pitchFamily="49" charset="0"/>
              </a:rPr>
              <a:t>PNode</a:t>
            </a:r>
            <a:r>
              <a:rPr lang="en-US" altLang="ru-RU" sz="2000" dirty="0">
                <a:latin typeface="Courier New" panose="02070309020205020404" pitchFamily="49" charset="0"/>
              </a:rPr>
              <a:t>;</a:t>
            </a: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указатель на след. элемент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   end;</a:t>
            </a:r>
          </a:p>
        </p:txBody>
      </p:sp>
      <p:sp>
        <p:nvSpPr>
          <p:cNvPr id="1048584" name="Rectangle 8">
            <a:extLst>
              <a:ext uri="{FF2B5EF4-FFF2-40B4-BE49-F238E27FC236}">
                <a16:creationId xmlns:a16="http://schemas.microsoft.com/office/drawing/2014/main" id="{A620A567-937E-4050-BD93-45EFD402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3648076"/>
            <a:ext cx="7872412" cy="2557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procedure Push( </a:t>
            </a:r>
            <a:r>
              <a:rPr lang="en-US" altLang="ru-RU" sz="2000" dirty="0" err="1">
                <a:latin typeface="Courier New" panose="02070309020205020404" pitchFamily="49" charset="0"/>
              </a:rPr>
              <a:t>var</a:t>
            </a:r>
            <a:r>
              <a:rPr lang="en-US" altLang="ru-RU" sz="2000" dirty="0">
                <a:latin typeface="Courier New" panose="02070309020205020404" pitchFamily="49" charset="0"/>
              </a:rPr>
              <a:t> Head: </a:t>
            </a:r>
            <a:r>
              <a:rPr lang="en-US" altLang="ru-RU" sz="2000" dirty="0" err="1">
                <a:latin typeface="Courier New" panose="02070309020205020404" pitchFamily="49" charset="0"/>
              </a:rPr>
              <a:t>PNode</a:t>
            </a:r>
            <a:r>
              <a:rPr lang="en-US" altLang="ru-RU" sz="2000" dirty="0">
                <a:latin typeface="Courier New" panose="02070309020205020404" pitchFamily="49" charset="0"/>
              </a:rPr>
              <a:t>; x: char);</a:t>
            </a:r>
          </a:p>
          <a:p>
            <a:pPr eaLnBrk="1" hangingPunct="1"/>
            <a:r>
              <a:rPr lang="en-US" altLang="ru-RU" sz="2000" dirty="0" err="1">
                <a:latin typeface="Courier New" panose="02070309020205020404" pitchFamily="49" charset="0"/>
              </a:rPr>
              <a:t>var</a:t>
            </a:r>
            <a:r>
              <a:rPr lang="en-US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</a:rPr>
              <a:t>NewNode</a:t>
            </a:r>
            <a:r>
              <a:rPr lang="en-US" altLang="ru-RU" sz="2000" dirty="0">
                <a:latin typeface="Courier New" panose="02070309020205020404" pitchFamily="49" charset="0"/>
              </a:rPr>
              <a:t>: </a:t>
            </a:r>
            <a:r>
              <a:rPr lang="en-US" altLang="ru-RU" sz="2000" dirty="0" err="1">
                <a:latin typeface="Courier New" panose="02070309020205020404" pitchFamily="49" charset="0"/>
              </a:rPr>
              <a:t>PNode</a:t>
            </a:r>
            <a:r>
              <a:rPr lang="en-US" altLang="ru-RU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begin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New(</a:t>
            </a:r>
            <a:r>
              <a:rPr lang="en-US" altLang="ru-RU" sz="2000" dirty="0" err="1">
                <a:latin typeface="Courier New" panose="02070309020205020404" pitchFamily="49" charset="0"/>
              </a:rPr>
              <a:t>NewNode</a:t>
            </a:r>
            <a:r>
              <a:rPr lang="en-US" altLang="ru-RU" sz="2000" dirty="0">
                <a:latin typeface="Courier New" panose="02070309020205020404" pitchFamily="49" charset="0"/>
              </a:rPr>
              <a:t>);</a:t>
            </a:r>
            <a:r>
              <a:rPr lang="ru-RU" altLang="ru-RU" sz="2000" dirty="0">
                <a:latin typeface="Courier New" panose="02070309020205020404" pitchFamily="49" charset="0"/>
              </a:rPr>
              <a:t>         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выделить память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</a:t>
            </a:r>
            <a:r>
              <a:rPr lang="en-US" altLang="ru-RU" sz="2000" dirty="0" err="1">
                <a:latin typeface="Courier New" panose="02070309020205020404" pitchFamily="49" charset="0"/>
              </a:rPr>
              <a:t>NewNode</a:t>
            </a:r>
            <a:r>
              <a:rPr lang="en-US" altLang="ru-RU" sz="2000" dirty="0">
                <a:latin typeface="Courier New" panose="02070309020205020404" pitchFamily="49" charset="0"/>
              </a:rPr>
              <a:t>^.data := x;</a:t>
            </a:r>
            <a:r>
              <a:rPr lang="ru-RU" altLang="ru-RU" sz="2000" dirty="0">
                <a:latin typeface="Courier New" panose="02070309020205020404" pitchFamily="49" charset="0"/>
              </a:rPr>
              <a:t>   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записать символ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</a:t>
            </a:r>
            <a:r>
              <a:rPr lang="en-US" altLang="ru-RU" sz="2000" dirty="0" err="1">
                <a:latin typeface="Courier New" panose="02070309020205020404" pitchFamily="49" charset="0"/>
              </a:rPr>
              <a:t>NewNode</a:t>
            </a:r>
            <a:r>
              <a:rPr lang="en-US" altLang="ru-RU" sz="2000" dirty="0">
                <a:latin typeface="Courier New" panose="02070309020205020404" pitchFamily="49" charset="0"/>
              </a:rPr>
              <a:t>^.next := Head;</a:t>
            </a: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сделать первым узлом </a:t>
            </a:r>
            <a:r>
              <a:rPr lang="en-US" altLang="ru-RU" sz="20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  Head := </a:t>
            </a:r>
            <a:r>
              <a:rPr lang="en-US" altLang="ru-RU" sz="2000" dirty="0" err="1">
                <a:latin typeface="Courier New" panose="02070309020205020404" pitchFamily="49" charset="0"/>
              </a:rPr>
              <a:t>NewNode</a:t>
            </a:r>
            <a:r>
              <a:rPr lang="en-US" altLang="ru-RU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ru-RU" sz="2000" dirty="0"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8193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3">
            <a:extLst>
              <a:ext uri="{FF2B5EF4-FFF2-40B4-BE49-F238E27FC236}">
                <a16:creationId xmlns:a16="http://schemas.microsoft.com/office/drawing/2014/main" id="{0174B207-1F0C-4D09-919B-96104747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32518-8A8E-417F-B7E5-40757AF18CD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53251" name="Line 2">
            <a:extLst>
              <a:ext uri="{FF2B5EF4-FFF2-40B4-BE49-F238E27FC236}">
                <a16:creationId xmlns:a16="http://schemas.microsoft.com/office/drawing/2014/main" id="{E5DD818C-B6D6-4B19-8902-8B07BA2AF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23BB0009-6FB3-4742-A987-49F72F5B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стека (список)</a:t>
            </a:r>
          </a:p>
        </p:txBody>
      </p:sp>
      <p:sp>
        <p:nvSpPr>
          <p:cNvPr id="1050628" name="Rectangle 4">
            <a:extLst>
              <a:ext uri="{FF2B5EF4-FFF2-40B4-BE49-F238E27FC236}">
                <a16:creationId xmlns:a16="http://schemas.microsoft.com/office/drawing/2014/main" id="{BA323B01-AC74-454F-A0F0-1CEA4459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803275"/>
            <a:ext cx="47958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Снятие элемента с вершины:</a:t>
            </a:r>
            <a:endParaRPr lang="ru-RU" altLang="ru-RU" sz="2400"/>
          </a:p>
        </p:txBody>
      </p:sp>
      <p:sp>
        <p:nvSpPr>
          <p:cNvPr id="1050629" name="Rectangle 5">
            <a:extLst>
              <a:ext uri="{FF2B5EF4-FFF2-40B4-BE49-F238E27FC236}">
                <a16:creationId xmlns:a16="http://schemas.microsoft.com/office/drawing/2014/main" id="{388973E6-B13D-4D2D-9ED8-FD0121D9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262064"/>
            <a:ext cx="8688388" cy="4156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function Pop ( var Head: </a:t>
            </a:r>
            <a:r>
              <a:rPr lang="en-US" altLang="ru-RU" sz="2200" dirty="0" err="1">
                <a:latin typeface="Courier New" panose="02070309020205020404" pitchFamily="49" charset="0"/>
              </a:rPr>
              <a:t>PNode</a:t>
            </a:r>
            <a:r>
              <a:rPr lang="en-US" altLang="ru-RU" sz="2200" dirty="0">
                <a:latin typeface="Courier New" panose="02070309020205020404" pitchFamily="49" charset="0"/>
              </a:rPr>
              <a:t> ): char;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var q: </a:t>
            </a:r>
            <a:r>
              <a:rPr lang="en-US" altLang="ru-RU" sz="2200" dirty="0" err="1">
                <a:latin typeface="Courier New" panose="02070309020205020404" pitchFamily="49" charset="0"/>
              </a:rPr>
              <a:t>PNode</a:t>
            </a:r>
            <a:r>
              <a:rPr lang="en-US" altLang="ru-RU" sz="2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if Head = nil then begin</a:t>
            </a:r>
            <a:r>
              <a:rPr lang="ru-RU" altLang="ru-RU" sz="2200" dirty="0">
                <a:latin typeface="Courier New" panose="02070309020205020404" pitchFamily="49" charset="0"/>
              </a:rPr>
              <a:t>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{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 стек пуст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  Result := char(255);</a:t>
            </a:r>
            <a:r>
              <a:rPr lang="ru-RU" altLang="ru-RU" sz="2200" dirty="0">
                <a:latin typeface="Courier New" panose="02070309020205020404" pitchFamily="49" charset="0"/>
              </a:rPr>
              <a:t>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неиспользуемый символ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  Exit;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end;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Result := </a:t>
            </a:r>
            <a:r>
              <a:rPr lang="en-US" altLang="ru-RU" sz="2200" dirty="0" err="1">
                <a:latin typeface="Courier New" panose="02070309020205020404" pitchFamily="49" charset="0"/>
              </a:rPr>
              <a:t>Head^.data</a:t>
            </a:r>
            <a:r>
              <a:rPr lang="en-US" altLang="ru-RU" sz="2200" dirty="0">
                <a:latin typeface="Courier New" panose="02070309020205020404" pitchFamily="49" charset="0"/>
              </a:rPr>
              <a:t>;</a:t>
            </a:r>
            <a:r>
              <a:rPr lang="ru-RU" altLang="ru-RU" sz="2200" dirty="0">
                <a:latin typeface="Courier New" panose="02070309020205020404" pitchFamily="49" charset="0"/>
              </a:rPr>
              <a:t> 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взять верхний символ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q := Head;</a:t>
            </a:r>
            <a:r>
              <a:rPr lang="ru-RU" altLang="ru-RU" sz="2200" dirty="0">
                <a:latin typeface="Courier New" panose="02070309020205020404" pitchFamily="49" charset="0"/>
              </a:rPr>
              <a:t>            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запомнить вершину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endParaRPr lang="en-US" altLang="ru-RU" sz="22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Head := </a:t>
            </a:r>
            <a:r>
              <a:rPr lang="en-US" altLang="ru-RU" sz="2200" dirty="0" err="1">
                <a:latin typeface="Courier New" panose="02070309020205020404" pitchFamily="49" charset="0"/>
              </a:rPr>
              <a:t>Head^.next</a:t>
            </a:r>
            <a:r>
              <a:rPr lang="en-US" altLang="ru-RU" sz="2200" dirty="0">
                <a:latin typeface="Courier New" panose="02070309020205020404" pitchFamily="49" charset="0"/>
              </a:rPr>
              <a:t>;</a:t>
            </a:r>
            <a:r>
              <a:rPr lang="ru-RU" altLang="ru-RU" sz="2200" dirty="0">
                <a:latin typeface="Courier New" panose="02070309020205020404" pitchFamily="49" charset="0"/>
              </a:rPr>
              <a:t>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удалить вершину из стека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  Dispose(q);</a:t>
            </a:r>
            <a:r>
              <a:rPr lang="ru-RU" altLang="ru-RU" sz="2200" dirty="0">
                <a:latin typeface="Courier New" panose="02070309020205020404" pitchFamily="49" charset="0"/>
              </a:rPr>
              <a:t>           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удалить из памяти </a:t>
            </a:r>
            <a:r>
              <a:rPr lang="en-US" altLang="ru-RU" sz="2200" dirty="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 dirty="0">
                <a:latin typeface="Courier New" panose="02070309020205020404" pitchFamily="49" charset="0"/>
              </a:rPr>
              <a:t>end;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3DD87C5A-D549-4A72-9249-D98CDE06C22B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5776914"/>
            <a:ext cx="6394450" cy="663575"/>
            <a:chOff x="2929" y="3275"/>
            <a:chExt cx="4028" cy="418"/>
          </a:xfrm>
        </p:grpSpPr>
        <p:sp>
          <p:nvSpPr>
            <p:cNvPr id="53257" name="Text Box 10">
              <a:extLst>
                <a:ext uri="{FF2B5EF4-FFF2-40B4-BE49-F238E27FC236}">
                  <a16:creationId xmlns:a16="http://schemas.microsoft.com/office/drawing/2014/main" id="{30F1C093-4F5B-469F-9921-9D4F7037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3342"/>
              <a:ext cx="3734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400"/>
                <a:t>   </a:t>
              </a:r>
              <a:r>
                <a:rPr lang="ru-RU" altLang="ru-RU" sz="2200"/>
                <a:t>Можно ли переставлять операторы?</a:t>
              </a:r>
            </a:p>
          </p:txBody>
        </p:sp>
        <p:sp>
          <p:nvSpPr>
            <p:cNvPr id="53258" name="Oval 11">
              <a:extLst>
                <a:ext uri="{FF2B5EF4-FFF2-40B4-BE49-F238E27FC236}">
                  <a16:creationId xmlns:a16="http://schemas.microsoft.com/office/drawing/2014/main" id="{16BD5693-BD8E-496D-AC45-28AF0836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275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AutoShape 7">
            <a:extLst>
              <a:ext uri="{FF2B5EF4-FFF2-40B4-BE49-F238E27FC236}">
                <a16:creationId xmlns:a16="http://schemas.microsoft.com/office/drawing/2014/main" id="{12415765-11DE-44A2-9F29-1C26B0BA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3994151"/>
            <a:ext cx="3657600" cy="1012825"/>
          </a:xfrm>
          <a:prstGeom prst="wedgeRoundRectCallout">
            <a:avLst>
              <a:gd name="adj1" fmla="val 12759"/>
              <a:gd name="adj2" fmla="val 131032"/>
              <a:gd name="adj3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q := Head;</a:t>
            </a:r>
            <a:r>
              <a:rPr lang="ru-RU" altLang="ru-RU" sz="22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Head := Head^.next;</a:t>
            </a:r>
            <a:endParaRPr lang="ru-RU" altLang="ru-RU" sz="22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Dispose(q);</a:t>
            </a:r>
            <a:r>
              <a:rPr lang="ru-RU" altLang="ru-RU" sz="22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0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5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50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5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0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50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0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8" grpId="0" build="p"/>
      <p:bldP spid="1050629" grpId="0" build="p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3">
            <a:extLst>
              <a:ext uri="{FF2B5EF4-FFF2-40B4-BE49-F238E27FC236}">
                <a16:creationId xmlns:a16="http://schemas.microsoft.com/office/drawing/2014/main" id="{13D0F7D0-5D6A-463D-A924-81579346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F52F-8A35-4430-BBA8-3273AA83B55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55299" name="Line 2">
            <a:extLst>
              <a:ext uri="{FF2B5EF4-FFF2-40B4-BE49-F238E27FC236}">
                <a16:creationId xmlns:a16="http://schemas.microsoft.com/office/drawing/2014/main" id="{95E23FD1-F389-487A-9952-96E8C159A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F16B0F16-967D-4396-AF33-12196E32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стека (список)</a:t>
            </a:r>
          </a:p>
        </p:txBody>
      </p:sp>
      <p:sp>
        <p:nvSpPr>
          <p:cNvPr id="1050630" name="Rectangle 6">
            <a:extLst>
              <a:ext uri="{FF2B5EF4-FFF2-40B4-BE49-F238E27FC236}">
                <a16:creationId xmlns:a16="http://schemas.microsoft.com/office/drawing/2014/main" id="{FE6C1C5D-DCED-4E15-9B1D-B59BEED6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2878138"/>
            <a:ext cx="58134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Изменения в основной программе:</a:t>
            </a:r>
            <a:endParaRPr lang="ru-RU" altLang="ru-RU" sz="2400"/>
          </a:p>
        </p:txBody>
      </p:sp>
      <p:sp>
        <p:nvSpPr>
          <p:cNvPr id="1050631" name="Rectangle 7">
            <a:extLst>
              <a:ext uri="{FF2B5EF4-FFF2-40B4-BE49-F238E27FC236}">
                <a16:creationId xmlns:a16="http://schemas.microsoft.com/office/drawing/2014/main" id="{D11A6E00-9971-4E60-B268-ED189A12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6" y="3373438"/>
            <a:ext cx="7872413" cy="1109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S: Stack;</a:t>
            </a:r>
          </a:p>
          <a:p>
            <a:pPr eaLnBrk="1" hangingPunct="1">
              <a:defRPr/>
            </a:pPr>
            <a:r>
              <a:rPr lang="en-US" sz="2200" dirty="0">
                <a:latin typeface="Courier New" pitchFamily="49" charset="0"/>
              </a:rPr>
              <a:t>...</a:t>
            </a:r>
          </a:p>
          <a:p>
            <a:pPr eaLnBrk="1" hangingPunct="1">
              <a:defRPr/>
            </a:pPr>
            <a:r>
              <a:rPr lang="en-US" sz="2200" dirty="0" err="1">
                <a:latin typeface="Courier New" pitchFamily="49" charset="0"/>
              </a:rPr>
              <a:t>S.size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:= 0;</a:t>
            </a:r>
          </a:p>
        </p:txBody>
      </p:sp>
      <p:sp>
        <p:nvSpPr>
          <p:cNvPr id="1050634" name="AutoShape 10">
            <a:extLst>
              <a:ext uri="{FF2B5EF4-FFF2-40B4-BE49-F238E27FC236}">
                <a16:creationId xmlns:a16="http://schemas.microsoft.com/office/drawing/2014/main" id="{20AA7FB4-EBD7-4D33-84A4-25464E82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340101"/>
            <a:ext cx="2767012" cy="461963"/>
          </a:xfrm>
          <a:prstGeom prst="wedgeRoundRectCallout">
            <a:avLst>
              <a:gd name="adj1" fmla="val -63796"/>
              <a:gd name="adj2" fmla="val 8778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var S: PNode;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1050635" name="AutoShape 11">
            <a:extLst>
              <a:ext uri="{FF2B5EF4-FFF2-40B4-BE49-F238E27FC236}">
                <a16:creationId xmlns:a16="http://schemas.microsoft.com/office/drawing/2014/main" id="{7D2D55BC-A9F5-4D7B-8503-8DCC41A7B3ED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170239" y="4014789"/>
            <a:ext cx="511175" cy="511175"/>
          </a:xfrm>
          <a:prstGeom prst="plus">
            <a:avLst>
              <a:gd name="adj" fmla="val 42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050636" name="AutoShape 12">
            <a:extLst>
              <a:ext uri="{FF2B5EF4-FFF2-40B4-BE49-F238E27FC236}">
                <a16:creationId xmlns:a16="http://schemas.microsoft.com/office/drawing/2014/main" id="{381F35B5-DD16-4ABC-BAED-1F220BD8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4135438"/>
            <a:ext cx="2106612" cy="461962"/>
          </a:xfrm>
          <a:prstGeom prst="wedgeRoundRectCallout">
            <a:avLst>
              <a:gd name="adj1" fmla="val -79250"/>
              <a:gd name="adj2" fmla="val -27398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S :</a:t>
            </a:r>
            <a:r>
              <a:rPr lang="ru-RU" altLang="ru-RU" sz="2200">
                <a:latin typeface="Courier New" panose="02070309020205020404" pitchFamily="49" charset="0"/>
              </a:rPr>
              <a:t>=</a:t>
            </a:r>
            <a:r>
              <a:rPr lang="en-US" altLang="ru-RU" sz="2200">
                <a:latin typeface="Courier New" panose="02070309020205020404" pitchFamily="49" charset="0"/>
              </a:rPr>
              <a:t> nil;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69886DB2-8231-4098-87D1-2ECA75E52E2F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419476" y="3341689"/>
            <a:ext cx="511175" cy="511175"/>
          </a:xfrm>
          <a:prstGeom prst="plus">
            <a:avLst>
              <a:gd name="adj" fmla="val 42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21BFB06-D6BC-449E-A5B5-7DE77B354F96}"/>
              </a:ext>
            </a:extLst>
          </p:cNvPr>
          <p:cNvGrpSpPr>
            <a:grpSpLocks/>
          </p:cNvGrpSpPr>
          <p:nvPr/>
        </p:nvGrpSpPr>
        <p:grpSpPr bwMode="auto">
          <a:xfrm>
            <a:off x="3805238" y="4840289"/>
            <a:ext cx="4976812" cy="663575"/>
            <a:chOff x="2929" y="3275"/>
            <a:chExt cx="3135" cy="418"/>
          </a:xfrm>
        </p:grpSpPr>
        <p:sp>
          <p:nvSpPr>
            <p:cNvPr id="55310" name="Text Box 10">
              <a:extLst>
                <a:ext uri="{FF2B5EF4-FFF2-40B4-BE49-F238E27FC236}">
                  <a16:creationId xmlns:a16="http://schemas.microsoft.com/office/drawing/2014/main" id="{C9532DBF-E963-4A3A-9109-9BAA63A1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3342"/>
              <a:ext cx="2841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400"/>
                <a:t>   </a:t>
              </a:r>
              <a:r>
                <a:rPr lang="ru-RU" altLang="ru-RU" sz="2200"/>
                <a:t>Больше ничего не меняется!</a:t>
              </a:r>
            </a:p>
          </p:txBody>
        </p:sp>
        <p:sp>
          <p:nvSpPr>
            <p:cNvPr id="55311" name="Oval 11">
              <a:extLst>
                <a:ext uri="{FF2B5EF4-FFF2-40B4-BE49-F238E27FC236}">
                  <a16:creationId xmlns:a16="http://schemas.microsoft.com/office/drawing/2014/main" id="{07FCF42F-6FC1-45CB-867D-92F768ACA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275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5308" name="Rectangle 6">
            <a:extLst>
              <a:ext uri="{FF2B5EF4-FFF2-40B4-BE49-F238E27FC236}">
                <a16:creationId xmlns:a16="http://schemas.microsoft.com/office/drawing/2014/main" id="{17C138B9-B445-44AC-A7D9-636C5988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885825"/>
            <a:ext cx="58134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Пустой или нет?</a:t>
            </a:r>
            <a:endParaRPr lang="ru-RU" altLang="ru-RU" sz="2400"/>
          </a:p>
        </p:txBody>
      </p:sp>
      <p:sp>
        <p:nvSpPr>
          <p:cNvPr id="55309" name="Rectangle 7">
            <a:extLst>
              <a:ext uri="{FF2B5EF4-FFF2-40B4-BE49-F238E27FC236}">
                <a16:creationId xmlns:a16="http://schemas.microsoft.com/office/drawing/2014/main" id="{ED71B061-F015-4037-BF42-52E228B0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1" y="1317625"/>
            <a:ext cx="8283575" cy="1449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function isEmpty ( S: Stack ): Boolean;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  Result := (S = nil);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end;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3">
            <a:extLst>
              <a:ext uri="{FF2B5EF4-FFF2-40B4-BE49-F238E27FC236}">
                <a16:creationId xmlns:a16="http://schemas.microsoft.com/office/drawing/2014/main" id="{3C02BE35-8AA3-4767-8C66-E7BBDEE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6D99E-CF82-4F1D-98E0-E4E1D03E83F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AC53E9F1-DAD7-4B5F-8A88-671F23F32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52E37EBB-F018-4425-BBE9-15F9473F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Пример задачи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CBCECD72-479F-4529-A6A8-946FE4D31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801689"/>
            <a:ext cx="8583612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6575" indent="-3571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Задача:</a:t>
            </a:r>
            <a:r>
              <a:rPr lang="en-US" altLang="ru-RU" sz="2000">
                <a:solidFill>
                  <a:schemeClr val="hlink"/>
                </a:solidFill>
              </a:rPr>
              <a:t> </a:t>
            </a:r>
            <a:r>
              <a:rPr lang="ru-RU" altLang="ru-RU" sz="2000"/>
              <a:t>вводится символьная строка, в которой записано выражение со скобками трех типов: </a:t>
            </a:r>
            <a:r>
              <a:rPr lang="en-US" altLang="ru-RU" sz="2400">
                <a:latin typeface="Courier New" panose="02070309020205020404" pitchFamily="49" charset="0"/>
              </a:rPr>
              <a:t>[]</a:t>
            </a:r>
            <a:r>
              <a:rPr lang="en-US" altLang="ru-RU" sz="2000"/>
              <a:t>, </a:t>
            </a:r>
            <a:r>
              <a:rPr lang="en-US" altLang="ru-RU" sz="2400">
                <a:latin typeface="Courier New" panose="02070309020205020404" pitchFamily="49" charset="0"/>
              </a:rPr>
              <a:t>{}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400">
                <a:latin typeface="Courier New" panose="02070309020205020404" pitchFamily="49" charset="0"/>
              </a:rPr>
              <a:t>()</a:t>
            </a:r>
            <a:r>
              <a:rPr lang="ru-RU" altLang="ru-RU" sz="2000"/>
              <a:t>. Определить, верно ли расставлены скобки (</a:t>
            </a:r>
            <a:r>
              <a:rPr lang="ru-RU" altLang="ru-RU" sz="1800" i="1"/>
              <a:t>не обращая внимания на остальные символы</a:t>
            </a:r>
            <a:r>
              <a:rPr lang="ru-RU" altLang="ru-RU" sz="2000"/>
              <a:t>). Примеры: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/>
              <a:t>        </a:t>
            </a:r>
            <a:r>
              <a:rPr lang="en-US" altLang="ru-RU" sz="2400">
                <a:latin typeface="Courier New" panose="02070309020205020404" pitchFamily="49" charset="0"/>
              </a:rPr>
              <a:t>[()]{}   ][    [({)]}      </a:t>
            </a:r>
            <a:endParaRPr lang="ru-RU" altLang="ru-RU" sz="2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Упрощенная задача: </a:t>
            </a:r>
            <a:r>
              <a:rPr lang="ru-RU" altLang="ru-RU" sz="2000"/>
              <a:t>Решить задачу с одним видом скобок.</a:t>
            </a:r>
            <a:endParaRPr lang="ru-RU" altLang="ru-RU" sz="2000">
              <a:solidFill>
                <a:schemeClr val="hlink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ru-RU" altLang="ru-RU" sz="2000"/>
              <a:t>Решение: счетчик вложенности скобок. Последовательность правильная, если в конце счетчик равен нулю и при проходе не разу не становился отрицательным.</a:t>
            </a:r>
          </a:p>
        </p:txBody>
      </p:sp>
      <p:grpSp>
        <p:nvGrpSpPr>
          <p:cNvPr id="38918" name="Group 9">
            <a:extLst>
              <a:ext uri="{FF2B5EF4-FFF2-40B4-BE49-F238E27FC236}">
                <a16:creationId xmlns:a16="http://schemas.microsoft.com/office/drawing/2014/main" id="{96324689-0F73-49AD-ADD3-12295A73755F}"/>
              </a:ext>
            </a:extLst>
          </p:cNvPr>
          <p:cNvGrpSpPr>
            <a:grpSpLocks/>
          </p:cNvGrpSpPr>
          <p:nvPr/>
        </p:nvGrpSpPr>
        <p:grpSpPr bwMode="auto">
          <a:xfrm>
            <a:off x="2139950" y="4840289"/>
            <a:ext cx="4033838" cy="1244600"/>
            <a:chOff x="2929" y="3275"/>
            <a:chExt cx="2541" cy="784"/>
          </a:xfrm>
        </p:grpSpPr>
        <p:sp>
          <p:nvSpPr>
            <p:cNvPr id="38931" name="Text Box 10">
              <a:extLst>
                <a:ext uri="{FF2B5EF4-FFF2-40B4-BE49-F238E27FC236}">
                  <a16:creationId xmlns:a16="http://schemas.microsoft.com/office/drawing/2014/main" id="{F26A3F7E-D828-4190-9E33-5E9A4F16E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3342"/>
              <a:ext cx="2247" cy="7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400" dirty="0"/>
                <a:t>   </a:t>
              </a:r>
              <a:r>
                <a:rPr lang="ru-RU" altLang="ru-RU" sz="2200" dirty="0"/>
                <a:t>Можно ли решить </a:t>
              </a:r>
              <a:br>
                <a:rPr lang="ru-RU" altLang="ru-RU" sz="2200" dirty="0"/>
              </a:br>
              <a:r>
                <a:rPr lang="ru-RU" altLang="ru-RU" sz="2200" dirty="0"/>
                <a:t> задачу так же, но с тремя счетчиками?</a:t>
              </a:r>
            </a:p>
          </p:txBody>
        </p:sp>
        <p:sp>
          <p:nvSpPr>
            <p:cNvPr id="38932" name="Oval 11">
              <a:extLst>
                <a:ext uri="{FF2B5EF4-FFF2-40B4-BE49-F238E27FC236}">
                  <a16:creationId xmlns:a16="http://schemas.microsoft.com/office/drawing/2014/main" id="{72000358-7F84-4AF8-B493-780897BA2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275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9A15FC8C-A18E-40D4-9819-F4D5FBEBFDE0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4933951"/>
            <a:ext cx="3130550" cy="1573213"/>
            <a:chOff x="3350" y="3108"/>
            <a:chExt cx="1972" cy="991"/>
          </a:xfrm>
        </p:grpSpPr>
        <p:sp>
          <p:nvSpPr>
            <p:cNvPr id="38929" name="Rectangle 13">
              <a:extLst>
                <a:ext uri="{FF2B5EF4-FFF2-40B4-BE49-F238E27FC236}">
                  <a16:creationId xmlns:a16="http://schemas.microsoft.com/office/drawing/2014/main" id="{39B06A85-7E48-46D3-960D-837A02139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3109"/>
              <a:ext cx="1972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  </a:t>
              </a:r>
              <a:r>
                <a:rPr lang="en-US" altLang="ru-RU" sz="2400">
                  <a:latin typeface="Courier New" panose="02070309020205020404" pitchFamily="49" charset="0"/>
                </a:rPr>
                <a:t>   [</a:t>
              </a:r>
              <a:r>
                <a:rPr lang="ru-RU" altLang="ru-RU" sz="2400">
                  <a:latin typeface="Courier New" panose="02070309020205020404" pitchFamily="49" charset="0"/>
                </a:rPr>
                <a:t> </a:t>
              </a: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r>
                <a:rPr lang="ru-RU" altLang="ru-RU" sz="2400">
                  <a:latin typeface="Courier New" panose="02070309020205020404" pitchFamily="49" charset="0"/>
                </a:rPr>
                <a:t> </a:t>
              </a:r>
              <a:r>
                <a:rPr lang="en-US" altLang="ru-RU" sz="2400">
                  <a:latin typeface="Courier New" panose="02070309020205020404" pitchFamily="49" charset="0"/>
                </a:rPr>
                <a:t>{</a:t>
              </a:r>
              <a:r>
                <a:rPr lang="ru-RU" altLang="ru-RU" sz="2400">
                  <a:latin typeface="Courier New" panose="02070309020205020404" pitchFamily="49" charset="0"/>
                </a:rPr>
                <a:t> </a:t>
              </a:r>
              <a:r>
                <a:rPr lang="en-US" altLang="ru-RU" sz="2400">
                  <a:latin typeface="Courier New" panose="02070309020205020404" pitchFamily="49" charset="0"/>
                </a:rPr>
                <a:t>)</a:t>
              </a:r>
              <a:r>
                <a:rPr lang="ru-RU" altLang="ru-RU" sz="2400">
                  <a:latin typeface="Courier New" panose="02070309020205020404" pitchFamily="49" charset="0"/>
                </a:rPr>
                <a:t> </a:t>
              </a:r>
              <a:r>
                <a:rPr lang="en-US" altLang="ru-RU" sz="2400">
                  <a:latin typeface="Courier New" panose="02070309020205020404" pitchFamily="49" charset="0"/>
                </a:rPr>
                <a:t>]</a:t>
              </a:r>
              <a:r>
                <a:rPr lang="ru-RU" altLang="ru-RU" sz="2400">
                  <a:latin typeface="Courier New" panose="02070309020205020404" pitchFamily="49" charset="0"/>
                </a:rPr>
                <a:t> </a:t>
              </a:r>
              <a:r>
                <a:rPr lang="en-US" altLang="ru-RU" sz="2400">
                  <a:latin typeface="Courier New" panose="02070309020205020404" pitchFamily="49" charset="0"/>
                </a:rPr>
                <a:t>}</a:t>
              </a:r>
              <a:endParaRPr lang="ru-RU" altLang="ru-RU" sz="24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chemeClr val="hlink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ru-RU" sz="2400">
                  <a:solidFill>
                    <a:schemeClr val="hlink"/>
                  </a:solidFill>
                  <a:latin typeface="Courier New" panose="02070309020205020404" pitchFamily="49" charset="0"/>
                </a:rPr>
                <a:t>:</a:t>
              </a:r>
              <a:r>
                <a:rPr lang="en-US" altLang="ru-RU" sz="2400">
                  <a:latin typeface="Courier New" panose="02070309020205020404" pitchFamily="49" charset="0"/>
                </a:rPr>
                <a:t> 0   1   </a:t>
              </a:r>
              <a:r>
                <a:rPr lang="en-US" altLang="ru-RU" sz="2400">
                  <a:solidFill>
                    <a:srgbClr val="009E00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2400">
                <a:solidFill>
                  <a:srgbClr val="009E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chemeClr val="hlink"/>
                  </a:solidFill>
                  <a:latin typeface="Courier New" panose="02070309020205020404" pitchFamily="49" charset="0"/>
                </a:rPr>
                <a:t>[:</a:t>
              </a:r>
              <a:r>
                <a:rPr lang="en-US" altLang="ru-RU" sz="2400">
                  <a:latin typeface="Courier New" panose="02070309020205020404" pitchFamily="49" charset="0"/>
                </a:rPr>
                <a:t> 0 1       </a:t>
              </a:r>
              <a:r>
                <a:rPr lang="en-US" altLang="ru-RU" sz="2400">
                  <a:solidFill>
                    <a:srgbClr val="009E00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chemeClr val="hlink"/>
                  </a:solidFill>
                  <a:latin typeface="Courier New" panose="02070309020205020404" pitchFamily="49" charset="0"/>
                </a:rPr>
                <a:t>{:</a:t>
              </a:r>
              <a:r>
                <a:rPr lang="en-US" altLang="ru-RU" sz="2400">
                  <a:latin typeface="Courier New" panose="02070309020205020404" pitchFamily="49" charset="0"/>
                </a:rPr>
                <a:t> 0     1     </a:t>
              </a:r>
              <a:r>
                <a:rPr lang="en-US" altLang="ru-RU" sz="2400">
                  <a:solidFill>
                    <a:srgbClr val="009E00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2400">
                <a:solidFill>
                  <a:srgbClr val="009E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930" name="Rectangle 15">
              <a:extLst>
                <a:ext uri="{FF2B5EF4-FFF2-40B4-BE49-F238E27FC236}">
                  <a16:creationId xmlns:a16="http://schemas.microsoft.com/office/drawing/2014/main" id="{A3D39D02-C3B8-42F6-B1A0-2AF0E1C8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108"/>
              <a:ext cx="1392" cy="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dirty="0">
                  <a:latin typeface="Courier New" panose="02070309020205020404" pitchFamily="49" charset="0"/>
                </a:rPr>
                <a:t>[</a:t>
              </a:r>
              <a:r>
                <a:rPr lang="ru-RU" altLang="ru-RU" sz="2400" dirty="0">
                  <a:latin typeface="Courier New" panose="02070309020205020404" pitchFamily="49" charset="0"/>
                </a:rPr>
                <a:t> </a:t>
              </a:r>
              <a:r>
                <a:rPr lang="en-US" altLang="ru-RU" sz="2400" dirty="0">
                  <a:latin typeface="Courier New" panose="02070309020205020404" pitchFamily="49" charset="0"/>
                </a:rPr>
                <a:t>(</a:t>
              </a:r>
              <a:r>
                <a:rPr lang="ru-RU" altLang="ru-RU" sz="2400" dirty="0">
                  <a:latin typeface="Courier New" panose="02070309020205020404" pitchFamily="49" charset="0"/>
                </a:rPr>
                <a:t> </a:t>
              </a:r>
              <a:r>
                <a:rPr lang="en-US" altLang="ru-RU" sz="2400" dirty="0">
                  <a:latin typeface="Courier New" panose="02070309020205020404" pitchFamily="49" charset="0"/>
                </a:rPr>
                <a:t>{</a:t>
              </a:r>
              <a:r>
                <a:rPr lang="ru-RU" altLang="ru-RU" sz="2400" dirty="0">
                  <a:latin typeface="Courier New" panose="02070309020205020404" pitchFamily="49" charset="0"/>
                </a:rPr>
                <a:t> </a:t>
              </a:r>
              <a:r>
                <a:rPr lang="en-US" altLang="ru-RU" sz="2400" dirty="0">
                  <a:latin typeface="Courier New" panose="02070309020205020404" pitchFamily="49" charset="0"/>
                </a:rPr>
                <a:t>)</a:t>
              </a:r>
              <a:r>
                <a:rPr lang="ru-RU" altLang="ru-RU" sz="2400" dirty="0">
                  <a:latin typeface="Courier New" panose="02070309020205020404" pitchFamily="49" charset="0"/>
                </a:rPr>
                <a:t> </a:t>
              </a:r>
              <a:r>
                <a:rPr lang="en-US" altLang="ru-RU" sz="2400" dirty="0">
                  <a:latin typeface="Courier New" panose="02070309020205020404" pitchFamily="49" charset="0"/>
                </a:rPr>
                <a:t>]</a:t>
              </a:r>
              <a:r>
                <a:rPr lang="ru-RU" altLang="ru-RU" sz="2400" dirty="0">
                  <a:latin typeface="Courier New" panose="02070309020205020404" pitchFamily="49" charset="0"/>
                </a:rPr>
                <a:t> </a:t>
              </a:r>
              <a:r>
                <a:rPr lang="en-US" altLang="ru-RU" sz="2400" dirty="0">
                  <a:latin typeface="Courier New" panose="02070309020205020404" pitchFamily="49" charset="0"/>
                </a:rPr>
                <a:t>}</a:t>
              </a:r>
              <a:endParaRPr lang="ru-RU" altLang="ru-RU" sz="240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38920" name="Group 19">
            <a:extLst>
              <a:ext uri="{FF2B5EF4-FFF2-40B4-BE49-F238E27FC236}">
                <a16:creationId xmlns:a16="http://schemas.microsoft.com/office/drawing/2014/main" id="{BE37200F-E361-465F-8CA0-7B0EB1229963}"/>
              </a:ext>
            </a:extLst>
          </p:cNvPr>
          <p:cNvGrpSpPr>
            <a:grpSpLocks/>
          </p:cNvGrpSpPr>
          <p:nvPr/>
        </p:nvGrpSpPr>
        <p:grpSpPr bwMode="auto">
          <a:xfrm>
            <a:off x="2428876" y="3832227"/>
            <a:ext cx="2209801" cy="833438"/>
            <a:chOff x="570" y="2414"/>
            <a:chExt cx="1392" cy="525"/>
          </a:xfrm>
        </p:grpSpPr>
        <p:sp>
          <p:nvSpPr>
            <p:cNvPr id="38927" name="Rectangle 6">
              <a:extLst>
                <a:ext uri="{FF2B5EF4-FFF2-40B4-BE49-F238E27FC236}">
                  <a16:creationId xmlns:a16="http://schemas.microsoft.com/office/drawing/2014/main" id="{5C6A3AAA-C03A-46AC-88D2-D102CC37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414"/>
              <a:ext cx="1392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( ( ) ) (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1 2 1 0 1 </a:t>
              </a:r>
              <a:r>
                <a:rPr lang="ru-RU" altLang="ru-RU" sz="2400">
                  <a:solidFill>
                    <a:srgbClr val="009E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928" name="Rectangle 18">
              <a:extLst>
                <a:ext uri="{FF2B5EF4-FFF2-40B4-BE49-F238E27FC236}">
                  <a16:creationId xmlns:a16="http://schemas.microsoft.com/office/drawing/2014/main" id="{4D2C1C7A-297B-4083-83FF-BD953ABCC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426"/>
              <a:ext cx="1392" cy="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 dirty="0">
                  <a:latin typeface="Courier New" panose="02070309020205020404" pitchFamily="49" charset="0"/>
                </a:rPr>
                <a:t>( ( ) ) ( )</a:t>
              </a:r>
            </a:p>
          </p:txBody>
        </p:sp>
      </p:grpSp>
      <p:grpSp>
        <p:nvGrpSpPr>
          <p:cNvPr id="38921" name="Group 22">
            <a:extLst>
              <a:ext uri="{FF2B5EF4-FFF2-40B4-BE49-F238E27FC236}">
                <a16:creationId xmlns:a16="http://schemas.microsoft.com/office/drawing/2014/main" id="{6D5D7925-05E1-46BC-996C-B577F028B557}"/>
              </a:ext>
            </a:extLst>
          </p:cNvPr>
          <p:cNvGrpSpPr>
            <a:grpSpLocks/>
          </p:cNvGrpSpPr>
          <p:nvPr/>
        </p:nvGrpSpPr>
        <p:grpSpPr bwMode="auto">
          <a:xfrm>
            <a:off x="5137150" y="3832227"/>
            <a:ext cx="2393950" cy="833438"/>
            <a:chOff x="2276" y="2414"/>
            <a:chExt cx="1508" cy="525"/>
          </a:xfrm>
        </p:grpSpPr>
        <p:sp>
          <p:nvSpPr>
            <p:cNvPr id="38925" name="Rectangle 7">
              <a:extLst>
                <a:ext uri="{FF2B5EF4-FFF2-40B4-BE49-F238E27FC236}">
                  <a16:creationId xmlns:a16="http://schemas.microsoft.com/office/drawing/2014/main" id="{101EE390-A739-480F-834B-E550F05BF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414"/>
              <a:ext cx="150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( ( ) )  ) (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1 2 1 0 </a:t>
              </a:r>
              <a:r>
                <a:rPr lang="ru-RU" altLang="ru-RU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-1</a:t>
              </a:r>
              <a:r>
                <a:rPr lang="ru-RU" altLang="ru-RU" sz="2400">
                  <a:latin typeface="Courier New" panose="02070309020205020404" pitchFamily="49" charset="0"/>
                </a:rPr>
                <a:t> </a:t>
              </a:r>
              <a:r>
                <a:rPr lang="ru-RU" altLang="ru-RU" sz="2400">
                  <a:solidFill>
                    <a:srgbClr val="009E00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926" name="Rectangle 21">
              <a:extLst>
                <a:ext uri="{FF2B5EF4-FFF2-40B4-BE49-F238E27FC236}">
                  <a16:creationId xmlns:a16="http://schemas.microsoft.com/office/drawing/2014/main" id="{8330CE4A-79B2-4D32-B3D7-E036D4E46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431"/>
              <a:ext cx="1508" cy="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 dirty="0">
                  <a:latin typeface="Courier New" panose="02070309020205020404" pitchFamily="49" charset="0"/>
                </a:rPr>
                <a:t>( ( ) )  ) (</a:t>
              </a:r>
            </a:p>
          </p:txBody>
        </p:sp>
      </p:grpSp>
      <p:grpSp>
        <p:nvGrpSpPr>
          <p:cNvPr id="38922" name="Group 25">
            <a:extLst>
              <a:ext uri="{FF2B5EF4-FFF2-40B4-BE49-F238E27FC236}">
                <a16:creationId xmlns:a16="http://schemas.microsoft.com/office/drawing/2014/main" id="{90E75426-06FB-4C58-BEEC-C7396198D807}"/>
              </a:ext>
            </a:extLst>
          </p:cNvPr>
          <p:cNvGrpSpPr>
            <a:grpSpLocks/>
          </p:cNvGrpSpPr>
          <p:nvPr/>
        </p:nvGrpSpPr>
        <p:grpSpPr bwMode="auto">
          <a:xfrm>
            <a:off x="8029577" y="3832227"/>
            <a:ext cx="1843088" cy="833438"/>
            <a:chOff x="4098" y="2414"/>
            <a:chExt cx="1161" cy="525"/>
          </a:xfrm>
        </p:grpSpPr>
        <p:sp>
          <p:nvSpPr>
            <p:cNvPr id="38923" name="Rectangle 8">
              <a:extLst>
                <a:ext uri="{FF2B5EF4-FFF2-40B4-BE49-F238E27FC236}">
                  <a16:creationId xmlns:a16="http://schemas.microsoft.com/office/drawing/2014/main" id="{5D23BFFD-2BE6-439E-A130-15E82323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414"/>
              <a:ext cx="1160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( ( ) ) (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latin typeface="Courier New" panose="02070309020205020404" pitchFamily="49" charset="0"/>
                </a:rPr>
                <a:t>1 2 1 0 </a:t>
              </a:r>
              <a:r>
                <a:rPr lang="ru-RU" altLang="ru-RU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38924" name="Rectangle 24">
              <a:extLst>
                <a:ext uri="{FF2B5EF4-FFF2-40B4-BE49-F238E27FC236}">
                  <a16:creationId xmlns:a16="http://schemas.microsoft.com/office/drawing/2014/main" id="{DA2F1AF5-8C04-4661-9B30-92D6AB25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438"/>
              <a:ext cx="1160" cy="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 dirty="0">
                  <a:latin typeface="Courier New" panose="02070309020205020404" pitchFamily="49" charset="0"/>
                </a:rPr>
                <a:t>( ( ) ) (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3">
            <a:extLst>
              <a:ext uri="{FF2B5EF4-FFF2-40B4-BE49-F238E27FC236}">
                <a16:creationId xmlns:a16="http://schemas.microsoft.com/office/drawing/2014/main" id="{8AC7A941-0DAD-4A14-B91B-C9643DED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C8224-6AFE-48E3-AC95-F5A5C42A6F7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40963" name="Line 2">
            <a:extLst>
              <a:ext uri="{FF2B5EF4-FFF2-40B4-BE49-F238E27FC236}">
                <a16:creationId xmlns:a16="http://schemas.microsoft.com/office/drawing/2014/main" id="{EF1FC2E5-A2CE-4382-931E-EF0E8F97D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7C5C8979-AE73-4E65-816E-927BBF467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Решение задачи со скобками</a:t>
            </a:r>
          </a:p>
        </p:txBody>
      </p:sp>
      <p:sp>
        <p:nvSpPr>
          <p:cNvPr id="1038340" name="Rectangle 4">
            <a:extLst>
              <a:ext uri="{FF2B5EF4-FFF2-40B4-BE49-F238E27FC236}">
                <a16:creationId xmlns:a16="http://schemas.microsoft.com/office/drawing/2014/main" id="{BA9B36E3-EB0B-49FC-AB89-097DBB4C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1" y="3629025"/>
            <a:ext cx="832961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2288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chemeClr val="hlink"/>
                </a:solidFill>
              </a:rPr>
              <a:t>Алгоритм: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dirty="0"/>
              <a:t>стек пуст;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dirty="0"/>
              <a:t>в цикле просматриваем все символы строки по порядку;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dirty="0"/>
              <a:t>если очередной символ – открывающая скобка, заносим ее на вершину стека;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dirty="0"/>
              <a:t>если символ – закрывающая скобка, проверяем вершину стека: там должна быть </a:t>
            </a:r>
            <a:r>
              <a:rPr lang="ru-RU" altLang="ru-RU" sz="2000" i="1" dirty="0"/>
              <a:t>соответствующая</a:t>
            </a:r>
            <a:r>
              <a:rPr lang="ru-RU" altLang="ru-RU" sz="2000" dirty="0"/>
              <a:t> открывающая скобка (если это не так, то ошибка);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dirty="0"/>
              <a:t>если</a:t>
            </a:r>
            <a:r>
              <a:rPr lang="en-US" altLang="ru-RU" sz="2000" dirty="0"/>
              <a:t> </a:t>
            </a:r>
            <a:r>
              <a:rPr lang="ru-RU" altLang="ru-RU" sz="2000" dirty="0"/>
              <a:t>в конце стек не пуст, выражение неправильное.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DE5281FE-3609-4541-B1B9-907FD171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958850"/>
            <a:ext cx="5527773" cy="4638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>
                <a:latin typeface="Courier New" panose="02070309020205020404" pitchFamily="49" charset="0"/>
              </a:rPr>
              <a:t>[</a:t>
            </a:r>
            <a:r>
              <a:rPr lang="ru-RU" altLang="ru-RU" sz="2400">
                <a:latin typeface="Courier New" panose="02070309020205020404" pitchFamily="49" charset="0"/>
              </a:rPr>
              <a:t> </a:t>
            </a:r>
            <a:r>
              <a:rPr lang="en-US" altLang="ru-RU" sz="2400">
                <a:latin typeface="Courier New" panose="02070309020205020404" pitchFamily="49" charset="0"/>
              </a:rPr>
              <a:t>  (  </a:t>
            </a:r>
            <a:r>
              <a:rPr lang="ru-RU" altLang="ru-RU" sz="2400">
                <a:latin typeface="Courier New" panose="02070309020205020404" pitchFamily="49" charset="0"/>
              </a:rPr>
              <a:t> (</a:t>
            </a:r>
            <a:r>
              <a:rPr lang="en-US" altLang="ru-RU" sz="2400">
                <a:latin typeface="Courier New" panose="02070309020205020404" pitchFamily="49" charset="0"/>
              </a:rPr>
              <a:t>  </a:t>
            </a:r>
            <a:r>
              <a:rPr lang="ru-RU" altLang="ru-RU" sz="2400">
                <a:latin typeface="Courier New" panose="02070309020205020404" pitchFamily="49" charset="0"/>
              </a:rPr>
              <a:t> </a:t>
            </a:r>
            <a:r>
              <a:rPr lang="en-US" altLang="ru-RU" sz="2400">
                <a:latin typeface="Courier New" panose="02070309020205020404" pitchFamily="49" charset="0"/>
              </a:rPr>
              <a:t>)   )  </a:t>
            </a:r>
            <a:r>
              <a:rPr lang="ru-RU" altLang="ru-RU" sz="2400">
                <a:latin typeface="Courier New" panose="02070309020205020404" pitchFamily="49" charset="0"/>
              </a:rPr>
              <a:t> </a:t>
            </a:r>
            <a:r>
              <a:rPr lang="en-US" altLang="ru-RU" sz="2400">
                <a:latin typeface="Courier New" panose="02070309020205020404" pitchFamily="49" charset="0"/>
              </a:rPr>
              <a:t>]   {</a:t>
            </a:r>
            <a:r>
              <a:rPr lang="ru-RU" altLang="ru-RU" sz="2400">
                <a:latin typeface="Courier New" panose="02070309020205020404" pitchFamily="49" charset="0"/>
              </a:rPr>
              <a:t> </a:t>
            </a:r>
            <a:r>
              <a:rPr lang="en-US" altLang="ru-RU" sz="2400">
                <a:latin typeface="Courier New" panose="02070309020205020404" pitchFamily="49" charset="0"/>
              </a:rPr>
              <a:t>  }</a:t>
            </a:r>
            <a:endParaRPr lang="ru-RU" altLang="ru-RU" sz="2400">
              <a:latin typeface="Courier New" panose="02070309020205020404" pitchFamily="49" charset="0"/>
            </a:endParaRPr>
          </a:p>
        </p:txBody>
      </p:sp>
      <p:grpSp>
        <p:nvGrpSpPr>
          <p:cNvPr id="2" name="Group 162">
            <a:extLst>
              <a:ext uri="{FF2B5EF4-FFF2-40B4-BE49-F238E27FC236}">
                <a16:creationId xmlns:a16="http://schemas.microsoft.com/office/drawing/2014/main" id="{87101007-514B-4241-B1FF-01D6AFF9DDA5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1555750"/>
            <a:ext cx="493712" cy="1828800"/>
            <a:chOff x="407" y="957"/>
            <a:chExt cx="311" cy="1152"/>
          </a:xfrm>
        </p:grpSpPr>
        <p:sp>
          <p:nvSpPr>
            <p:cNvPr id="41081" name="Rectangle 35">
              <a:extLst>
                <a:ext uri="{FF2B5EF4-FFF2-40B4-BE49-F238E27FC236}">
                  <a16:creationId xmlns:a16="http://schemas.microsoft.com/office/drawing/2014/main" id="{8DCECBBC-E867-4270-8334-103B6D60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821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82" name="Rectangle 34">
              <a:extLst>
                <a:ext uri="{FF2B5EF4-FFF2-40B4-BE49-F238E27FC236}">
                  <a16:creationId xmlns:a16="http://schemas.microsoft.com/office/drawing/2014/main" id="{E0C0A596-8D49-4EF6-80C4-0AE90131E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533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83" name="Rectangle 33">
              <a:extLst>
                <a:ext uri="{FF2B5EF4-FFF2-40B4-BE49-F238E27FC236}">
                  <a16:creationId xmlns:a16="http://schemas.microsoft.com/office/drawing/2014/main" id="{5E24C2BC-BC07-48C4-B6FF-FD4487231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245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84" name="Rectangle 32">
              <a:extLst>
                <a:ext uri="{FF2B5EF4-FFF2-40B4-BE49-F238E27FC236}">
                  <a16:creationId xmlns:a16="http://schemas.microsoft.com/office/drawing/2014/main" id="{807249E6-BC72-470C-B172-45356AEB1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957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85" name="Line 36">
              <a:extLst>
                <a:ext uri="{FF2B5EF4-FFF2-40B4-BE49-F238E27FC236}">
                  <a16:creationId xmlns:a16="http://schemas.microsoft.com/office/drawing/2014/main" id="{2F2DC6C9-E487-473D-A096-F1492BD3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957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86" name="Line 37">
              <a:extLst>
                <a:ext uri="{FF2B5EF4-FFF2-40B4-BE49-F238E27FC236}">
                  <a16:creationId xmlns:a16="http://schemas.microsoft.com/office/drawing/2014/main" id="{0CA98B29-B6CB-4923-85AE-F1EDA264F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1245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87" name="Line 38">
              <a:extLst>
                <a:ext uri="{FF2B5EF4-FFF2-40B4-BE49-F238E27FC236}">
                  <a16:creationId xmlns:a16="http://schemas.microsoft.com/office/drawing/2014/main" id="{5B4224B8-F330-47B3-8A7F-66B7B2AFB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1533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88" name="Line 39">
              <a:extLst>
                <a:ext uri="{FF2B5EF4-FFF2-40B4-BE49-F238E27FC236}">
                  <a16:creationId xmlns:a16="http://schemas.microsoft.com/office/drawing/2014/main" id="{8DF9E35B-16F8-4A94-A079-729B164BF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1821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89" name="Line 40">
              <a:extLst>
                <a:ext uri="{FF2B5EF4-FFF2-40B4-BE49-F238E27FC236}">
                  <a16:creationId xmlns:a16="http://schemas.microsoft.com/office/drawing/2014/main" id="{CA462674-F4FC-4C45-A358-C4FF83CE2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2109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90" name="Line 41">
              <a:extLst>
                <a:ext uri="{FF2B5EF4-FFF2-40B4-BE49-F238E27FC236}">
                  <a16:creationId xmlns:a16="http://schemas.microsoft.com/office/drawing/2014/main" id="{EA6C048D-959D-4CE3-A892-33FEF4067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" y="957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91" name="Line 42">
              <a:extLst>
                <a:ext uri="{FF2B5EF4-FFF2-40B4-BE49-F238E27FC236}">
                  <a16:creationId xmlns:a16="http://schemas.microsoft.com/office/drawing/2014/main" id="{BA1B152A-9AFC-4E6B-9257-209A403D2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" y="957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3" name="Group 163">
            <a:extLst>
              <a:ext uri="{FF2B5EF4-FFF2-40B4-BE49-F238E27FC236}">
                <a16:creationId xmlns:a16="http://schemas.microsoft.com/office/drawing/2014/main" id="{A15095FA-97EC-4B3B-9419-BB9E2897A5AA}"/>
              </a:ext>
            </a:extLst>
          </p:cNvPr>
          <p:cNvGrpSpPr>
            <a:grpSpLocks/>
          </p:cNvGrpSpPr>
          <p:nvPr/>
        </p:nvGrpSpPr>
        <p:grpSpPr bwMode="auto">
          <a:xfrm>
            <a:off x="3838576" y="1555750"/>
            <a:ext cx="493713" cy="1828800"/>
            <a:chOff x="930" y="939"/>
            <a:chExt cx="311" cy="1152"/>
          </a:xfrm>
        </p:grpSpPr>
        <p:sp>
          <p:nvSpPr>
            <p:cNvPr id="41070" name="Rectangle 55">
              <a:extLst>
                <a:ext uri="{FF2B5EF4-FFF2-40B4-BE49-F238E27FC236}">
                  <a16:creationId xmlns:a16="http://schemas.microsoft.com/office/drawing/2014/main" id="{8DEBC6E8-7B84-4C4E-B88A-5C32314D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03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[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71" name="Rectangle 56">
              <a:extLst>
                <a:ext uri="{FF2B5EF4-FFF2-40B4-BE49-F238E27FC236}">
                  <a16:creationId xmlns:a16="http://schemas.microsoft.com/office/drawing/2014/main" id="{53516789-9480-48B4-ABF7-FF41D529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515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72" name="Rectangle 57">
              <a:extLst>
                <a:ext uri="{FF2B5EF4-FFF2-40B4-BE49-F238E27FC236}">
                  <a16:creationId xmlns:a16="http://schemas.microsoft.com/office/drawing/2014/main" id="{29C0F177-467C-481A-B05B-0ADC7916F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227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73" name="Rectangle 58">
              <a:extLst>
                <a:ext uri="{FF2B5EF4-FFF2-40B4-BE49-F238E27FC236}">
                  <a16:creationId xmlns:a16="http://schemas.microsoft.com/office/drawing/2014/main" id="{ACCF793D-B645-45CE-977F-5DE15BB5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39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74" name="Line 59">
              <a:extLst>
                <a:ext uri="{FF2B5EF4-FFF2-40B4-BE49-F238E27FC236}">
                  <a16:creationId xmlns:a16="http://schemas.microsoft.com/office/drawing/2014/main" id="{CFC35CDF-DF7B-4BD4-82DE-732A94A80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939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75" name="Line 60">
              <a:extLst>
                <a:ext uri="{FF2B5EF4-FFF2-40B4-BE49-F238E27FC236}">
                  <a16:creationId xmlns:a16="http://schemas.microsoft.com/office/drawing/2014/main" id="{C9D3B9B5-4740-4C11-92D3-884354D1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227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76" name="Line 61">
              <a:extLst>
                <a:ext uri="{FF2B5EF4-FFF2-40B4-BE49-F238E27FC236}">
                  <a16:creationId xmlns:a16="http://schemas.microsoft.com/office/drawing/2014/main" id="{B5FA8FF9-CA96-4684-866E-D58B85B3F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515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77" name="Line 62">
              <a:extLst>
                <a:ext uri="{FF2B5EF4-FFF2-40B4-BE49-F238E27FC236}">
                  <a16:creationId xmlns:a16="http://schemas.microsoft.com/office/drawing/2014/main" id="{305D5C7D-AB0E-4BD2-BFFB-58DBA8AF2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03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78" name="Line 63">
              <a:extLst>
                <a:ext uri="{FF2B5EF4-FFF2-40B4-BE49-F238E27FC236}">
                  <a16:creationId xmlns:a16="http://schemas.microsoft.com/office/drawing/2014/main" id="{C411A9E9-1009-4ABB-9174-2D3EF73EA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91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79" name="Line 64">
              <a:extLst>
                <a:ext uri="{FF2B5EF4-FFF2-40B4-BE49-F238E27FC236}">
                  <a16:creationId xmlns:a16="http://schemas.microsoft.com/office/drawing/2014/main" id="{823E5E19-4943-4040-855C-148760E75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939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80" name="Line 65">
              <a:extLst>
                <a:ext uri="{FF2B5EF4-FFF2-40B4-BE49-F238E27FC236}">
                  <a16:creationId xmlns:a16="http://schemas.microsoft.com/office/drawing/2014/main" id="{505A4AA1-376C-4580-BCC0-8154D614E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939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4" name="Group 164">
            <a:extLst>
              <a:ext uri="{FF2B5EF4-FFF2-40B4-BE49-F238E27FC236}">
                <a16:creationId xmlns:a16="http://schemas.microsoft.com/office/drawing/2014/main" id="{4EFBCC74-4EBB-4399-8E87-613CBA9D7359}"/>
              </a:ext>
            </a:extLst>
          </p:cNvPr>
          <p:cNvGrpSpPr>
            <a:grpSpLocks/>
          </p:cNvGrpSpPr>
          <p:nvPr/>
        </p:nvGrpSpPr>
        <p:grpSpPr bwMode="auto">
          <a:xfrm>
            <a:off x="4565651" y="1555750"/>
            <a:ext cx="493713" cy="1828800"/>
            <a:chOff x="1405" y="921"/>
            <a:chExt cx="311" cy="1152"/>
          </a:xfrm>
        </p:grpSpPr>
        <p:sp>
          <p:nvSpPr>
            <p:cNvPr id="41059" name="Rectangle 67">
              <a:extLst>
                <a:ext uri="{FF2B5EF4-FFF2-40B4-BE49-F238E27FC236}">
                  <a16:creationId xmlns:a16="http://schemas.microsoft.com/office/drawing/2014/main" id="{8675455C-C874-4BA3-8D8B-CF5E2E05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785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[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60" name="Rectangle 68">
              <a:extLst>
                <a:ext uri="{FF2B5EF4-FFF2-40B4-BE49-F238E27FC236}">
                  <a16:creationId xmlns:a16="http://schemas.microsoft.com/office/drawing/2014/main" id="{0579D907-86FF-44F9-9066-C651DD81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497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61" name="Rectangle 69">
              <a:extLst>
                <a:ext uri="{FF2B5EF4-FFF2-40B4-BE49-F238E27FC236}">
                  <a16:creationId xmlns:a16="http://schemas.microsoft.com/office/drawing/2014/main" id="{840AF970-FC34-41A1-8634-D9D102EEE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209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62" name="Rectangle 70">
              <a:extLst>
                <a:ext uri="{FF2B5EF4-FFF2-40B4-BE49-F238E27FC236}">
                  <a16:creationId xmlns:a16="http://schemas.microsoft.com/office/drawing/2014/main" id="{FEC1B86F-F907-44B9-9CFD-5AFF3370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921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63" name="Line 71">
              <a:extLst>
                <a:ext uri="{FF2B5EF4-FFF2-40B4-BE49-F238E27FC236}">
                  <a16:creationId xmlns:a16="http://schemas.microsoft.com/office/drawing/2014/main" id="{914CF98C-1882-41E1-95C0-3A27D4D45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921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64" name="Line 72">
              <a:extLst>
                <a:ext uri="{FF2B5EF4-FFF2-40B4-BE49-F238E27FC236}">
                  <a16:creationId xmlns:a16="http://schemas.microsoft.com/office/drawing/2014/main" id="{F7B8DFD5-5D08-4C9B-A9FF-7B968BA1A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1209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65" name="Line 73">
              <a:extLst>
                <a:ext uri="{FF2B5EF4-FFF2-40B4-BE49-F238E27FC236}">
                  <a16:creationId xmlns:a16="http://schemas.microsoft.com/office/drawing/2014/main" id="{8F495B48-E87F-4B0B-8152-3F9CC1848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1497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66" name="Line 74">
              <a:extLst>
                <a:ext uri="{FF2B5EF4-FFF2-40B4-BE49-F238E27FC236}">
                  <a16:creationId xmlns:a16="http://schemas.microsoft.com/office/drawing/2014/main" id="{9F314210-FC87-443F-B854-DD4F32611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1785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67" name="Line 75">
              <a:extLst>
                <a:ext uri="{FF2B5EF4-FFF2-40B4-BE49-F238E27FC236}">
                  <a16:creationId xmlns:a16="http://schemas.microsoft.com/office/drawing/2014/main" id="{AAE91940-020C-4FC7-AD9A-75C7CD49B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073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68" name="Line 76">
              <a:extLst>
                <a:ext uri="{FF2B5EF4-FFF2-40B4-BE49-F238E27FC236}">
                  <a16:creationId xmlns:a16="http://schemas.microsoft.com/office/drawing/2014/main" id="{D124D45D-9929-44E0-9324-94D52FF2B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921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69" name="Line 77">
              <a:extLst>
                <a:ext uri="{FF2B5EF4-FFF2-40B4-BE49-F238E27FC236}">
                  <a16:creationId xmlns:a16="http://schemas.microsoft.com/office/drawing/2014/main" id="{E07AA2E9-8150-47C4-8965-0F907888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921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5" name="Group 165">
            <a:extLst>
              <a:ext uri="{FF2B5EF4-FFF2-40B4-BE49-F238E27FC236}">
                <a16:creationId xmlns:a16="http://schemas.microsoft.com/office/drawing/2014/main" id="{CB8672F6-18E6-4084-93C9-3B5A068721D7}"/>
              </a:ext>
            </a:extLst>
          </p:cNvPr>
          <p:cNvGrpSpPr>
            <a:grpSpLocks/>
          </p:cNvGrpSpPr>
          <p:nvPr/>
        </p:nvGrpSpPr>
        <p:grpSpPr bwMode="auto">
          <a:xfrm>
            <a:off x="5292726" y="1555750"/>
            <a:ext cx="493713" cy="1828800"/>
            <a:chOff x="1904" y="968"/>
            <a:chExt cx="311" cy="1152"/>
          </a:xfrm>
        </p:grpSpPr>
        <p:sp>
          <p:nvSpPr>
            <p:cNvPr id="41048" name="Rectangle 79">
              <a:extLst>
                <a:ext uri="{FF2B5EF4-FFF2-40B4-BE49-F238E27FC236}">
                  <a16:creationId xmlns:a16="http://schemas.microsoft.com/office/drawing/2014/main" id="{4CECA649-DAC9-4111-BF82-844F1A2F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1832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[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49" name="Rectangle 80">
              <a:extLst>
                <a:ext uri="{FF2B5EF4-FFF2-40B4-BE49-F238E27FC236}">
                  <a16:creationId xmlns:a16="http://schemas.microsoft.com/office/drawing/2014/main" id="{9985A96F-8D65-4F31-B606-A96054C7A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1544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50" name="Rectangle 81">
              <a:extLst>
                <a:ext uri="{FF2B5EF4-FFF2-40B4-BE49-F238E27FC236}">
                  <a16:creationId xmlns:a16="http://schemas.microsoft.com/office/drawing/2014/main" id="{1441BDA8-F286-42DD-9A04-25D1B27D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1256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51" name="Rectangle 82">
              <a:extLst>
                <a:ext uri="{FF2B5EF4-FFF2-40B4-BE49-F238E27FC236}">
                  <a16:creationId xmlns:a16="http://schemas.microsoft.com/office/drawing/2014/main" id="{37920D1C-1596-4883-A9EE-F314C11F9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968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52" name="Line 83">
              <a:extLst>
                <a:ext uri="{FF2B5EF4-FFF2-40B4-BE49-F238E27FC236}">
                  <a16:creationId xmlns:a16="http://schemas.microsoft.com/office/drawing/2014/main" id="{6F8D0934-0937-45B4-B49E-7DC815C3F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968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53" name="Line 84">
              <a:extLst>
                <a:ext uri="{FF2B5EF4-FFF2-40B4-BE49-F238E27FC236}">
                  <a16:creationId xmlns:a16="http://schemas.microsoft.com/office/drawing/2014/main" id="{BC890EB3-520F-49E5-8F85-4DB1A301C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256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54" name="Line 85">
              <a:extLst>
                <a:ext uri="{FF2B5EF4-FFF2-40B4-BE49-F238E27FC236}">
                  <a16:creationId xmlns:a16="http://schemas.microsoft.com/office/drawing/2014/main" id="{849BEB34-2C78-4E96-B19C-5A67C2806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544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55" name="Line 86">
              <a:extLst>
                <a:ext uri="{FF2B5EF4-FFF2-40B4-BE49-F238E27FC236}">
                  <a16:creationId xmlns:a16="http://schemas.microsoft.com/office/drawing/2014/main" id="{062E641A-96EF-4351-9D37-C44097B9C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832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56" name="Line 87">
              <a:extLst>
                <a:ext uri="{FF2B5EF4-FFF2-40B4-BE49-F238E27FC236}">
                  <a16:creationId xmlns:a16="http://schemas.microsoft.com/office/drawing/2014/main" id="{73307194-37C0-476C-9264-FC9727379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120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57" name="Line 88">
              <a:extLst>
                <a:ext uri="{FF2B5EF4-FFF2-40B4-BE49-F238E27FC236}">
                  <a16:creationId xmlns:a16="http://schemas.microsoft.com/office/drawing/2014/main" id="{1FC93A62-6687-47A5-8D65-477900186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968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58" name="Line 89">
              <a:extLst>
                <a:ext uri="{FF2B5EF4-FFF2-40B4-BE49-F238E27FC236}">
                  <a16:creationId xmlns:a16="http://schemas.microsoft.com/office/drawing/2014/main" id="{1EF50A14-86B3-4C21-A921-7D9C8B23E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968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6" name="Group 166">
            <a:extLst>
              <a:ext uri="{FF2B5EF4-FFF2-40B4-BE49-F238E27FC236}">
                <a16:creationId xmlns:a16="http://schemas.microsoft.com/office/drawing/2014/main" id="{C61718CC-7C14-4A40-BE0D-38FE42BB3593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1555750"/>
            <a:ext cx="493713" cy="1828800"/>
            <a:chOff x="2367" y="974"/>
            <a:chExt cx="311" cy="1152"/>
          </a:xfrm>
        </p:grpSpPr>
        <p:sp>
          <p:nvSpPr>
            <p:cNvPr id="41037" name="Rectangle 91">
              <a:extLst>
                <a:ext uri="{FF2B5EF4-FFF2-40B4-BE49-F238E27FC236}">
                  <a16:creationId xmlns:a16="http://schemas.microsoft.com/office/drawing/2014/main" id="{6B60A595-B099-4B5D-8A91-830CB0D1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838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[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38" name="Rectangle 92">
              <a:extLst>
                <a:ext uri="{FF2B5EF4-FFF2-40B4-BE49-F238E27FC236}">
                  <a16:creationId xmlns:a16="http://schemas.microsoft.com/office/drawing/2014/main" id="{2E7F9739-E560-48D5-9CD5-EBB1D41D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550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39" name="Rectangle 93">
              <a:extLst>
                <a:ext uri="{FF2B5EF4-FFF2-40B4-BE49-F238E27FC236}">
                  <a16:creationId xmlns:a16="http://schemas.microsoft.com/office/drawing/2014/main" id="{1F880A78-91E9-499F-BD46-AA65A0DD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26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40" name="Rectangle 94">
              <a:extLst>
                <a:ext uri="{FF2B5EF4-FFF2-40B4-BE49-F238E27FC236}">
                  <a16:creationId xmlns:a16="http://schemas.microsoft.com/office/drawing/2014/main" id="{6C98F83A-01D4-4194-89BC-1F5F9700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74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41" name="Line 95">
              <a:extLst>
                <a:ext uri="{FF2B5EF4-FFF2-40B4-BE49-F238E27FC236}">
                  <a16:creationId xmlns:a16="http://schemas.microsoft.com/office/drawing/2014/main" id="{960D9E33-C7CA-4FEF-A4E7-2EC9FE56A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974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42" name="Line 96">
              <a:extLst>
                <a:ext uri="{FF2B5EF4-FFF2-40B4-BE49-F238E27FC236}">
                  <a16:creationId xmlns:a16="http://schemas.microsoft.com/office/drawing/2014/main" id="{80937195-CB78-4824-B013-386DC7C61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262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43" name="Line 97">
              <a:extLst>
                <a:ext uri="{FF2B5EF4-FFF2-40B4-BE49-F238E27FC236}">
                  <a16:creationId xmlns:a16="http://schemas.microsoft.com/office/drawing/2014/main" id="{9452477C-880A-4717-92F1-C5253F0D3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550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44" name="Line 98">
              <a:extLst>
                <a:ext uri="{FF2B5EF4-FFF2-40B4-BE49-F238E27FC236}">
                  <a16:creationId xmlns:a16="http://schemas.microsoft.com/office/drawing/2014/main" id="{7C7019BA-8B9E-4C2A-BDE9-B9D242B61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838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45" name="Line 99">
              <a:extLst>
                <a:ext uri="{FF2B5EF4-FFF2-40B4-BE49-F238E27FC236}">
                  <a16:creationId xmlns:a16="http://schemas.microsoft.com/office/drawing/2014/main" id="{39D288BA-9DF0-4A96-8BDC-6A359926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2126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46" name="Line 100">
              <a:extLst>
                <a:ext uri="{FF2B5EF4-FFF2-40B4-BE49-F238E27FC236}">
                  <a16:creationId xmlns:a16="http://schemas.microsoft.com/office/drawing/2014/main" id="{9E8941AB-7CB2-40E2-B891-AF3A07912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974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47" name="Line 101">
              <a:extLst>
                <a:ext uri="{FF2B5EF4-FFF2-40B4-BE49-F238E27FC236}">
                  <a16:creationId xmlns:a16="http://schemas.microsoft.com/office/drawing/2014/main" id="{EF3ADC3F-62A4-43AD-ADC1-9C0FACA7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974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7" name="Group 167">
            <a:extLst>
              <a:ext uri="{FF2B5EF4-FFF2-40B4-BE49-F238E27FC236}">
                <a16:creationId xmlns:a16="http://schemas.microsoft.com/office/drawing/2014/main" id="{00FE19E5-9243-4529-B4C6-9EEC807752A7}"/>
              </a:ext>
            </a:extLst>
          </p:cNvPr>
          <p:cNvGrpSpPr>
            <a:grpSpLocks/>
          </p:cNvGrpSpPr>
          <p:nvPr/>
        </p:nvGrpSpPr>
        <p:grpSpPr bwMode="auto">
          <a:xfrm>
            <a:off x="6746876" y="1555750"/>
            <a:ext cx="493713" cy="1828800"/>
            <a:chOff x="2848" y="962"/>
            <a:chExt cx="311" cy="1152"/>
          </a:xfrm>
        </p:grpSpPr>
        <p:sp>
          <p:nvSpPr>
            <p:cNvPr id="41026" name="Rectangle 103">
              <a:extLst>
                <a:ext uri="{FF2B5EF4-FFF2-40B4-BE49-F238E27FC236}">
                  <a16:creationId xmlns:a16="http://schemas.microsoft.com/office/drawing/2014/main" id="{03D5B7E1-4F31-48AD-BA72-4C84F3A2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826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[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27" name="Rectangle 104">
              <a:extLst>
                <a:ext uri="{FF2B5EF4-FFF2-40B4-BE49-F238E27FC236}">
                  <a16:creationId xmlns:a16="http://schemas.microsoft.com/office/drawing/2014/main" id="{10BF9F93-10F5-4E87-BF77-79D9E5DF7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538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(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28" name="Rectangle 105">
              <a:extLst>
                <a:ext uri="{FF2B5EF4-FFF2-40B4-BE49-F238E27FC236}">
                  <a16:creationId xmlns:a16="http://schemas.microsoft.com/office/drawing/2014/main" id="{ECFD0561-5E72-419F-8013-54DD4264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250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29" name="Rectangle 106">
              <a:extLst>
                <a:ext uri="{FF2B5EF4-FFF2-40B4-BE49-F238E27FC236}">
                  <a16:creationId xmlns:a16="http://schemas.microsoft.com/office/drawing/2014/main" id="{675675E2-A552-453E-88FF-C9103BBF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96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30" name="Line 107">
              <a:extLst>
                <a:ext uri="{FF2B5EF4-FFF2-40B4-BE49-F238E27FC236}">
                  <a16:creationId xmlns:a16="http://schemas.microsoft.com/office/drawing/2014/main" id="{2B23B1BE-5DF1-486A-B351-306BED63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962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31" name="Line 108">
              <a:extLst>
                <a:ext uri="{FF2B5EF4-FFF2-40B4-BE49-F238E27FC236}">
                  <a16:creationId xmlns:a16="http://schemas.microsoft.com/office/drawing/2014/main" id="{D847161D-8C7D-41D1-8378-6CB83ADBF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250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32" name="Line 109">
              <a:extLst>
                <a:ext uri="{FF2B5EF4-FFF2-40B4-BE49-F238E27FC236}">
                  <a16:creationId xmlns:a16="http://schemas.microsoft.com/office/drawing/2014/main" id="{9A2F8C31-A014-4F98-846C-7EC84933B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538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33" name="Line 110">
              <a:extLst>
                <a:ext uri="{FF2B5EF4-FFF2-40B4-BE49-F238E27FC236}">
                  <a16:creationId xmlns:a16="http://schemas.microsoft.com/office/drawing/2014/main" id="{0AEA5153-D06F-4EC0-A248-2A42FE78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1826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34" name="Line 111">
              <a:extLst>
                <a:ext uri="{FF2B5EF4-FFF2-40B4-BE49-F238E27FC236}">
                  <a16:creationId xmlns:a16="http://schemas.microsoft.com/office/drawing/2014/main" id="{6C562461-D78B-4DF4-9558-874EF93BE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114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35" name="Line 112">
              <a:extLst>
                <a:ext uri="{FF2B5EF4-FFF2-40B4-BE49-F238E27FC236}">
                  <a16:creationId xmlns:a16="http://schemas.microsoft.com/office/drawing/2014/main" id="{4E3DA30A-7FD0-46C5-B2E6-670056CFC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962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36" name="Line 113">
              <a:extLst>
                <a:ext uri="{FF2B5EF4-FFF2-40B4-BE49-F238E27FC236}">
                  <a16:creationId xmlns:a16="http://schemas.microsoft.com/office/drawing/2014/main" id="{EA53F68E-DB55-4D5F-A371-4AF016399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962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8" name="Group 168">
            <a:extLst>
              <a:ext uri="{FF2B5EF4-FFF2-40B4-BE49-F238E27FC236}">
                <a16:creationId xmlns:a16="http://schemas.microsoft.com/office/drawing/2014/main" id="{23791FD3-943F-4F25-8A67-F773090CB764}"/>
              </a:ext>
            </a:extLst>
          </p:cNvPr>
          <p:cNvGrpSpPr>
            <a:grpSpLocks/>
          </p:cNvGrpSpPr>
          <p:nvPr/>
        </p:nvGrpSpPr>
        <p:grpSpPr bwMode="auto">
          <a:xfrm>
            <a:off x="7473951" y="1555750"/>
            <a:ext cx="493713" cy="1828800"/>
            <a:chOff x="3305" y="980"/>
            <a:chExt cx="311" cy="1152"/>
          </a:xfrm>
        </p:grpSpPr>
        <p:sp>
          <p:nvSpPr>
            <p:cNvPr id="41015" name="Rectangle 115">
              <a:extLst>
                <a:ext uri="{FF2B5EF4-FFF2-40B4-BE49-F238E27FC236}">
                  <a16:creationId xmlns:a16="http://schemas.microsoft.com/office/drawing/2014/main" id="{4E2C9DCC-7301-4ADB-B6F5-593231075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844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[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16" name="Rectangle 116">
              <a:extLst>
                <a:ext uri="{FF2B5EF4-FFF2-40B4-BE49-F238E27FC236}">
                  <a16:creationId xmlns:a16="http://schemas.microsoft.com/office/drawing/2014/main" id="{F909C3AF-B221-4B2E-9023-18A78BEB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556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17" name="Rectangle 117">
              <a:extLst>
                <a:ext uri="{FF2B5EF4-FFF2-40B4-BE49-F238E27FC236}">
                  <a16:creationId xmlns:a16="http://schemas.microsoft.com/office/drawing/2014/main" id="{06ABEDE1-7C0C-49BE-A4BC-3B968660C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268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18" name="Rectangle 118">
              <a:extLst>
                <a:ext uri="{FF2B5EF4-FFF2-40B4-BE49-F238E27FC236}">
                  <a16:creationId xmlns:a16="http://schemas.microsoft.com/office/drawing/2014/main" id="{946BC509-A89D-4C18-97BD-C2E9B0C4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980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19" name="Line 119">
              <a:extLst>
                <a:ext uri="{FF2B5EF4-FFF2-40B4-BE49-F238E27FC236}">
                  <a16:creationId xmlns:a16="http://schemas.microsoft.com/office/drawing/2014/main" id="{35387754-3741-4F1C-B2A3-3BAF8FE41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980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20" name="Line 120">
              <a:extLst>
                <a:ext uri="{FF2B5EF4-FFF2-40B4-BE49-F238E27FC236}">
                  <a16:creationId xmlns:a16="http://schemas.microsoft.com/office/drawing/2014/main" id="{A3FECE89-1646-4BD2-B927-E495CF8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1268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21" name="Line 121">
              <a:extLst>
                <a:ext uri="{FF2B5EF4-FFF2-40B4-BE49-F238E27FC236}">
                  <a16:creationId xmlns:a16="http://schemas.microsoft.com/office/drawing/2014/main" id="{02D3E91F-F58D-4BB0-9266-07FFEAAE1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1556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22" name="Line 122">
              <a:extLst>
                <a:ext uri="{FF2B5EF4-FFF2-40B4-BE49-F238E27FC236}">
                  <a16:creationId xmlns:a16="http://schemas.microsoft.com/office/drawing/2014/main" id="{6F7DD531-2DAE-42F5-AF05-36981A2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1844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23" name="Line 123">
              <a:extLst>
                <a:ext uri="{FF2B5EF4-FFF2-40B4-BE49-F238E27FC236}">
                  <a16:creationId xmlns:a16="http://schemas.microsoft.com/office/drawing/2014/main" id="{26572A22-F66C-4BC9-943E-73EA044E3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2132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24" name="Line 124">
              <a:extLst>
                <a:ext uri="{FF2B5EF4-FFF2-40B4-BE49-F238E27FC236}">
                  <a16:creationId xmlns:a16="http://schemas.microsoft.com/office/drawing/2014/main" id="{B5649A3F-D217-4A61-A4E7-F208F118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980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25" name="Line 125">
              <a:extLst>
                <a:ext uri="{FF2B5EF4-FFF2-40B4-BE49-F238E27FC236}">
                  <a16:creationId xmlns:a16="http://schemas.microsoft.com/office/drawing/2014/main" id="{D1CFC4B5-D4ED-4713-84E3-2B8C33FC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980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9" name="Group 169">
            <a:extLst>
              <a:ext uri="{FF2B5EF4-FFF2-40B4-BE49-F238E27FC236}">
                <a16:creationId xmlns:a16="http://schemas.microsoft.com/office/drawing/2014/main" id="{B215160B-563F-41DC-AD03-EF1BCAECA59D}"/>
              </a:ext>
            </a:extLst>
          </p:cNvPr>
          <p:cNvGrpSpPr>
            <a:grpSpLocks/>
          </p:cNvGrpSpPr>
          <p:nvPr/>
        </p:nvGrpSpPr>
        <p:grpSpPr bwMode="auto">
          <a:xfrm>
            <a:off x="8201026" y="1555750"/>
            <a:ext cx="493713" cy="1828800"/>
            <a:chOff x="3780" y="962"/>
            <a:chExt cx="311" cy="1152"/>
          </a:xfrm>
        </p:grpSpPr>
        <p:sp>
          <p:nvSpPr>
            <p:cNvPr id="41004" name="Rectangle 127">
              <a:extLst>
                <a:ext uri="{FF2B5EF4-FFF2-40B4-BE49-F238E27FC236}">
                  <a16:creationId xmlns:a16="http://schemas.microsoft.com/office/drawing/2014/main" id="{53321331-BB4F-4478-8D1C-CA677FE0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826"/>
              <a:ext cx="311" cy="288"/>
            </a:xfrm>
            <a:prstGeom prst="rect">
              <a:avLst/>
            </a:prstGeom>
            <a:solidFill>
              <a:srgbClr val="37F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{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05" name="Rectangle 128">
              <a:extLst>
                <a:ext uri="{FF2B5EF4-FFF2-40B4-BE49-F238E27FC236}">
                  <a16:creationId xmlns:a16="http://schemas.microsoft.com/office/drawing/2014/main" id="{115DCE9C-AFC2-4F9B-9E1C-325BED3C1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538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06" name="Rectangle 129">
              <a:extLst>
                <a:ext uri="{FF2B5EF4-FFF2-40B4-BE49-F238E27FC236}">
                  <a16:creationId xmlns:a16="http://schemas.microsoft.com/office/drawing/2014/main" id="{F8D36C0F-7F10-4263-841A-4C53A0D5D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250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07" name="Rectangle 130">
              <a:extLst>
                <a:ext uri="{FF2B5EF4-FFF2-40B4-BE49-F238E27FC236}">
                  <a16:creationId xmlns:a16="http://schemas.microsoft.com/office/drawing/2014/main" id="{5F03EFAE-BBC4-4E45-892D-18947DB8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96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1008" name="Line 131">
              <a:extLst>
                <a:ext uri="{FF2B5EF4-FFF2-40B4-BE49-F238E27FC236}">
                  <a16:creationId xmlns:a16="http://schemas.microsoft.com/office/drawing/2014/main" id="{E1268444-FE88-4DAE-9A9D-CB0515BF1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962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09" name="Line 132">
              <a:extLst>
                <a:ext uri="{FF2B5EF4-FFF2-40B4-BE49-F238E27FC236}">
                  <a16:creationId xmlns:a16="http://schemas.microsoft.com/office/drawing/2014/main" id="{30B944AE-E006-43BA-8D46-A7CB13EA9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250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10" name="Line 133">
              <a:extLst>
                <a:ext uri="{FF2B5EF4-FFF2-40B4-BE49-F238E27FC236}">
                  <a16:creationId xmlns:a16="http://schemas.microsoft.com/office/drawing/2014/main" id="{0F69E65B-44D1-4445-A731-7276CD373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538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11" name="Line 134">
              <a:extLst>
                <a:ext uri="{FF2B5EF4-FFF2-40B4-BE49-F238E27FC236}">
                  <a16:creationId xmlns:a16="http://schemas.microsoft.com/office/drawing/2014/main" id="{4E497054-8AF5-4AFB-9374-6EB5F6631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826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12" name="Line 135">
              <a:extLst>
                <a:ext uri="{FF2B5EF4-FFF2-40B4-BE49-F238E27FC236}">
                  <a16:creationId xmlns:a16="http://schemas.microsoft.com/office/drawing/2014/main" id="{BC9ECD66-4FA5-49BD-AC7D-0D747CCFF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2114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13" name="Line 136">
              <a:extLst>
                <a:ext uri="{FF2B5EF4-FFF2-40B4-BE49-F238E27FC236}">
                  <a16:creationId xmlns:a16="http://schemas.microsoft.com/office/drawing/2014/main" id="{EC1A8A51-3982-4302-BE62-1749A321E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962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14" name="Line 137">
              <a:extLst>
                <a:ext uri="{FF2B5EF4-FFF2-40B4-BE49-F238E27FC236}">
                  <a16:creationId xmlns:a16="http://schemas.microsoft.com/office/drawing/2014/main" id="{CFEAE164-3C55-4280-A738-351B54AA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962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10" name="Group 170">
            <a:extLst>
              <a:ext uri="{FF2B5EF4-FFF2-40B4-BE49-F238E27FC236}">
                <a16:creationId xmlns:a16="http://schemas.microsoft.com/office/drawing/2014/main" id="{45BCD7E3-7D41-4D57-BA56-DFDDB2ABB443}"/>
              </a:ext>
            </a:extLst>
          </p:cNvPr>
          <p:cNvGrpSpPr>
            <a:grpSpLocks/>
          </p:cNvGrpSpPr>
          <p:nvPr/>
        </p:nvGrpSpPr>
        <p:grpSpPr bwMode="auto">
          <a:xfrm>
            <a:off x="8928101" y="1555750"/>
            <a:ext cx="493713" cy="1828800"/>
            <a:chOff x="4190" y="962"/>
            <a:chExt cx="311" cy="1152"/>
          </a:xfrm>
        </p:grpSpPr>
        <p:sp>
          <p:nvSpPr>
            <p:cNvPr id="40993" name="Rectangle 139">
              <a:extLst>
                <a:ext uri="{FF2B5EF4-FFF2-40B4-BE49-F238E27FC236}">
                  <a16:creationId xmlns:a16="http://schemas.microsoft.com/office/drawing/2014/main" id="{1B65B8EC-15F1-4736-B35D-6CFA180A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826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ru-RU" sz="2400">
                  <a:latin typeface="Courier New" panose="02070309020205020404" pitchFamily="49" charset="0"/>
                </a:rPr>
                <a:t>{</a:t>
              </a: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94" name="Rectangle 140">
              <a:extLst>
                <a:ext uri="{FF2B5EF4-FFF2-40B4-BE49-F238E27FC236}">
                  <a16:creationId xmlns:a16="http://schemas.microsoft.com/office/drawing/2014/main" id="{24DCF148-6C83-4F3A-B0D6-286F60FC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538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95" name="Rectangle 141">
              <a:extLst>
                <a:ext uri="{FF2B5EF4-FFF2-40B4-BE49-F238E27FC236}">
                  <a16:creationId xmlns:a16="http://schemas.microsoft.com/office/drawing/2014/main" id="{56B6A530-BB98-4AA0-B61C-A9B61291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250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96" name="Rectangle 142">
              <a:extLst>
                <a:ext uri="{FF2B5EF4-FFF2-40B4-BE49-F238E27FC236}">
                  <a16:creationId xmlns:a16="http://schemas.microsoft.com/office/drawing/2014/main" id="{74BD515C-529F-4E9E-A439-69CA2549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96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97" name="Line 143">
              <a:extLst>
                <a:ext uri="{FF2B5EF4-FFF2-40B4-BE49-F238E27FC236}">
                  <a16:creationId xmlns:a16="http://schemas.microsoft.com/office/drawing/2014/main" id="{134C14D5-19E6-4713-A617-57EB25366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962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98" name="Line 144">
              <a:extLst>
                <a:ext uri="{FF2B5EF4-FFF2-40B4-BE49-F238E27FC236}">
                  <a16:creationId xmlns:a16="http://schemas.microsoft.com/office/drawing/2014/main" id="{60695084-6E03-41FF-A035-3B3DCE536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50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99" name="Line 145">
              <a:extLst>
                <a:ext uri="{FF2B5EF4-FFF2-40B4-BE49-F238E27FC236}">
                  <a16:creationId xmlns:a16="http://schemas.microsoft.com/office/drawing/2014/main" id="{78D7F3DB-632D-4FBD-A04A-F2F179E0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538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00" name="Line 146">
              <a:extLst>
                <a:ext uri="{FF2B5EF4-FFF2-40B4-BE49-F238E27FC236}">
                  <a16:creationId xmlns:a16="http://schemas.microsoft.com/office/drawing/2014/main" id="{88A8ADF9-CA11-4960-8077-078F8CD41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26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01" name="Line 147">
              <a:extLst>
                <a:ext uri="{FF2B5EF4-FFF2-40B4-BE49-F238E27FC236}">
                  <a16:creationId xmlns:a16="http://schemas.microsoft.com/office/drawing/2014/main" id="{A7634A06-628A-4684-ACFD-456507076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2114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02" name="Line 148">
              <a:extLst>
                <a:ext uri="{FF2B5EF4-FFF2-40B4-BE49-F238E27FC236}">
                  <a16:creationId xmlns:a16="http://schemas.microsoft.com/office/drawing/2014/main" id="{AF6743BD-3B50-4FA5-8742-18A0F5CC4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962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1003" name="Line 149">
              <a:extLst>
                <a:ext uri="{FF2B5EF4-FFF2-40B4-BE49-F238E27FC236}">
                  <a16:creationId xmlns:a16="http://schemas.microsoft.com/office/drawing/2014/main" id="{559AC113-2480-44D9-81D1-B622499B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962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pSp>
        <p:nvGrpSpPr>
          <p:cNvPr id="11" name="Group 171">
            <a:extLst>
              <a:ext uri="{FF2B5EF4-FFF2-40B4-BE49-F238E27FC236}">
                <a16:creationId xmlns:a16="http://schemas.microsoft.com/office/drawing/2014/main" id="{AB82E59A-4B5F-4CF9-B2FB-746A5CB618C6}"/>
              </a:ext>
            </a:extLst>
          </p:cNvPr>
          <p:cNvGrpSpPr>
            <a:grpSpLocks/>
          </p:cNvGrpSpPr>
          <p:nvPr/>
        </p:nvGrpSpPr>
        <p:grpSpPr bwMode="auto">
          <a:xfrm>
            <a:off x="9739313" y="1555750"/>
            <a:ext cx="493712" cy="1828800"/>
            <a:chOff x="4718" y="956"/>
            <a:chExt cx="311" cy="1152"/>
          </a:xfrm>
        </p:grpSpPr>
        <p:sp>
          <p:nvSpPr>
            <p:cNvPr id="40982" name="Rectangle 151">
              <a:extLst>
                <a:ext uri="{FF2B5EF4-FFF2-40B4-BE49-F238E27FC236}">
                  <a16:creationId xmlns:a16="http://schemas.microsoft.com/office/drawing/2014/main" id="{51DDD564-2741-4BE6-9572-3BE618EA8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820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83" name="Rectangle 152">
              <a:extLst>
                <a:ext uri="{FF2B5EF4-FFF2-40B4-BE49-F238E27FC236}">
                  <a16:creationId xmlns:a16="http://schemas.microsoft.com/office/drawing/2014/main" id="{FB87F17C-3B35-412B-9594-9C6A49A6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532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84" name="Rectangle 153">
              <a:extLst>
                <a:ext uri="{FF2B5EF4-FFF2-40B4-BE49-F238E27FC236}">
                  <a16:creationId xmlns:a16="http://schemas.microsoft.com/office/drawing/2014/main" id="{94FE575E-4A5B-481F-9A9C-4D530335E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244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85" name="Rectangle 154">
              <a:extLst>
                <a:ext uri="{FF2B5EF4-FFF2-40B4-BE49-F238E27FC236}">
                  <a16:creationId xmlns:a16="http://schemas.microsoft.com/office/drawing/2014/main" id="{3AFC3A0A-3EFF-4CE4-9505-6CA1CD3E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956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ru-RU" altLang="ru-RU" sz="2400">
                <a:latin typeface="Courier New" panose="02070309020205020404" pitchFamily="49" charset="0"/>
              </a:endParaRPr>
            </a:p>
          </p:txBody>
        </p:sp>
        <p:sp>
          <p:nvSpPr>
            <p:cNvPr id="40986" name="Line 155">
              <a:extLst>
                <a:ext uri="{FF2B5EF4-FFF2-40B4-BE49-F238E27FC236}">
                  <a16:creationId xmlns:a16="http://schemas.microsoft.com/office/drawing/2014/main" id="{8BC62CD7-6C47-4C20-ADEA-3FBC1F585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956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87" name="Line 156">
              <a:extLst>
                <a:ext uri="{FF2B5EF4-FFF2-40B4-BE49-F238E27FC236}">
                  <a16:creationId xmlns:a16="http://schemas.microsoft.com/office/drawing/2014/main" id="{B3B13683-5590-4DD1-932B-83AA3159D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244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88" name="Line 157">
              <a:extLst>
                <a:ext uri="{FF2B5EF4-FFF2-40B4-BE49-F238E27FC236}">
                  <a16:creationId xmlns:a16="http://schemas.microsoft.com/office/drawing/2014/main" id="{636F5D30-606F-4382-9C4D-727D119A4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532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89" name="Line 158">
              <a:extLst>
                <a:ext uri="{FF2B5EF4-FFF2-40B4-BE49-F238E27FC236}">
                  <a16:creationId xmlns:a16="http://schemas.microsoft.com/office/drawing/2014/main" id="{822D0610-EE29-4A6C-B37F-CBC2B5276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820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90" name="Line 159">
              <a:extLst>
                <a:ext uri="{FF2B5EF4-FFF2-40B4-BE49-F238E27FC236}">
                  <a16:creationId xmlns:a16="http://schemas.microsoft.com/office/drawing/2014/main" id="{5C21F0E5-BD23-48EB-AFA6-D1CA30EAF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2108"/>
              <a:ext cx="311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91" name="Line 160">
              <a:extLst>
                <a:ext uri="{FF2B5EF4-FFF2-40B4-BE49-F238E27FC236}">
                  <a16:creationId xmlns:a16="http://schemas.microsoft.com/office/drawing/2014/main" id="{649521EF-9E7E-4DDF-ABFC-CBEF3B652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956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0992" name="Line 161">
              <a:extLst>
                <a:ext uri="{FF2B5EF4-FFF2-40B4-BE49-F238E27FC236}">
                  <a16:creationId xmlns:a16="http://schemas.microsoft.com/office/drawing/2014/main" id="{51165CAB-357C-413D-A327-32A177F65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" y="956"/>
              <a:ext cx="0" cy="1152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1038508" name="AutoShape 172">
            <a:extLst>
              <a:ext uri="{FF2B5EF4-FFF2-40B4-BE49-F238E27FC236}">
                <a16:creationId xmlns:a16="http://schemas.microsoft.com/office/drawing/2014/main" id="{BD0A78A6-02E0-45E0-AD5C-2721EF8E8FBF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6057901" y="1998663"/>
            <a:ext cx="471487" cy="471488"/>
          </a:xfrm>
          <a:prstGeom prst="plus">
            <a:avLst>
              <a:gd name="adj" fmla="val 42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038509" name="AutoShape 173">
            <a:extLst>
              <a:ext uri="{FF2B5EF4-FFF2-40B4-BE49-F238E27FC236}">
                <a16:creationId xmlns:a16="http://schemas.microsoft.com/office/drawing/2014/main" id="{49375909-C9E4-4740-9B1F-2411ED815D8E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6765925" y="2460625"/>
            <a:ext cx="471488" cy="471488"/>
          </a:xfrm>
          <a:prstGeom prst="plus">
            <a:avLst>
              <a:gd name="adj" fmla="val 42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038510" name="AutoShape 174">
            <a:extLst>
              <a:ext uri="{FF2B5EF4-FFF2-40B4-BE49-F238E27FC236}">
                <a16:creationId xmlns:a16="http://schemas.microsoft.com/office/drawing/2014/main" id="{581CBD4C-E080-4E64-9D6E-B18B1396E221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481889" y="2913064"/>
            <a:ext cx="471487" cy="471487"/>
          </a:xfrm>
          <a:prstGeom prst="plus">
            <a:avLst>
              <a:gd name="adj" fmla="val 42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038511" name="AutoShape 175">
            <a:extLst>
              <a:ext uri="{FF2B5EF4-FFF2-40B4-BE49-F238E27FC236}">
                <a16:creationId xmlns:a16="http://schemas.microsoft.com/office/drawing/2014/main" id="{E71AF77B-DB32-438D-A5BE-9ABBFE36DB1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951914" y="2922589"/>
            <a:ext cx="471487" cy="471487"/>
          </a:xfrm>
          <a:prstGeom prst="plus">
            <a:avLst>
              <a:gd name="adj" fmla="val 4275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038512" name="Picture 176">
            <a:extLst>
              <a:ext uri="{FF2B5EF4-FFF2-40B4-BE49-F238E27FC236}">
                <a16:creationId xmlns:a16="http://schemas.microsoft.com/office/drawing/2014/main" id="{CB8A4168-8412-4B1B-86D5-BFF149CC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371601"/>
            <a:ext cx="812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3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3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3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3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3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3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3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0" grpId="0" build="p"/>
      <p:bldP spid="1038508" grpId="0" animBg="1"/>
      <p:bldP spid="1038509" grpId="0" animBg="1"/>
      <p:bldP spid="1038510" grpId="0" animBg="1"/>
      <p:bldP spid="10385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3">
            <a:extLst>
              <a:ext uri="{FF2B5EF4-FFF2-40B4-BE49-F238E27FC236}">
                <a16:creationId xmlns:a16="http://schemas.microsoft.com/office/drawing/2014/main" id="{3CB0E446-09F5-4031-BB56-662F2A1C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61A2D-E2AB-476D-B6FE-BA44BFECA4A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4816EAD0-1DD9-411C-BA35-74D33CFA4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15850A2A-0272-4967-9868-CD6AB041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Программа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4C4E1D13-527A-47A7-989E-46F88DE9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865189"/>
            <a:ext cx="7872412" cy="5895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sv-SE" altLang="ru-RU" sz="2000">
                <a:latin typeface="Courier New" panose="02070309020205020404" pitchFamily="49" charset="0"/>
              </a:rPr>
              <a:t>var br1, br2, expr: string;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sv-SE" altLang="ru-RU" sz="2000">
                <a:latin typeface="Courier New" panose="02070309020205020404" pitchFamily="49" charset="0"/>
              </a:rPr>
              <a:t>    i, k: integer;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sv-SE" altLang="ru-RU" sz="2000">
                <a:latin typeface="Courier New" panose="02070309020205020404" pitchFamily="49" charset="0"/>
              </a:rPr>
              <a:t>    upper: char;</a:t>
            </a:r>
            <a:r>
              <a:rPr lang="ru-RU" altLang="ru-RU" sz="2000">
                <a:latin typeface="Courier New" panose="02070309020205020404" pitchFamily="49" charset="0"/>
              </a:rPr>
              <a:t>   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то, что сняли со стека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  <a:endParaRPr lang="sv-SE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sv-SE" altLang="ru-RU" sz="2000">
                <a:latin typeface="Courier New" panose="02070309020205020404" pitchFamily="49" charset="0"/>
              </a:rPr>
              <a:t>    error: Boolean;</a:t>
            </a:r>
            <a:r>
              <a:rPr lang="ru-RU" altLang="ru-RU" sz="2000">
                <a:latin typeface="Courier New" panose="02070309020205020404" pitchFamily="49" charset="0"/>
              </a:rPr>
              <a:t>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признак ошибки </a:t>
            </a:r>
            <a:r>
              <a:rPr lang="en-US" altLang="ru-RU" sz="2000">
                <a:solidFill>
                  <a:srgbClr val="3333FF"/>
                </a:solidFill>
                <a:latin typeface="Courier New" panose="02070309020205020404" pitchFamily="49" charset="0"/>
              </a:rPr>
              <a:t>}</a:t>
            </a:r>
            <a:endParaRPr lang="sv-SE" altLang="ru-RU" sz="200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sv-SE" altLang="ru-RU" sz="2000">
                <a:latin typeface="Courier New" panose="02070309020205020404" pitchFamily="49" charset="0"/>
              </a:rPr>
              <a:t>    S: Stack;</a:t>
            </a:r>
            <a:endParaRPr lang="ru-RU" altLang="ru-RU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begin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br1 := '([{'; br2 := ')]}';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S.size := 0;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error := False;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writeln('</a:t>
            </a:r>
            <a:r>
              <a:rPr lang="ru-RU" altLang="ru-RU" sz="2000">
                <a:latin typeface="Courier New" panose="02070309020205020404" pitchFamily="49" charset="0"/>
              </a:rPr>
              <a:t>Введите выражение со скобками</a:t>
            </a:r>
            <a:r>
              <a:rPr lang="en-US" altLang="ru-RU" sz="2000">
                <a:latin typeface="Courier New" panose="02070309020205020404" pitchFamily="49" charset="0"/>
              </a:rPr>
              <a:t>');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readln(expr);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  </a:t>
            </a:r>
            <a:r>
              <a:rPr lang="en-US" altLang="ru-RU" sz="2000">
                <a:latin typeface="Courier New" panose="02070309020205020404" pitchFamily="49" charset="0"/>
              </a:rPr>
              <a:t>...  </a:t>
            </a:r>
            <a:r>
              <a:rPr lang="en-US" altLang="ru-RU" sz="2000">
                <a:solidFill>
                  <a:schemeClr val="hlink"/>
                </a:solidFill>
                <a:latin typeface="Courier New" panose="02070309020205020404" pitchFamily="49" charset="0"/>
              </a:rPr>
              <a:t>{ </a:t>
            </a:r>
            <a:r>
              <a:rPr lang="ru-RU" altLang="ru-RU" sz="2000">
                <a:solidFill>
                  <a:schemeClr val="hlink"/>
                </a:solidFill>
                <a:latin typeface="Courier New" panose="02070309020205020404" pitchFamily="49" charset="0"/>
              </a:rPr>
              <a:t>здесь будет основной цикл обработки</a:t>
            </a:r>
            <a:r>
              <a:rPr lang="en-US" altLang="ru-RU" sz="2000">
                <a:solidFill>
                  <a:schemeClr val="hlink"/>
                </a:solidFill>
                <a:latin typeface="Courier New" panose="02070309020205020404" pitchFamily="49" charset="0"/>
              </a:rPr>
              <a:t> }</a:t>
            </a:r>
            <a:r>
              <a:rPr lang="en-US" altLang="ru-RU" sz="20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ru-RU" altLang="ru-RU" sz="2000">
                <a:latin typeface="Courier New" panose="02070309020205020404" pitchFamily="49" charset="0"/>
              </a:rPr>
              <a:t> </a:t>
            </a:r>
            <a:r>
              <a:rPr lang="en-US" altLang="ru-RU" sz="2000">
                <a:latin typeface="Courier New" panose="02070309020205020404" pitchFamily="49" charset="0"/>
              </a:rPr>
              <a:t> if not error  and  isEmpty(S) then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     writeln('</a:t>
            </a:r>
            <a:r>
              <a:rPr lang="ru-RU" altLang="ru-RU" sz="2000">
                <a:latin typeface="Courier New" panose="02070309020205020404" pitchFamily="49" charset="0"/>
              </a:rPr>
              <a:t>Выражение правильное</a:t>
            </a:r>
            <a:r>
              <a:rPr lang="en-US" altLang="ru-RU" sz="2000">
                <a:latin typeface="Courier New" panose="02070309020205020404" pitchFamily="49" charset="0"/>
              </a:rPr>
              <a:t>.')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  else writeln('</a:t>
            </a:r>
            <a:r>
              <a:rPr lang="ru-RU" altLang="ru-RU" sz="2000">
                <a:latin typeface="Courier New" panose="02070309020205020404" pitchFamily="49" charset="0"/>
              </a:rPr>
              <a:t>Выражение неправильное</a:t>
            </a:r>
            <a:r>
              <a:rPr lang="en-US" altLang="ru-RU" sz="2000">
                <a:latin typeface="Courier New" panose="02070309020205020404" pitchFamily="49" charset="0"/>
              </a:rPr>
              <a:t>.')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end.</a:t>
            </a:r>
          </a:p>
        </p:txBody>
      </p:sp>
      <p:sp>
        <p:nvSpPr>
          <p:cNvPr id="47110" name="AutoShape 5">
            <a:extLst>
              <a:ext uri="{FF2B5EF4-FFF2-40B4-BE49-F238E27FC236}">
                <a16:creationId xmlns:a16="http://schemas.microsoft.com/office/drawing/2014/main" id="{B41F904B-9B5F-460F-BB66-9FA35851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2392363"/>
            <a:ext cx="3106738" cy="438150"/>
          </a:xfrm>
          <a:prstGeom prst="wedgeRoundRectCallout">
            <a:avLst>
              <a:gd name="adj1" fmla="val -55352"/>
              <a:gd name="adj2" fmla="val 97523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200"/>
              <a:t>открывающие скобки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47111" name="AutoShape 6">
            <a:extLst>
              <a:ext uri="{FF2B5EF4-FFF2-40B4-BE49-F238E27FC236}">
                <a16:creationId xmlns:a16="http://schemas.microsoft.com/office/drawing/2014/main" id="{A3DC13A9-DCAF-4802-A032-BCC3E989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4" y="2967039"/>
            <a:ext cx="3259137" cy="490537"/>
          </a:xfrm>
          <a:prstGeom prst="wedgeRoundRectCallout">
            <a:avLst>
              <a:gd name="adj1" fmla="val -85019"/>
              <a:gd name="adj2" fmla="val -24009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200"/>
              <a:t>закрывающие скобки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3">
            <a:extLst>
              <a:ext uri="{FF2B5EF4-FFF2-40B4-BE49-F238E27FC236}">
                <a16:creationId xmlns:a16="http://schemas.microsoft.com/office/drawing/2014/main" id="{7589A842-E2AB-4DC1-B150-EB79D6D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2074F-9082-4A0B-AD80-C37BB974F3F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DA30509C-6149-43B5-AEF3-F3A0CE523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C3984698-025D-47AA-9D9F-91BBF7A27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Обработка строки (основной цикл)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1B6C3C56-B26D-4401-8B5D-A9AB9856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1" y="966789"/>
            <a:ext cx="8456613" cy="5788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for i:=1 to length(expr) </a:t>
            </a:r>
            <a:endParaRPr lang="ru-RU" altLang="ru-RU" sz="2000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do begin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for k:=1 to 3 do begin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if expr[</a:t>
            </a:r>
            <a:r>
              <a:rPr lang="en-US" altLang="ru-RU" sz="2000" dirty="0" err="1">
                <a:latin typeface="Courier New" panose="02070309020205020404" pitchFamily="49" charset="0"/>
              </a:rPr>
              <a:t>i</a:t>
            </a:r>
            <a:r>
              <a:rPr lang="en-US" altLang="ru-RU" sz="2000" dirty="0">
                <a:latin typeface="Courier New" panose="02070309020205020404" pitchFamily="49" charset="0"/>
              </a:rPr>
              <a:t>] = br1[k] then begin</a:t>
            </a: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{ </a:t>
            </a:r>
            <a:r>
              <a:rPr lang="ru-RU" altLang="ru-RU" sz="2000" dirty="0" err="1">
                <a:cs typeface="Arial" panose="020B0604020202020204" pitchFamily="34" charset="0"/>
              </a:rPr>
              <a:t>откр</a:t>
            </a:r>
            <a:r>
              <a:rPr lang="ru-RU" altLang="ru-RU" sz="2000" dirty="0">
                <a:cs typeface="Arial" panose="020B0604020202020204" pitchFamily="34" charset="0"/>
              </a:rPr>
              <a:t>. скобка </a:t>
            </a:r>
            <a:r>
              <a:rPr lang="en-US" altLang="ru-RU" sz="20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  Push(S, expr[</a:t>
            </a:r>
            <a:r>
              <a:rPr lang="en-US" altLang="ru-RU" sz="2000" dirty="0" err="1">
                <a:latin typeface="Courier New" panose="02070309020205020404" pitchFamily="49" charset="0"/>
              </a:rPr>
              <a:t>i</a:t>
            </a:r>
            <a:r>
              <a:rPr lang="en-US" altLang="ru-RU" sz="2000" dirty="0">
                <a:latin typeface="Courier New" panose="02070309020205020404" pitchFamily="49" charset="0"/>
              </a:rPr>
              <a:t>]); { </a:t>
            </a:r>
            <a:r>
              <a:rPr lang="ru-RU" altLang="ru-RU" sz="2000" dirty="0">
                <a:cs typeface="Arial" panose="020B0604020202020204" pitchFamily="34" charset="0"/>
              </a:rPr>
              <a:t>добавляем в стек</a:t>
            </a:r>
            <a:r>
              <a:rPr lang="en-US" altLang="ru-RU" sz="20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  break;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end;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if expr[</a:t>
            </a:r>
            <a:r>
              <a:rPr lang="en-US" altLang="ru-RU" sz="2000" dirty="0" err="1">
                <a:latin typeface="Courier New" panose="02070309020205020404" pitchFamily="49" charset="0"/>
              </a:rPr>
              <a:t>i</a:t>
            </a:r>
            <a:r>
              <a:rPr lang="en-US" altLang="ru-RU" sz="2000" dirty="0">
                <a:latin typeface="Courier New" panose="02070309020205020404" pitchFamily="49" charset="0"/>
              </a:rPr>
              <a:t>] = br2[k] then begin</a:t>
            </a: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{ </a:t>
            </a:r>
            <a:r>
              <a:rPr lang="ru-RU" altLang="ru-RU" sz="2000" dirty="0" err="1">
                <a:cs typeface="Arial" panose="020B0604020202020204" pitchFamily="34" charset="0"/>
              </a:rPr>
              <a:t>закр</a:t>
            </a:r>
            <a:r>
              <a:rPr lang="ru-RU" altLang="ru-RU" sz="2000" dirty="0">
                <a:cs typeface="Arial" panose="020B0604020202020204" pitchFamily="34" charset="0"/>
              </a:rPr>
              <a:t>. скобка </a:t>
            </a:r>
            <a:r>
              <a:rPr lang="en-US" altLang="ru-RU" sz="20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  upper := Pop(S);</a:t>
            </a: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dirty="0">
                <a:latin typeface="Courier New" panose="02070309020205020404" pitchFamily="49" charset="0"/>
              </a:rPr>
              <a:t>{ </a:t>
            </a:r>
            <a:r>
              <a:rPr lang="ru-RU" altLang="ru-RU" sz="2000" dirty="0">
                <a:cs typeface="Arial" panose="020B0604020202020204" pitchFamily="34" charset="0"/>
              </a:rPr>
              <a:t>снять символ со стека </a:t>
            </a:r>
            <a:r>
              <a:rPr lang="en-US" altLang="ru-RU" sz="20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  error := upper &lt;&gt; br1[k];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  break;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  end;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end;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  if error then break;</a:t>
            </a:r>
          </a:p>
          <a:p>
            <a:pPr>
              <a:spcBef>
                <a:spcPts val="600"/>
              </a:spcBef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  end;</a:t>
            </a:r>
          </a:p>
        </p:txBody>
      </p:sp>
      <p:sp>
        <p:nvSpPr>
          <p:cNvPr id="49158" name="AutoShape 5">
            <a:extLst>
              <a:ext uri="{FF2B5EF4-FFF2-40B4-BE49-F238E27FC236}">
                <a16:creationId xmlns:a16="http://schemas.microsoft.com/office/drawing/2014/main" id="{B1EDDC22-B93E-4AA5-9D68-7D91286A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901700"/>
            <a:ext cx="3335338" cy="782638"/>
          </a:xfrm>
          <a:prstGeom prst="wedgeRoundRectCallout">
            <a:avLst>
              <a:gd name="adj1" fmla="val -75398"/>
              <a:gd name="adj2" fmla="val -23801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200"/>
              <a:t>цикл по всем символам строки </a:t>
            </a:r>
            <a:r>
              <a:rPr lang="en-US" altLang="ru-RU" sz="2200">
                <a:latin typeface="Courier New" panose="02070309020205020404" pitchFamily="49" charset="0"/>
              </a:rPr>
              <a:t>expr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49159" name="AutoShape 6">
            <a:extLst>
              <a:ext uri="{FF2B5EF4-FFF2-40B4-BE49-F238E27FC236}">
                <a16:creationId xmlns:a16="http://schemas.microsoft.com/office/drawing/2014/main" id="{83446E41-A377-42C1-9BEA-175CBD0B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9" y="1747838"/>
            <a:ext cx="3927475" cy="417512"/>
          </a:xfrm>
          <a:prstGeom prst="wedgeRoundRectCallout">
            <a:avLst>
              <a:gd name="adj1" fmla="val -64250"/>
              <a:gd name="adj2" fmla="val -1583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200"/>
              <a:t>цикл по всем видам скобок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49160" name="AutoShape 7">
            <a:extLst>
              <a:ext uri="{FF2B5EF4-FFF2-40B4-BE49-F238E27FC236}">
                <a16:creationId xmlns:a16="http://schemas.microsoft.com/office/drawing/2014/main" id="{AE50DFDD-31C9-4CE4-9E61-BF1C5864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6" y="4640263"/>
            <a:ext cx="2695575" cy="874712"/>
          </a:xfrm>
          <a:prstGeom prst="wedgeRoundRectCallout">
            <a:avLst>
              <a:gd name="adj1" fmla="val -68926"/>
              <a:gd name="adj2" fmla="val -42829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200"/>
              <a:t>ошибка: стек пуст или не та скобка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  <p:sp>
        <p:nvSpPr>
          <p:cNvPr id="49161" name="AutoShape 8">
            <a:extLst>
              <a:ext uri="{FF2B5EF4-FFF2-40B4-BE49-F238E27FC236}">
                <a16:creationId xmlns:a16="http://schemas.microsoft.com/office/drawing/2014/main" id="{F06BDE94-FAF2-49F9-A651-23BD13B0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5883275"/>
            <a:ext cx="3730625" cy="749300"/>
          </a:xfrm>
          <a:prstGeom prst="wedgeRoundRectCallout">
            <a:avLst>
              <a:gd name="adj1" fmla="val -75736"/>
              <a:gd name="adj2" fmla="val -19060"/>
              <a:gd name="adj3" fmla="val 16667"/>
            </a:avLst>
          </a:prstGeom>
          <a:solidFill>
            <a:srgbClr val="D1D1FF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200"/>
              <a:t>была ошибка: дальше нет смысла проверять</a:t>
            </a:r>
            <a:endParaRPr lang="ru-RU" altLang="ru-RU" sz="2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Номер слайда 3">
            <a:extLst>
              <a:ext uri="{FF2B5EF4-FFF2-40B4-BE49-F238E27FC236}">
                <a16:creationId xmlns:a16="http://schemas.microsoft.com/office/drawing/2014/main" id="{FEF6F388-46F2-4A92-97DB-19A04DE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DF2CC-5F83-4845-8EF5-E741D6577E0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67587" name="Line 2">
            <a:extLst>
              <a:ext uri="{FF2B5EF4-FFF2-40B4-BE49-F238E27FC236}">
                <a16:creationId xmlns:a16="http://schemas.microsoft.com/office/drawing/2014/main" id="{62DB2D50-3E3B-4468-A715-FB78E92C8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C0831756-3E3C-4D61-87D0-C5B7F45A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88914"/>
            <a:ext cx="8366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Вычисление арифметических выражений</a:t>
            </a:r>
          </a:p>
        </p:txBody>
      </p:sp>
      <p:sp>
        <p:nvSpPr>
          <p:cNvPr id="1197081" name="Text Box 25">
            <a:extLst>
              <a:ext uri="{FF2B5EF4-FFF2-40B4-BE49-F238E27FC236}">
                <a16:creationId xmlns:a16="http://schemas.microsoft.com/office/drawing/2014/main" id="{FB6BCBA6-63C1-471C-A37E-1376F05D5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5645151"/>
            <a:ext cx="383339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>
                <a:latin typeface="Courier New" panose="02070309020205020404" pitchFamily="49" charset="0"/>
              </a:rPr>
              <a:t>a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b</a:t>
            </a:r>
            <a:r>
              <a:rPr lang="ru-RU" altLang="ru-RU" sz="2800">
                <a:latin typeface="Courier New" panose="02070309020205020404" pitchFamily="49" charset="0"/>
              </a:rPr>
              <a:t> + </a:t>
            </a:r>
            <a:r>
              <a:rPr lang="en-US" altLang="ru-RU" sz="2800">
                <a:latin typeface="Courier New" panose="02070309020205020404" pitchFamily="49" charset="0"/>
              </a:rPr>
              <a:t>c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d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1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- /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082" name="Rectangle 26">
            <a:extLst>
              <a:ext uri="{FF2B5EF4-FFF2-40B4-BE49-F238E27FC236}">
                <a16:creationId xmlns:a16="http://schemas.microsoft.com/office/drawing/2014/main" id="{D13C9D0E-F511-4F28-B4A1-DE0CDC30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812800"/>
            <a:ext cx="49593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Как вычислять автоматически:</a:t>
            </a:r>
            <a:endParaRPr lang="ru-RU" altLang="ru-RU" sz="2400"/>
          </a:p>
        </p:txBody>
      </p:sp>
      <p:sp>
        <p:nvSpPr>
          <p:cNvPr id="1197084" name="Rectangle 28">
            <a:extLst>
              <a:ext uri="{FF2B5EF4-FFF2-40B4-BE49-F238E27FC236}">
                <a16:creationId xmlns:a16="http://schemas.microsoft.com/office/drawing/2014/main" id="{C7D0CFE6-938D-4C9D-B76F-5C9E4231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1312864"/>
            <a:ext cx="4724400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100">
                <a:solidFill>
                  <a:schemeClr val="hlink"/>
                </a:solidFill>
              </a:rPr>
              <a:t>Инфиксная запись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100"/>
              <a:t>(знак операции между операндами)</a:t>
            </a:r>
          </a:p>
        </p:txBody>
      </p:sp>
      <p:sp>
        <p:nvSpPr>
          <p:cNvPr id="1197085" name="Text Box 29">
            <a:extLst>
              <a:ext uri="{FF2B5EF4-FFF2-40B4-BE49-F238E27FC236}">
                <a16:creationId xmlns:a16="http://schemas.microsoft.com/office/drawing/2014/main" id="{4A110E8C-9FDE-450A-BF2B-18605F395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1373189"/>
            <a:ext cx="3349292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>
                <a:latin typeface="Courier New" panose="02070309020205020404" pitchFamily="49" charset="0"/>
              </a:rPr>
              <a:t>(a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+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b)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/</a:t>
            </a:r>
            <a:r>
              <a:rPr lang="ru-RU" altLang="ru-RU"/>
              <a:t> </a:t>
            </a:r>
            <a:r>
              <a:rPr lang="en-US" altLang="ru-RU"/>
              <a:t>(</a:t>
            </a:r>
            <a:r>
              <a:rPr lang="en-US" altLang="ru-RU" sz="2800">
                <a:latin typeface="Courier New" panose="02070309020205020404" pitchFamily="49" charset="0"/>
              </a:rPr>
              <a:t>c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+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d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–</a:t>
            </a:r>
            <a:r>
              <a:rPr lang="ru-RU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1)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086" name="Rectangle 30">
            <a:extLst>
              <a:ext uri="{FF2B5EF4-FFF2-40B4-BE49-F238E27FC236}">
                <a16:creationId xmlns:a16="http://schemas.microsoft.com/office/drawing/2014/main" id="{F3FE720C-6D40-47AF-BB54-C0EBE055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2089151"/>
            <a:ext cx="37988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/>
              <a:t>необходимы скобки!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563BD384-0063-4A70-8580-064B4B5D10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1" y="2068513"/>
            <a:ext cx="417513" cy="417512"/>
            <a:chOff x="552" y="2523"/>
            <a:chExt cx="1728" cy="1728"/>
          </a:xfrm>
        </p:grpSpPr>
        <p:sp>
          <p:nvSpPr>
            <p:cNvPr id="67613" name="Oval 32">
              <a:extLst>
                <a:ext uri="{FF2B5EF4-FFF2-40B4-BE49-F238E27FC236}">
                  <a16:creationId xmlns:a16="http://schemas.microsoft.com/office/drawing/2014/main" id="{CE73456D-D3F9-49DC-8679-EAEE1677F0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67614" name="Rectangle 33">
              <a:extLst>
                <a:ext uri="{FF2B5EF4-FFF2-40B4-BE49-F238E27FC236}">
                  <a16:creationId xmlns:a16="http://schemas.microsoft.com/office/drawing/2014/main" id="{DB45AF6A-140B-4BA0-AFAB-20729EC75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</p:grpSp>
      <p:sp>
        <p:nvSpPr>
          <p:cNvPr id="1197090" name="Rectangle 34">
            <a:extLst>
              <a:ext uri="{FF2B5EF4-FFF2-40B4-BE49-F238E27FC236}">
                <a16:creationId xmlns:a16="http://schemas.microsoft.com/office/drawing/2014/main" id="{4277FC44-F8E9-418A-9631-03C49D1F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4959350"/>
            <a:ext cx="84185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Постфиксная запись </a:t>
            </a:r>
            <a:r>
              <a:rPr lang="ru-RU" altLang="ru-RU" sz="2400"/>
              <a:t>(знак операции после операндов)</a:t>
            </a:r>
          </a:p>
        </p:txBody>
      </p:sp>
      <p:sp>
        <p:nvSpPr>
          <p:cNvPr id="1197092" name="Rectangle 36">
            <a:extLst>
              <a:ext uri="{FF2B5EF4-FFF2-40B4-BE49-F238E27FC236}">
                <a16:creationId xmlns:a16="http://schemas.microsoft.com/office/drawing/2014/main" id="{F35AEBDC-502A-497D-B912-D7705C27B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6" y="3206750"/>
            <a:ext cx="3654425" cy="67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0"/>
              <a:t>польская нотация,</a:t>
            </a:r>
            <a:endParaRPr lang="en-US" altLang="ru-RU" sz="2000" b="0"/>
          </a:p>
          <a:p>
            <a:pPr algn="ctr" eaLnBrk="1" hangingPunct="1"/>
            <a:r>
              <a:rPr lang="ru-RU" altLang="ru-RU" b="0">
                <a:hlinkClick r:id="rId3" tooltip="Jan Łukasiewicz"/>
              </a:rPr>
              <a:t>Jan Łukasiewicz</a:t>
            </a:r>
            <a:r>
              <a:rPr lang="ru-RU" altLang="ru-RU" b="0"/>
              <a:t> (1920)</a:t>
            </a:r>
            <a:endParaRPr lang="ru-RU" altLang="ru-RU"/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A582E8AA-032F-424D-889C-119CBAC0D6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74876" y="4173538"/>
            <a:ext cx="417513" cy="417512"/>
            <a:chOff x="2816" y="2458"/>
            <a:chExt cx="1728" cy="1728"/>
          </a:xfrm>
        </p:grpSpPr>
        <p:sp>
          <p:nvSpPr>
            <p:cNvPr id="67608" name="Oval 38">
              <a:extLst>
                <a:ext uri="{FF2B5EF4-FFF2-40B4-BE49-F238E27FC236}">
                  <a16:creationId xmlns:a16="http://schemas.microsoft.com/office/drawing/2014/main" id="{E496AEC5-5CC5-4813-81D5-4603C26DAC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grpSp>
          <p:nvGrpSpPr>
            <p:cNvPr id="67609" name="Group 39">
              <a:extLst>
                <a:ext uri="{FF2B5EF4-FFF2-40B4-BE49-F238E27FC236}">
                  <a16:creationId xmlns:a16="http://schemas.microsoft.com/office/drawing/2014/main" id="{A11F81B3-43B7-4259-A936-B389E0E5E5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67611" name="Rectangle 40">
                <a:extLst>
                  <a:ext uri="{FF2B5EF4-FFF2-40B4-BE49-F238E27FC236}">
                    <a16:creationId xmlns:a16="http://schemas.microsoft.com/office/drawing/2014/main" id="{844D0E42-8A8F-4EEF-95FE-9CF22C6C58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67612" name="Rectangle 41">
                <a:extLst>
                  <a:ext uri="{FF2B5EF4-FFF2-40B4-BE49-F238E27FC236}">
                    <a16:creationId xmlns:a16="http://schemas.microsoft.com/office/drawing/2014/main" id="{49A51F70-191E-4A5F-A065-C6AE3101FD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/>
              </a:p>
            </p:txBody>
          </p:sp>
        </p:grpSp>
        <p:sp>
          <p:nvSpPr>
            <p:cNvPr id="67610" name="Freeform 42">
              <a:extLst>
                <a:ext uri="{FF2B5EF4-FFF2-40B4-BE49-F238E27FC236}">
                  <a16:creationId xmlns:a16="http://schemas.microsoft.com/office/drawing/2014/main" id="{A92A2FB9-3274-46BC-BDE2-495B4A0EA1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97099" name="Rectangle 43">
            <a:extLst>
              <a:ext uri="{FF2B5EF4-FFF2-40B4-BE49-F238E27FC236}">
                <a16:creationId xmlns:a16="http://schemas.microsoft.com/office/drawing/2014/main" id="{E87AEAC1-18C4-4EDE-86E7-5BC2CB9F6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9" y="4127501"/>
            <a:ext cx="6427787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скобки не нужны, можно однозначно вычислить!</a:t>
            </a:r>
          </a:p>
        </p:txBody>
      </p:sp>
      <p:sp>
        <p:nvSpPr>
          <p:cNvPr id="1197100" name="Rectangle 44">
            <a:extLst>
              <a:ext uri="{FF2B5EF4-FFF2-40B4-BE49-F238E27FC236}">
                <a16:creationId xmlns:a16="http://schemas.microsoft.com/office/drawing/2014/main" id="{59250C09-9FB2-4D30-B3B2-696B6852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670175"/>
            <a:ext cx="84185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chemeClr val="hlink"/>
                </a:solidFill>
              </a:rPr>
              <a:t>Префиксная запись </a:t>
            </a:r>
            <a:r>
              <a:rPr lang="ru-RU" altLang="ru-RU" sz="2400"/>
              <a:t>(знак операции до операндов)</a:t>
            </a:r>
          </a:p>
        </p:txBody>
      </p:sp>
      <p:sp>
        <p:nvSpPr>
          <p:cNvPr id="1197101" name="Text Box 45">
            <a:extLst>
              <a:ext uri="{FF2B5EF4-FFF2-40B4-BE49-F238E27FC236}">
                <a16:creationId xmlns:a16="http://schemas.microsoft.com/office/drawing/2014/main" id="{6EBD1470-E899-418F-BED5-BFB1D63F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3292476"/>
            <a:ext cx="383339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>
                <a:latin typeface="Courier New" panose="02070309020205020404" pitchFamily="49" charset="0"/>
              </a:rPr>
              <a:t>/ + a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b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-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+ c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d 1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102" name="Rectangle 46">
            <a:extLst>
              <a:ext uri="{FF2B5EF4-FFF2-40B4-BE49-F238E27FC236}">
                <a16:creationId xmlns:a16="http://schemas.microsoft.com/office/drawing/2014/main" id="{3C7DC19E-8EF5-4FCC-9DBE-D70CB97A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5586413"/>
            <a:ext cx="3729038" cy="67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0" dirty="0"/>
              <a:t>обратная польская нотация,</a:t>
            </a:r>
            <a:endParaRPr lang="en-US" altLang="ru-RU" sz="2000" b="0" dirty="0"/>
          </a:p>
          <a:p>
            <a:pPr algn="ctr" eaLnBrk="1" hangingPunct="1"/>
            <a:r>
              <a:rPr lang="ru-RU" altLang="ru-RU" b="0" dirty="0">
                <a:hlinkClick r:id="rId4" tooltip="F. L. Bauer"/>
              </a:rPr>
              <a:t>F. L. </a:t>
            </a:r>
            <a:r>
              <a:rPr lang="ru-RU" altLang="ru-RU" b="0" dirty="0" err="1">
                <a:hlinkClick r:id="rId4" tooltip="F. L. Bauer"/>
              </a:rPr>
              <a:t>Bauer</a:t>
            </a:r>
            <a:r>
              <a:rPr lang="ru-RU" altLang="ru-RU" b="0" dirty="0"/>
              <a:t> </a:t>
            </a:r>
            <a:r>
              <a:rPr lang="ru-RU" altLang="ru-RU" b="0" dirty="0" err="1"/>
              <a:t>and</a:t>
            </a:r>
            <a:r>
              <a:rPr lang="ru-RU" altLang="ru-RU" b="0" dirty="0"/>
              <a:t> </a:t>
            </a:r>
            <a:r>
              <a:rPr lang="ru-RU" altLang="ru-RU" b="0" dirty="0">
                <a:hlinkClick r:id="rId5" tooltip="E. W. Dijkstra"/>
              </a:rPr>
              <a:t>E. W. </a:t>
            </a:r>
            <a:r>
              <a:rPr lang="ru-RU" altLang="ru-RU" b="0" dirty="0" err="1">
                <a:hlinkClick r:id="rId5" tooltip="E. W. Dijkstra"/>
              </a:rPr>
              <a:t>Dijkstra</a:t>
            </a:r>
            <a:r>
              <a:rPr lang="ru-RU" altLang="ru-RU" dirty="0"/>
              <a:t> </a:t>
            </a:r>
          </a:p>
        </p:txBody>
      </p:sp>
      <p:sp>
        <p:nvSpPr>
          <p:cNvPr id="1197103" name="Rectangle 47">
            <a:extLst>
              <a:ext uri="{FF2B5EF4-FFF2-40B4-BE49-F238E27FC236}">
                <a16:creationId xmlns:a16="http://schemas.microsoft.com/office/drawing/2014/main" id="{8D20179D-493A-45D0-B6FD-88A15285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6" y="3241676"/>
            <a:ext cx="1185863" cy="6381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Courier New" panose="02070309020205020404" pitchFamily="49" charset="0"/>
              </a:rPr>
              <a:t>a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b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106" name="Rectangle 50">
            <a:extLst>
              <a:ext uri="{FF2B5EF4-FFF2-40B4-BE49-F238E27FC236}">
                <a16:creationId xmlns:a16="http://schemas.microsoft.com/office/drawing/2014/main" id="{BC9DD3AE-A120-4FDF-90A8-7559B4AD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5589589"/>
            <a:ext cx="1185862" cy="6381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Courier New" panose="02070309020205020404" pitchFamily="49" charset="0"/>
              </a:rPr>
              <a:t>a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b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104" name="Rectangle 48">
            <a:extLst>
              <a:ext uri="{FF2B5EF4-FFF2-40B4-BE49-F238E27FC236}">
                <a16:creationId xmlns:a16="http://schemas.microsoft.com/office/drawing/2014/main" id="{7A5E9281-C45C-4627-9045-8DCADD6B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241676"/>
            <a:ext cx="1358900" cy="6381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Courier New" panose="02070309020205020404" pitchFamily="49" charset="0"/>
              </a:rPr>
              <a:t>c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d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107" name="Rectangle 51">
            <a:extLst>
              <a:ext uri="{FF2B5EF4-FFF2-40B4-BE49-F238E27FC236}">
                <a16:creationId xmlns:a16="http://schemas.microsoft.com/office/drawing/2014/main" id="{0F5A6786-9E4B-402B-AD4D-62F2415E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6" y="5589589"/>
            <a:ext cx="1185863" cy="6381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Courier New" panose="02070309020205020404" pitchFamily="49" charset="0"/>
              </a:rPr>
              <a:t>c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d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105" name="Rectangle 49">
            <a:extLst>
              <a:ext uri="{FF2B5EF4-FFF2-40B4-BE49-F238E27FC236}">
                <a16:creationId xmlns:a16="http://schemas.microsoft.com/office/drawing/2014/main" id="{A3D7C0BB-C485-4490-BCFB-EADBB9D6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9" y="3146426"/>
            <a:ext cx="2035175" cy="828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Courier New" panose="02070309020205020404" pitchFamily="49" charset="0"/>
              </a:rPr>
              <a:t>c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d</a:t>
            </a:r>
            <a:r>
              <a:rPr lang="en-US" altLang="ru-RU"/>
              <a:t>  </a:t>
            </a:r>
            <a:r>
              <a:rPr lang="en-US" altLang="ru-RU" sz="2800">
                <a:latin typeface="Courier New" panose="02070309020205020404" pitchFamily="49" charset="0"/>
              </a:rPr>
              <a:t>-</a:t>
            </a:r>
            <a:r>
              <a:rPr lang="en-US" altLang="ru-RU" sz="2800"/>
              <a:t> </a:t>
            </a:r>
            <a:r>
              <a:rPr lang="en-US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1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  <p:sp>
        <p:nvSpPr>
          <p:cNvPr id="1197108" name="Rectangle 52">
            <a:extLst>
              <a:ext uri="{FF2B5EF4-FFF2-40B4-BE49-F238E27FC236}">
                <a16:creationId xmlns:a16="http://schemas.microsoft.com/office/drawing/2014/main" id="{E2B32810-276C-4C5B-90AF-D08603C8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1" y="5494339"/>
            <a:ext cx="2035175" cy="828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800">
                <a:latin typeface="Courier New" panose="02070309020205020404" pitchFamily="49" charset="0"/>
              </a:rPr>
              <a:t>c +</a:t>
            </a:r>
            <a:r>
              <a:rPr lang="ru-RU" altLang="ru-RU" sz="2800">
                <a:latin typeface="Courier New" panose="02070309020205020404" pitchFamily="49" charset="0"/>
              </a:rPr>
              <a:t> </a:t>
            </a:r>
            <a:r>
              <a:rPr lang="en-US" altLang="ru-RU" sz="2800">
                <a:latin typeface="Courier New" panose="02070309020205020404" pitchFamily="49" charset="0"/>
              </a:rPr>
              <a:t>d</a:t>
            </a:r>
            <a:r>
              <a:rPr lang="en-US" altLang="ru-RU"/>
              <a:t>  </a:t>
            </a:r>
            <a:r>
              <a:rPr lang="en-US" altLang="ru-RU" sz="2800">
                <a:latin typeface="Courier New" panose="02070309020205020404" pitchFamily="49" charset="0"/>
              </a:rPr>
              <a:t>-</a:t>
            </a:r>
            <a:r>
              <a:rPr lang="en-US" altLang="ru-RU" sz="2800"/>
              <a:t> </a:t>
            </a:r>
            <a:r>
              <a:rPr lang="en-US" altLang="ru-RU"/>
              <a:t> </a:t>
            </a:r>
            <a:r>
              <a:rPr lang="en-US" altLang="ru-RU" sz="2800">
                <a:latin typeface="Courier New" panose="02070309020205020404" pitchFamily="49" charset="0"/>
              </a:rPr>
              <a:t>1</a:t>
            </a:r>
            <a:endParaRPr lang="ru-RU" altLang="ru-RU" sz="2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2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1844</Words>
  <Application>Microsoft Office PowerPoint</Application>
  <PresentationFormat>Широкоэкранный</PresentationFormat>
  <Paragraphs>237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Тема Office</vt:lpstr>
      <vt:lpstr>Реализация алгоритмов  с применением Стеков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Преобразование выражения  из инфиксной формы в постфиксную</vt:lpstr>
      <vt:lpstr>Алгоритм метода Стека с приоритетами</vt:lpstr>
      <vt:lpstr>Пример преобразования:  строка 15*4+(25/2-3)^2=</vt:lpstr>
      <vt:lpstr>Пример преобразования строка 15*4+(25/2-3)^2=</vt:lpstr>
      <vt:lpstr>Презентация PowerPoint</vt:lpstr>
      <vt:lpstr>Вычисление выражений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Елсукова Елена Анатольевна</dc:creator>
  <cp:lastModifiedBy>Елсукова Елена Анатольевна</cp:lastModifiedBy>
  <cp:revision>35</cp:revision>
  <dcterms:created xsi:type="dcterms:W3CDTF">2017-10-08T10:40:31Z</dcterms:created>
  <dcterms:modified xsi:type="dcterms:W3CDTF">2021-09-20T23:34:35Z</dcterms:modified>
</cp:coreProperties>
</file>