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1"/>
  </p:notesMasterIdLst>
  <p:sldIdLst>
    <p:sldId id="274" r:id="rId3"/>
    <p:sldId id="323" r:id="rId4"/>
    <p:sldId id="324" r:id="rId5"/>
    <p:sldId id="322" r:id="rId6"/>
    <p:sldId id="325" r:id="rId7"/>
    <p:sldId id="327" r:id="rId8"/>
    <p:sldId id="326" r:id="rId9"/>
    <p:sldId id="321" r:id="rId10"/>
  </p:sldIdLst>
  <p:sldSz cx="12192000" cy="6858000"/>
  <p:notesSz cx="7010400" cy="9296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itchFamily="2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Light" panose="020F0302020204030204" pitchFamily="34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52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/1R+VGQj6rR1j+EvdKwKzU9y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9F9"/>
    <a:srgbClr val="1F497D"/>
    <a:srgbClr val="3C90DC"/>
    <a:srgbClr val="49B0E3"/>
    <a:srgbClr val="25AEDF"/>
    <a:srgbClr val="023A84"/>
    <a:srgbClr val="0067B1"/>
    <a:srgbClr val="EA0029"/>
    <a:srgbClr val="001A72"/>
    <a:srgbClr val="00D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A1F69-63E4-4748-A82F-6462BE253F79}">
  <a:tblStyle styleId="{A5CA1F69-63E4-4748-A82F-6462BE253F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3998F9-9C8F-48FB-A58E-ADEB5E960D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53C36B-DBC5-4B84-8AB3-5A083790369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4" autoAdjust="0"/>
    <p:restoredTop sz="96645" autoAdjust="0"/>
  </p:normalViewPr>
  <p:slideViewPr>
    <p:cSldViewPr snapToGrid="0">
      <p:cViewPr varScale="1">
        <p:scale>
          <a:sx n="134" d="100"/>
          <a:sy n="134" d="100"/>
        </p:scale>
        <p:origin x="184" y="248"/>
      </p:cViewPr>
      <p:guideLst>
        <p:guide orient="horz" pos="216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4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4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7574d5ef3_5_2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574d5ef3_5_5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4800597" y="-533400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7569200" y="5163235"/>
            <a:ext cx="4339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ru-RU" sz="1800" i="1" dirty="0">
              <a:solidFill>
                <a:schemeClr val="bg1"/>
              </a:solidFill>
              <a:latin typeface="+mj-lt"/>
              <a:ea typeface="Roboto" pitchFamily="2" charset="0"/>
              <a:sym typeface="Calibri"/>
            </a:endParaRP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, студент группы Б9121-09.03.03пиэ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71127" y="1177020"/>
            <a:ext cx="68980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Информационные системы управления жизненным циклом изделия</a:t>
            </a: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  <p:transition spd="slow" advClick="0" advTm="3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1120AC-C7E1-C4CD-EC20-E2C45006F32E}"/>
              </a:ext>
            </a:extLst>
          </p:cNvPr>
          <p:cNvSpPr txBox="1"/>
          <p:nvPr/>
        </p:nvSpPr>
        <p:spPr>
          <a:xfrm>
            <a:off x="0" y="270322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Назначение и область применения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338DE-BEFA-CF5B-F570-9B20C8B04740}"/>
              </a:ext>
            </a:extLst>
          </p:cNvPr>
          <p:cNvSpPr txBox="1"/>
          <p:nvPr/>
        </p:nvSpPr>
        <p:spPr>
          <a:xfrm>
            <a:off x="718819" y="916653"/>
            <a:ext cx="10754361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управления жизненным циклом изделия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PLM) представляет собой комплексное программное обеспечение, которое позволяет управлять всем жизненным циклом изделия - от идеи и концепции до производства, эксплуатации и утилизации.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Основное назначение системы PLM - обеспечить интеграцию и координацию работы всех подразделений, связанных с жизненным циклом изделия, чтобы обеспечить максимальную эффективность, качество и прибыльность проекта.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PLM используется в различных отраслях, таких как производство, авиационная и автомобильная промышленность, электроника, медицинское оборудование, строительство, а также в других областях, где происходит создание и управление сложными изделиями и проектами.</a:t>
            </a:r>
          </a:p>
        </p:txBody>
      </p:sp>
    </p:spTree>
    <p:extLst>
      <p:ext uri="{BB962C8B-B14F-4D97-AF65-F5344CB8AC3E}">
        <p14:creationId xmlns:p14="http://schemas.microsoft.com/office/powerpoint/2010/main" val="172396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000">
        <p:fade/>
      </p:transition>
    </mc:Choice>
    <mc:Fallback xmlns="">
      <p:transition spd="med" advTm="3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4E8A1-DE88-7EC2-9468-4DE323623000}"/>
              </a:ext>
            </a:extLst>
          </p:cNvPr>
          <p:cNvSpPr txBox="1"/>
          <p:nvPr/>
        </p:nvSpPr>
        <p:spPr>
          <a:xfrm>
            <a:off x="587462" y="163096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Общее описание</a:t>
            </a:r>
            <a:endParaRPr lang="ru-RU" sz="3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C3E40-686C-911F-4C02-C0620229FBE0}"/>
              </a:ext>
            </a:extLst>
          </p:cNvPr>
          <p:cNvSpPr txBox="1"/>
          <p:nvPr/>
        </p:nvSpPr>
        <p:spPr>
          <a:xfrm>
            <a:off x="433963" y="732541"/>
            <a:ext cx="11324074" cy="5617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управления жизненным циклом изделия представляет собой комплексное программное обеспечение, которое позволяет управлять всем жизненным циклом изделия - от идеи и концепции до производства, эксплуатации и утилизации. 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Она включает в себя ряд приложений и инструментов, которые позволяют компаниям управлять данными, процессами и ресурсами, связанными с разработкой, производством и управлением изделий.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Объединяет в себе различные аспекты, такие как управление конструкцией и документацией изделия, управление производственным процессом, управление качеством и испытаниями, управление процессом эксплуатации и обслуживания, а также управление утилизацией и удалением изделия. Все эти функции обеспечивают компании полный контроль над всем жизненным циклом изделия.</a:t>
            </a:r>
          </a:p>
        </p:txBody>
      </p:sp>
    </p:spTree>
    <p:extLst>
      <p:ext uri="{BB962C8B-B14F-4D97-AF65-F5344CB8AC3E}">
        <p14:creationId xmlns:p14="http://schemas.microsoft.com/office/powerpoint/2010/main" val="317122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00">
        <p:fade/>
      </p:transition>
    </mc:Choice>
    <mc:Fallback xmlns="">
      <p:transition spd="med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A24112E-EF6A-EB2D-72A9-D4F7CD5C3DE4}"/>
              </a:ext>
            </a:extLst>
          </p:cNvPr>
          <p:cNvSpPr txBox="1"/>
          <p:nvPr/>
        </p:nvSpPr>
        <p:spPr>
          <a:xfrm>
            <a:off x="0" y="20068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Классификация</a:t>
            </a:r>
            <a:r>
              <a:rPr lang="en-US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PLM</a:t>
            </a:r>
            <a:endParaRPr lang="ru-RU" sz="3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7EB55-8712-DF78-AE91-EDC7A3841973}"/>
              </a:ext>
            </a:extLst>
          </p:cNvPr>
          <p:cNvSpPr txBox="1"/>
          <p:nvPr/>
        </p:nvSpPr>
        <p:spPr>
          <a:xfrm>
            <a:off x="695324" y="1516062"/>
            <a:ext cx="10801350" cy="3586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интеграции системы в производственные процессы компании.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жизненным циклом изделия на уровне документов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Document-centric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PLM).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жизненным циклом изделия на уровне процессов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Process-centric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PLM).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управления жизненным циклом изделия на уровне продуктов (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Product-centric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PLM). </a:t>
            </a:r>
          </a:p>
        </p:txBody>
      </p:sp>
    </p:spTree>
    <p:extLst>
      <p:ext uri="{BB962C8B-B14F-4D97-AF65-F5344CB8AC3E}">
        <p14:creationId xmlns:p14="http://schemas.microsoft.com/office/powerpoint/2010/main" val="23297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0">
        <p:fade/>
      </p:transition>
    </mc:Choice>
    <mc:Fallback xmlns="">
      <p:transition spd="med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CBDE4-F992-3C59-E9EA-15F15846FBD9}"/>
              </a:ext>
            </a:extLst>
          </p:cNvPr>
          <p:cNvSpPr txBox="1"/>
          <p:nvPr/>
        </p:nvSpPr>
        <p:spPr>
          <a:xfrm flipH="1">
            <a:off x="0" y="77861"/>
            <a:ext cx="812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Описание информационных систем</a:t>
            </a:r>
            <a:endParaRPr lang="ru-RU" sz="3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6FAAD-2309-74E2-EC54-E7078B2D5FCF}"/>
              </a:ext>
            </a:extLst>
          </p:cNvPr>
          <p:cNvSpPr txBox="1"/>
          <p:nvPr/>
        </p:nvSpPr>
        <p:spPr>
          <a:xfrm>
            <a:off x="-1" y="741498"/>
            <a:ext cx="7515225" cy="557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Teamcenter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PLM </a:t>
            </a:r>
            <a:r>
              <a:rPr 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система управления жизненным циклом изделия, разработанная компанией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Siemens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PLM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Она позволяет управлять всеми аспектами проектирования, производства, тестирования, сертификации, эксплуатации и утилизации изделий.</a:t>
            </a:r>
          </a:p>
          <a:p>
            <a:pPr algn="just">
              <a:lnSpc>
                <a:spcPct val="150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Enovia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система управления жизненным циклом изделия, разработанная компанией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Dassault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PLM-решение, предлагающее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сервисно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-ориентированную архитектуру (SOA), которая содействует процессу развития сотрудничества и поиску инноваций. 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762EDD-CF27-164B-9DB4-0D76C650C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67" b="34792"/>
          <a:stretch/>
        </p:blipFill>
        <p:spPr>
          <a:xfrm>
            <a:off x="7648574" y="997029"/>
            <a:ext cx="3771899" cy="17366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95B3C6-BBCE-AA4F-8A6A-5FB1C220F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4" y="4124326"/>
            <a:ext cx="3073400" cy="211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0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CBDE4-F992-3C59-E9EA-15F15846FBD9}"/>
              </a:ext>
            </a:extLst>
          </p:cNvPr>
          <p:cNvSpPr txBox="1"/>
          <p:nvPr/>
        </p:nvSpPr>
        <p:spPr>
          <a:xfrm flipH="1">
            <a:off x="245707" y="95167"/>
            <a:ext cx="11700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Сравнение информационных систем</a:t>
            </a:r>
            <a:endParaRPr lang="ru-RU" sz="3600" dirty="0">
              <a:latin typeface="+mj-lt"/>
            </a:endParaRP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DB2F2800-6F1E-5649-ACBE-09D0648E8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629967"/>
              </p:ext>
            </p:extLst>
          </p:nvPr>
        </p:nvGraphicFramePr>
        <p:xfrm>
          <a:off x="2031999" y="872065"/>
          <a:ext cx="8127999" cy="5747810"/>
        </p:xfrm>
        <a:graphic>
          <a:graphicData uri="http://schemas.openxmlformats.org/drawingml/2006/table">
            <a:tbl>
              <a:tblPr firstRow="1" bandRow="1">
                <a:tableStyleId>{A5CA1F69-63E4-4748-A82F-6462BE253F79}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948837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38937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3045516"/>
                    </a:ext>
                  </a:extLst>
                </a:gridCol>
              </a:tblGrid>
              <a:tr h="114956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Teamcenter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Enovia</a:t>
                      </a:r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977455"/>
                  </a:ext>
                </a:extLst>
              </a:tr>
              <a:tr h="1149562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Спектр функциональных возможностей</a:t>
                      </a:r>
                      <a:endParaRPr lang="ru-RU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Широкий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Средний</a:t>
                      </a:r>
                      <a:endParaRPr lang="en-RU" sz="1400" b="0" i="0" u="none" strike="noStrike" cap="none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378671"/>
                  </a:ext>
                </a:extLst>
              </a:tr>
              <a:tr h="1149562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Интеграция</a:t>
                      </a:r>
                      <a:r>
                        <a:rPr lang="en-RU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Средняя (требуется настройка)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098021"/>
                  </a:ext>
                </a:extLst>
              </a:tr>
              <a:tr h="1149562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Стоимость</a:t>
                      </a:r>
                      <a:r>
                        <a:rPr lang="en-RU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Низкая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679126"/>
                  </a:ext>
                </a:extLst>
              </a:tr>
              <a:tr h="1149562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Гибкость</a:t>
                      </a:r>
                      <a:r>
                        <a:rPr lang="ru-RU" dirty="0">
                          <a:effectLst/>
                        </a:rPr>
                        <a:t> архитектуры</a:t>
                      </a:r>
                      <a:r>
                        <a:rPr lang="en-RU">
                          <a:effectLst/>
                        </a:rPr>
                        <a:t>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Жёсткая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Гибкая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594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5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0">
        <p:fade/>
      </p:transition>
    </mc:Choice>
    <mc:Fallback xmlns="">
      <p:transition spd="med" advTm="3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AAA931-6CA4-F978-76F0-F6D8D674C8FD}"/>
              </a:ext>
            </a:extLst>
          </p:cNvPr>
          <p:cNvSpPr txBox="1"/>
          <p:nvPr/>
        </p:nvSpPr>
        <p:spPr>
          <a:xfrm>
            <a:off x="1875132" y="142875"/>
            <a:ext cx="7723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Примеры возможного применения </a:t>
            </a:r>
            <a:endParaRPr lang="ru-RU" sz="36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DAE80-BF4E-E346-AAA7-701DBE90FCE7}"/>
              </a:ext>
            </a:extLst>
          </p:cNvPr>
          <p:cNvSpPr txBox="1"/>
          <p:nvPr/>
        </p:nvSpPr>
        <p:spPr>
          <a:xfrm>
            <a:off x="487679" y="789206"/>
            <a:ext cx="112166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может позволить проектировщикам создавать и редактировать 3D-модели автомобиля, создавать чертежи и спецификации, а также управлять изменениями в конструкции и контролировать версии.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производственными процессами. Система может помочь управлять всеми производственными процессами, связанными с производством автомобиля, включая планирование производства, управление запасами, управление производственными операциями и т.д.</a:t>
            </a:r>
          </a:p>
          <a:p>
            <a:pPr marL="457200" lvl="0" indent="-457200">
              <a:buFont typeface="+mj-lt"/>
              <a:buAutoNum type="arabicPeriod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качеством и испытаниями. Система может помочь управлять качеством автомобиля и проводить испытания, необходимые для получения сертификатов соответствия. Она также может помочь управлять результатами испытаний и отслеживать дефекты автомобилей.</a:t>
            </a:r>
          </a:p>
        </p:txBody>
      </p:sp>
    </p:spTree>
    <p:extLst>
      <p:ext uri="{BB962C8B-B14F-4D97-AF65-F5344CB8AC3E}">
        <p14:creationId xmlns:p14="http://schemas.microsoft.com/office/powerpoint/2010/main" val="10549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000">
        <p:fade/>
      </p:transition>
    </mc:Choice>
    <mc:Fallback xmlns="">
      <p:transition spd="med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54;gb6f6fa0e72_1_0">
            <a:extLst>
              <a:ext uri="{FF2B5EF4-FFF2-40B4-BE49-F238E27FC236}">
                <a16:creationId xmlns:a16="http://schemas.microsoft.com/office/drawing/2014/main" id="{8D821B33-E5C9-4CB2-A886-A929CBF93160}"/>
              </a:ext>
            </a:extLst>
          </p:cNvPr>
          <p:cNvSpPr/>
          <p:nvPr/>
        </p:nvSpPr>
        <p:spPr>
          <a:xfrm rot="5400000">
            <a:off x="3467102" y="-79116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9755244-E690-4F68-8958-D1125360DB46}"/>
              </a:ext>
            </a:extLst>
          </p:cNvPr>
          <p:cNvSpPr/>
          <p:nvPr/>
        </p:nvSpPr>
        <p:spPr>
          <a:xfrm>
            <a:off x="671132" y="2900135"/>
            <a:ext cx="873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  <a:ea typeface="Roboto" pitchFamily="2" charset="0"/>
                <a:sym typeface="Calibri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52286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split orient="vert"/>
      </p:transition>
    </mc:Choice>
    <mc:Fallback xmlns="">
      <p:transition spd="slow" advTm="5000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</TotalTime>
  <Words>472</Words>
  <Application>Microsoft Macintosh PowerPoint</Application>
  <PresentationFormat>Широкоэкранный</PresentationFormat>
  <Paragraphs>44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Times New Roman</vt:lpstr>
      <vt:lpstr>Roboto Light</vt:lpstr>
      <vt:lpstr>Roboto</vt:lpstr>
      <vt:lpstr>Montserrat</vt:lpstr>
      <vt:lpstr>Raleway</vt:lpstr>
      <vt:lpstr>Calibri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Microsoft Office User</cp:lastModifiedBy>
  <cp:revision>214</cp:revision>
  <dcterms:modified xsi:type="dcterms:W3CDTF">2023-04-04T12:42:58Z</dcterms:modified>
</cp:coreProperties>
</file>