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73" r:id="rId2"/>
    <p:sldId id="410" r:id="rId3"/>
    <p:sldId id="411" r:id="rId4"/>
    <p:sldId id="414" r:id="rId5"/>
    <p:sldId id="415" r:id="rId6"/>
    <p:sldId id="428" r:id="rId7"/>
    <p:sldId id="424" r:id="rId8"/>
    <p:sldId id="417" r:id="rId9"/>
    <p:sldId id="425" r:id="rId10"/>
    <p:sldId id="436" r:id="rId11"/>
    <p:sldId id="438" r:id="rId12"/>
    <p:sldId id="439" r:id="rId13"/>
    <p:sldId id="440" r:id="rId14"/>
    <p:sldId id="441" r:id="rId15"/>
    <p:sldId id="456" r:id="rId16"/>
    <p:sldId id="442" r:id="rId17"/>
    <p:sldId id="437" r:id="rId18"/>
    <p:sldId id="443" r:id="rId19"/>
    <p:sldId id="418" r:id="rId20"/>
    <p:sldId id="420" r:id="rId21"/>
    <p:sldId id="429" r:id="rId22"/>
    <p:sldId id="430" r:id="rId23"/>
    <p:sldId id="431" r:id="rId24"/>
    <p:sldId id="432" r:id="rId25"/>
    <p:sldId id="434" r:id="rId26"/>
    <p:sldId id="435" r:id="rId27"/>
    <p:sldId id="451" r:id="rId28"/>
    <p:sldId id="452" r:id="rId29"/>
    <p:sldId id="453" r:id="rId30"/>
    <p:sldId id="454" r:id="rId31"/>
    <p:sldId id="444" r:id="rId32"/>
    <p:sldId id="449" r:id="rId33"/>
    <p:sldId id="448" r:id="rId34"/>
    <p:sldId id="446" r:id="rId35"/>
    <p:sldId id="445" r:id="rId36"/>
    <p:sldId id="455" r:id="rId37"/>
    <p:sldId id="450" r:id="rId38"/>
    <p:sldId id="390" r:id="rId39"/>
  </p:sldIdLst>
  <p:sldSz cx="12192000" cy="6858000"/>
  <p:notesSz cx="6858000" cy="9144000"/>
  <p:defaultTextStyle>
    <a:defPPr>
      <a:defRPr lang="zh-CN"/>
    </a:defPPr>
    <a:lvl1pPr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2">
          <p15:clr>
            <a:srgbClr val="A4A3A4"/>
          </p15:clr>
        </p15:guide>
        <p15:guide id="2" orient="horz" pos="974">
          <p15:clr>
            <a:srgbClr val="A4A3A4"/>
          </p15:clr>
        </p15:guide>
        <p15:guide id="3" pos="5937">
          <p15:clr>
            <a:srgbClr val="A4A3A4"/>
          </p15:clr>
        </p15:guide>
        <p15:guide id="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46F"/>
    <a:srgbClr val="5B9BD5"/>
    <a:srgbClr val="274A74"/>
    <a:srgbClr val="1E3D60"/>
    <a:srgbClr val="20425F"/>
    <a:srgbClr val="2F5597"/>
    <a:srgbClr val="29488F"/>
    <a:srgbClr val="213C7C"/>
    <a:srgbClr val="1D346C"/>
    <a:srgbClr val="254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35" autoAdjust="0"/>
    <p:restoredTop sz="80892" autoAdjust="0"/>
  </p:normalViewPr>
  <p:slideViewPr>
    <p:cSldViewPr snapToGrid="0">
      <p:cViewPr varScale="1">
        <p:scale>
          <a:sx n="115" d="100"/>
          <a:sy n="115" d="100"/>
        </p:scale>
        <p:origin x="392" y="200"/>
      </p:cViewPr>
      <p:guideLst>
        <p:guide orient="horz" pos="2322"/>
        <p:guide orient="horz" pos="974"/>
        <p:guide pos="5937"/>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25" name="页眉占位符 1"/>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defRPr sz="1200"/>
            </a:lvl1pPr>
          </a:lstStyle>
          <a:p>
            <a:endParaRPr lang="zh-CN" altLang="en-US"/>
          </a:p>
        </p:txBody>
      </p:sp>
      <p:sp>
        <p:nvSpPr>
          <p:cNvPr id="1048726"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defRPr sz="1200"/>
            </a:lvl1pPr>
          </a:lstStyle>
          <a:p>
            <a:fld id="{8F41CA8E-93B0-4894-8B4D-9EDE136D60C1}" type="datetimeFigureOut">
              <a:rPr lang="zh-CN" altLang="en-US"/>
              <a:t>2020/1/4</a:t>
            </a:fld>
            <a:endParaRPr lang="zh-CN" altLang="en-US"/>
          </a:p>
        </p:txBody>
      </p:sp>
      <p:sp>
        <p:nvSpPr>
          <p:cNvPr id="1048727"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p:spPr>
      </p:sp>
      <p:sp>
        <p:nvSpPr>
          <p:cNvPr id="1048728" name="备注占位符 4"/>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48729" name="页脚占位符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eaLnBrk="1" hangingPunct="1">
              <a:defRPr sz="1200"/>
            </a:lvl1pPr>
          </a:lstStyle>
          <a:p>
            <a:endParaRPr lang="zh-CN" altLang="en-US"/>
          </a:p>
        </p:txBody>
      </p:sp>
      <p:sp>
        <p:nvSpPr>
          <p:cNvPr id="1048730" name="灯片编号占位符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lstStyle>
            <a:lvl1pPr algn="r" eaLnBrk="1" hangingPunct="1">
              <a:defRPr sz="1200"/>
            </a:lvl1pPr>
          </a:lstStyle>
          <a:p>
            <a:fld id="{20D6EBFA-F5B9-43C0-886A-055096996C26}" type="slidenum">
              <a:rPr lang="zh-CN" altLang="en-US"/>
              <a:t>‹#›</a:t>
            </a:fld>
            <a:endParaRPr lang="zh-CN" altLang="en-US"/>
          </a:p>
        </p:txBody>
      </p:sp>
    </p:spTree>
    <p:extLst>
      <p:ext uri="{BB962C8B-B14F-4D97-AF65-F5344CB8AC3E}">
        <p14:creationId xmlns:p14="http://schemas.microsoft.com/office/powerpoint/2010/main" val="1829546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a:t>
            </a:fld>
            <a:endParaRPr lang="zh-CN" altLang="en-US"/>
          </a:p>
        </p:txBody>
      </p:sp>
    </p:spTree>
    <p:extLst>
      <p:ext uri="{BB962C8B-B14F-4D97-AF65-F5344CB8AC3E}">
        <p14:creationId xmlns:p14="http://schemas.microsoft.com/office/powerpoint/2010/main" val="307463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12</a:t>
            </a:fld>
            <a:endParaRPr lang="zh-CN" altLang="en-US"/>
          </a:p>
        </p:txBody>
      </p:sp>
    </p:spTree>
    <p:extLst>
      <p:ext uri="{BB962C8B-B14F-4D97-AF65-F5344CB8AC3E}">
        <p14:creationId xmlns:p14="http://schemas.microsoft.com/office/powerpoint/2010/main" val="1300227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13</a:t>
            </a:fld>
            <a:endParaRPr lang="zh-CN" altLang="en-US"/>
          </a:p>
        </p:txBody>
      </p:sp>
    </p:spTree>
    <p:extLst>
      <p:ext uri="{BB962C8B-B14F-4D97-AF65-F5344CB8AC3E}">
        <p14:creationId xmlns:p14="http://schemas.microsoft.com/office/powerpoint/2010/main" val="381673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14</a:t>
            </a:fld>
            <a:endParaRPr lang="zh-CN" altLang="en-US"/>
          </a:p>
        </p:txBody>
      </p:sp>
    </p:spTree>
    <p:extLst>
      <p:ext uri="{BB962C8B-B14F-4D97-AF65-F5344CB8AC3E}">
        <p14:creationId xmlns:p14="http://schemas.microsoft.com/office/powerpoint/2010/main" val="145922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15</a:t>
            </a:fld>
            <a:endParaRPr lang="zh-CN" altLang="en-US"/>
          </a:p>
        </p:txBody>
      </p:sp>
    </p:spTree>
    <p:extLst>
      <p:ext uri="{BB962C8B-B14F-4D97-AF65-F5344CB8AC3E}">
        <p14:creationId xmlns:p14="http://schemas.microsoft.com/office/powerpoint/2010/main" val="28077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16</a:t>
            </a:fld>
            <a:endParaRPr lang="zh-CN" altLang="en-US"/>
          </a:p>
        </p:txBody>
      </p:sp>
    </p:spTree>
    <p:extLst>
      <p:ext uri="{BB962C8B-B14F-4D97-AF65-F5344CB8AC3E}">
        <p14:creationId xmlns:p14="http://schemas.microsoft.com/office/powerpoint/2010/main" val="457894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17</a:t>
            </a:fld>
            <a:endParaRPr lang="zh-CN" altLang="en-US"/>
          </a:p>
        </p:txBody>
      </p:sp>
    </p:spTree>
    <p:extLst>
      <p:ext uri="{BB962C8B-B14F-4D97-AF65-F5344CB8AC3E}">
        <p14:creationId xmlns:p14="http://schemas.microsoft.com/office/powerpoint/2010/main" val="3409859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18</a:t>
            </a:fld>
            <a:endParaRPr lang="zh-CN" altLang="en-US"/>
          </a:p>
        </p:txBody>
      </p:sp>
    </p:spTree>
    <p:extLst>
      <p:ext uri="{BB962C8B-B14F-4D97-AF65-F5344CB8AC3E}">
        <p14:creationId xmlns:p14="http://schemas.microsoft.com/office/powerpoint/2010/main" val="2157526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19</a:t>
            </a:fld>
            <a:endParaRPr lang="zh-CN" altLang="en-US"/>
          </a:p>
        </p:txBody>
      </p:sp>
    </p:spTree>
    <p:extLst>
      <p:ext uri="{BB962C8B-B14F-4D97-AF65-F5344CB8AC3E}">
        <p14:creationId xmlns:p14="http://schemas.microsoft.com/office/powerpoint/2010/main" val="599850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20</a:t>
            </a:fld>
            <a:endParaRPr lang="zh-CN" altLang="en-US"/>
          </a:p>
        </p:txBody>
      </p:sp>
    </p:spTree>
    <p:extLst>
      <p:ext uri="{BB962C8B-B14F-4D97-AF65-F5344CB8AC3E}">
        <p14:creationId xmlns:p14="http://schemas.microsoft.com/office/powerpoint/2010/main" val="183266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21</a:t>
            </a:fld>
            <a:endParaRPr lang="zh-CN" altLang="en-US"/>
          </a:p>
        </p:txBody>
      </p:sp>
    </p:spTree>
    <p:extLst>
      <p:ext uri="{BB962C8B-B14F-4D97-AF65-F5344CB8AC3E}">
        <p14:creationId xmlns:p14="http://schemas.microsoft.com/office/powerpoint/2010/main" val="32930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4</a:t>
            </a:fld>
            <a:endParaRPr lang="zh-CN" altLang="en-US"/>
          </a:p>
        </p:txBody>
      </p:sp>
    </p:spTree>
    <p:extLst>
      <p:ext uri="{BB962C8B-B14F-4D97-AF65-F5344CB8AC3E}">
        <p14:creationId xmlns:p14="http://schemas.microsoft.com/office/powerpoint/2010/main" val="2707771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22</a:t>
            </a:fld>
            <a:endParaRPr lang="zh-CN" altLang="en-US"/>
          </a:p>
        </p:txBody>
      </p:sp>
    </p:spTree>
    <p:extLst>
      <p:ext uri="{BB962C8B-B14F-4D97-AF65-F5344CB8AC3E}">
        <p14:creationId xmlns:p14="http://schemas.microsoft.com/office/powerpoint/2010/main" val="4234404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23</a:t>
            </a:fld>
            <a:endParaRPr lang="zh-CN" altLang="en-US"/>
          </a:p>
        </p:txBody>
      </p:sp>
    </p:spTree>
    <p:extLst>
      <p:ext uri="{BB962C8B-B14F-4D97-AF65-F5344CB8AC3E}">
        <p14:creationId xmlns:p14="http://schemas.microsoft.com/office/powerpoint/2010/main" val="2988478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24</a:t>
            </a:fld>
            <a:endParaRPr lang="zh-CN" altLang="en-US"/>
          </a:p>
        </p:txBody>
      </p:sp>
    </p:spTree>
    <p:extLst>
      <p:ext uri="{BB962C8B-B14F-4D97-AF65-F5344CB8AC3E}">
        <p14:creationId xmlns:p14="http://schemas.microsoft.com/office/powerpoint/2010/main" val="3039313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25</a:t>
            </a:fld>
            <a:endParaRPr lang="zh-CN" altLang="en-US"/>
          </a:p>
        </p:txBody>
      </p:sp>
    </p:spTree>
    <p:extLst>
      <p:ext uri="{BB962C8B-B14F-4D97-AF65-F5344CB8AC3E}">
        <p14:creationId xmlns:p14="http://schemas.microsoft.com/office/powerpoint/2010/main" val="2480307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26</a:t>
            </a:fld>
            <a:endParaRPr lang="zh-CN" altLang="en-US"/>
          </a:p>
        </p:txBody>
      </p:sp>
    </p:spTree>
    <p:extLst>
      <p:ext uri="{BB962C8B-B14F-4D97-AF65-F5344CB8AC3E}">
        <p14:creationId xmlns:p14="http://schemas.microsoft.com/office/powerpoint/2010/main" val="274813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为何要有大宗交易？</a:t>
            </a:r>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27</a:t>
            </a:fld>
            <a:endParaRPr lang="zh-CN" altLang="en-US"/>
          </a:p>
        </p:txBody>
      </p:sp>
    </p:spTree>
    <p:extLst>
      <p:ext uri="{BB962C8B-B14F-4D97-AF65-F5344CB8AC3E}">
        <p14:creationId xmlns:p14="http://schemas.microsoft.com/office/powerpoint/2010/main" val="1794132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微软雅黑" panose="020B0503020204020204" pitchFamily="34" charset="-122"/>
                <a:ea typeface="微软雅黑" panose="020B0503020204020204" pitchFamily="34" charset="-122"/>
                <a:sym typeface="+mn-ea"/>
              </a:rPr>
              <a:t>科创板为何设立，与现有主板</a:t>
            </a:r>
            <a:r>
              <a:rPr lang="en-US" altLang="zh-CN" sz="1200" b="1" dirty="0">
                <a:latin typeface="微软雅黑" panose="020B0503020204020204" pitchFamily="34" charset="-122"/>
                <a:ea typeface="微软雅黑" panose="020B0503020204020204" pitchFamily="34" charset="-122"/>
                <a:sym typeface="+mn-ea"/>
              </a:rPr>
              <a:t>/</a:t>
            </a:r>
            <a:r>
              <a:rPr lang="zh-CN" altLang="en-US" sz="1200" b="1" dirty="0">
                <a:latin typeface="微软雅黑" panose="020B0503020204020204" pitchFamily="34" charset="-122"/>
                <a:ea typeface="微软雅黑" panose="020B0503020204020204" pitchFamily="34" charset="-122"/>
                <a:sym typeface="+mn-ea"/>
              </a:rPr>
              <a:t>中小板区别</a:t>
            </a:r>
            <a:endParaRPr lang="en-US" altLang="zh-TW" sz="1200" b="1" dirty="0">
              <a:latin typeface="微软雅黑" panose="020B0503020204020204" pitchFamily="34" charset="-122"/>
              <a:ea typeface="微软雅黑" panose="020B0503020204020204" pitchFamily="34" charset="-122"/>
              <a:sym typeface="+mn-ea"/>
            </a:endParaRPr>
          </a:p>
          <a:p>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企业上市要解决的一大问题就是融资。那么，企业融资当前存在什么问题呢？</a:t>
            </a:r>
          </a:p>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科技转化为商品、风险企业转变为安定企业，通常会历经基础研究、应用研发、产品化和市场增长</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4</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个阶段。其中，处于应用研发阶段的企业融资更为困难，而且大多数为不盈利状态，那为什么他们不上主板融资？</a:t>
            </a:r>
          </a:p>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32</a:t>
            </a:fld>
            <a:endParaRPr lang="zh-CN" altLang="en-US"/>
          </a:p>
        </p:txBody>
      </p:sp>
    </p:spTree>
    <p:extLst>
      <p:ext uri="{BB962C8B-B14F-4D97-AF65-F5344CB8AC3E}">
        <p14:creationId xmlns:p14="http://schemas.microsoft.com/office/powerpoint/2010/main" val="263585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这里就要结合现有的主板</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中小板的上市要求来看了，阻碍高新技术企业上主板或中小板融资的最大阻碍就是他们对企业的有盈利性的指标。</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科创板与现有</a:t>
            </a:r>
            <a:r>
              <a:rPr lang="en-US" sz="1200" b="0" i="0" kern="1200" dirty="0">
                <a:solidFill>
                  <a:schemeClr val="tx1"/>
                </a:solidFill>
                <a:effectLst/>
                <a:latin typeface="Calibri" panose="020F0502020204030204" pitchFamily="34" charset="0"/>
                <a:ea typeface="宋体" panose="02010600030101010101" pitchFamily="2" charset="-122"/>
                <a:cs typeface="+mn-cs"/>
              </a:rPr>
              <a:t>A</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股的最大区别之一就是上市条件，</a:t>
            </a:r>
            <a:r>
              <a:rPr lang="en-US" sz="1200" b="0" i="0" kern="1200" dirty="0">
                <a:solidFill>
                  <a:schemeClr val="tx1"/>
                </a:solidFill>
                <a:effectLst/>
                <a:latin typeface="Calibri" panose="020F0502020204030204" pitchFamily="34" charset="0"/>
                <a:ea typeface="宋体" panose="02010600030101010101" pitchFamily="2" charset="-122"/>
                <a:cs typeface="+mn-cs"/>
              </a:rPr>
              <a:t>A</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股目前实施核准制，而科创板将要实施注册制。</a:t>
            </a:r>
          </a:p>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目前企业能否在</a:t>
            </a:r>
            <a:r>
              <a:rPr lang="en-US" sz="1200" b="0" i="0" kern="1200" dirty="0">
                <a:solidFill>
                  <a:schemeClr val="tx1"/>
                </a:solidFill>
                <a:effectLst/>
                <a:latin typeface="Calibri" panose="020F0502020204030204" pitchFamily="34" charset="0"/>
                <a:ea typeface="宋体" panose="02010600030101010101" pitchFamily="2" charset="-122"/>
                <a:cs typeface="+mn-cs"/>
              </a:rPr>
              <a:t>A</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股上市，是发审会审核通过了才能上市。其中有一项硬性指标是盈利性指标，需要企业连续多年盈利达到一定的金额才有资格在</a:t>
            </a:r>
            <a:r>
              <a:rPr lang="en-US" sz="1200" b="0" i="0" kern="1200" dirty="0">
                <a:solidFill>
                  <a:schemeClr val="tx1"/>
                </a:solidFill>
                <a:effectLst/>
                <a:latin typeface="Calibri" panose="020F0502020204030204" pitchFamily="34" charset="0"/>
                <a:ea typeface="宋体" panose="02010600030101010101" pitchFamily="2" charset="-122"/>
                <a:cs typeface="+mn-cs"/>
              </a:rPr>
              <a:t>A</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股上市。但是，对于一些新经济的公司而言，暂时的亏损是常有的事情，等于说这些公司都到不了</a:t>
            </a:r>
            <a:r>
              <a:rPr lang="en-US" sz="1200" b="0" i="0" kern="1200" dirty="0">
                <a:solidFill>
                  <a:schemeClr val="tx1"/>
                </a:solidFill>
                <a:effectLst/>
                <a:latin typeface="Calibri" panose="020F0502020204030204" pitchFamily="34" charset="0"/>
                <a:ea typeface="宋体" panose="02010600030101010101" pitchFamily="2" charset="-122"/>
                <a:cs typeface="+mn-cs"/>
              </a:rPr>
              <a:t>A</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股上市的门槛。</a:t>
            </a:r>
          </a:p>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33</a:t>
            </a:fld>
            <a:endParaRPr lang="zh-CN" altLang="en-US"/>
          </a:p>
        </p:txBody>
      </p:sp>
    </p:spTree>
    <p:extLst>
      <p:ext uri="{BB962C8B-B14F-4D97-AF65-F5344CB8AC3E}">
        <p14:creationId xmlns:p14="http://schemas.microsoft.com/office/powerpoint/2010/main" val="3950592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35</a:t>
            </a:fld>
            <a:endParaRPr lang="zh-CN" altLang="en-US"/>
          </a:p>
        </p:txBody>
      </p:sp>
    </p:spTree>
    <p:extLst>
      <p:ext uri="{BB962C8B-B14F-4D97-AF65-F5344CB8AC3E}">
        <p14:creationId xmlns:p14="http://schemas.microsoft.com/office/powerpoint/2010/main" val="3793192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36</a:t>
            </a:fld>
            <a:endParaRPr lang="zh-CN" altLang="en-US"/>
          </a:p>
        </p:txBody>
      </p:sp>
    </p:spTree>
    <p:extLst>
      <p:ext uri="{BB962C8B-B14F-4D97-AF65-F5344CB8AC3E}">
        <p14:creationId xmlns:p14="http://schemas.microsoft.com/office/powerpoint/2010/main" val="433535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5</a:t>
            </a:fld>
            <a:endParaRPr lang="zh-CN" altLang="en-US"/>
          </a:p>
        </p:txBody>
      </p:sp>
    </p:spTree>
    <p:extLst>
      <p:ext uri="{BB962C8B-B14F-4D97-AF65-F5344CB8AC3E}">
        <p14:creationId xmlns:p14="http://schemas.microsoft.com/office/powerpoint/2010/main" val="130937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37</a:t>
            </a:fld>
            <a:endParaRPr lang="zh-CN" altLang="en-US"/>
          </a:p>
        </p:txBody>
      </p:sp>
    </p:spTree>
    <p:extLst>
      <p:ext uri="{BB962C8B-B14F-4D97-AF65-F5344CB8AC3E}">
        <p14:creationId xmlns:p14="http://schemas.microsoft.com/office/powerpoint/2010/main" val="277347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6</a:t>
            </a:fld>
            <a:endParaRPr lang="zh-CN" altLang="en-US"/>
          </a:p>
        </p:txBody>
      </p:sp>
    </p:spTree>
    <p:extLst>
      <p:ext uri="{BB962C8B-B14F-4D97-AF65-F5344CB8AC3E}">
        <p14:creationId xmlns:p14="http://schemas.microsoft.com/office/powerpoint/2010/main" val="253934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7</a:t>
            </a:fld>
            <a:endParaRPr lang="zh-CN" altLang="en-US"/>
          </a:p>
        </p:txBody>
      </p:sp>
    </p:spTree>
    <p:extLst>
      <p:ext uri="{BB962C8B-B14F-4D97-AF65-F5344CB8AC3E}">
        <p14:creationId xmlns:p14="http://schemas.microsoft.com/office/powerpoint/2010/main" val="289101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8</a:t>
            </a:fld>
            <a:endParaRPr lang="zh-CN" altLang="en-US"/>
          </a:p>
        </p:txBody>
      </p:sp>
    </p:spTree>
    <p:extLst>
      <p:ext uri="{BB962C8B-B14F-4D97-AF65-F5344CB8AC3E}">
        <p14:creationId xmlns:p14="http://schemas.microsoft.com/office/powerpoint/2010/main" val="379307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9</a:t>
            </a:fld>
            <a:endParaRPr lang="zh-CN" altLang="en-US"/>
          </a:p>
        </p:txBody>
      </p:sp>
    </p:spTree>
    <p:extLst>
      <p:ext uri="{BB962C8B-B14F-4D97-AF65-F5344CB8AC3E}">
        <p14:creationId xmlns:p14="http://schemas.microsoft.com/office/powerpoint/2010/main" val="153544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10</a:t>
            </a:fld>
            <a:endParaRPr lang="zh-CN" altLang="en-US"/>
          </a:p>
        </p:txBody>
      </p:sp>
    </p:spTree>
    <p:extLst>
      <p:ext uri="{BB962C8B-B14F-4D97-AF65-F5344CB8AC3E}">
        <p14:creationId xmlns:p14="http://schemas.microsoft.com/office/powerpoint/2010/main" val="385419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D6EBFA-F5B9-43C0-886A-055096996C26}" type="slidenum">
              <a:rPr lang="zh-CN" altLang="en-US" smtClean="0"/>
              <a:t>11</a:t>
            </a:fld>
            <a:endParaRPr lang="zh-CN" altLang="en-US"/>
          </a:p>
        </p:txBody>
      </p:sp>
    </p:spTree>
    <p:extLst>
      <p:ext uri="{BB962C8B-B14F-4D97-AF65-F5344CB8AC3E}">
        <p14:creationId xmlns:p14="http://schemas.microsoft.com/office/powerpoint/2010/main" val="3566188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274A74"/>
        </a:solidFill>
        <a:effectLst/>
      </p:bgPr>
    </p:bg>
    <p:spTree>
      <p:nvGrpSpPr>
        <p:cNvPr id="1" name=""/>
        <p:cNvGrpSpPr/>
        <p:nvPr/>
      </p:nvGrpSpPr>
      <p:grpSpPr>
        <a:xfrm>
          <a:off x="0" y="0"/>
          <a:ext cx="0" cy="0"/>
          <a:chOff x="0" y="0"/>
          <a:chExt cx="0" cy="0"/>
        </a:xfrm>
      </p:grpSpPr>
      <p:sp>
        <p:nvSpPr>
          <p:cNvPr id="1048621" name="日期占位符 3"/>
          <p:cNvSpPr>
            <a:spLocks noGrp="1" noChangeArrowheads="1"/>
          </p:cNvSpPr>
          <p:nvPr>
            <p:ph type="dt" sz="half" idx="10"/>
          </p:nvPr>
        </p:nvSpPr>
        <p:spPr>
          <a:xfrm>
            <a:off x="838200" y="635636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6AEDA6BD-D1C1-4B7A-878B-FA866C01C624}" type="datetimeFigureOut">
              <a:rPr lang="zh-CN" altLang="en-US"/>
              <a:t>2020/1/4</a:t>
            </a:fld>
            <a:endParaRPr lang="zh-CN" altLang="en-US"/>
          </a:p>
        </p:txBody>
      </p:sp>
      <p:sp>
        <p:nvSpPr>
          <p:cNvPr id="1048622" name="页脚占位符 4"/>
          <p:cNvSpPr>
            <a:spLocks noGrp="1" noChangeArrowheads="1"/>
          </p:cNvSpPr>
          <p:nvPr>
            <p:ph type="ftr" sz="quarter" idx="11"/>
          </p:nvPr>
        </p:nvSpPr>
        <p:spPr>
          <a:xfrm>
            <a:off x="4038600" y="635636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1048623" name="灯片编号占位符 5"/>
          <p:cNvSpPr>
            <a:spLocks noGrp="1" noChangeArrowheads="1"/>
          </p:cNvSpPr>
          <p:nvPr>
            <p:ph type="sldNum" sz="quarter" idx="12"/>
          </p:nvPr>
        </p:nvSpPr>
        <p:spPr>
          <a:xfrm>
            <a:off x="8610600" y="635636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A3C155F-4509-4E43-8088-05EEB28400D2}" type="slidenum">
              <a:rPr lang="zh-CN" altLang="en-US"/>
              <a:t>‹#›</a:t>
            </a:fld>
            <a:endParaRPr lang="zh-CN" altLang="en-US"/>
          </a:p>
        </p:txBody>
      </p:sp>
      <p:sp>
        <p:nvSpPr>
          <p:cNvPr id="3" name="矩形 2"/>
          <p:cNvSpPr/>
          <p:nvPr userDrawn="1"/>
        </p:nvSpPr>
        <p:spPr>
          <a:xfrm>
            <a:off x="4926449" y="5783064"/>
            <a:ext cx="2339102" cy="523220"/>
          </a:xfrm>
          <a:prstGeom prst="rect">
            <a:avLst/>
          </a:prstGeom>
        </p:spPr>
        <p:txBody>
          <a:bodyPr wrap="none">
            <a:spAutoFit/>
          </a:bodyPr>
          <a:lstStyle/>
          <a:p>
            <a:pPr algn="ctr" eaLnBrk="1" hangingPunct="1"/>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华锐金融技术</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descr="D:\华锐金融技术\logo\ArchForceLOGO(颜色确定)-白色文字.pngArchForceLOGO(颜色确定)-白色文字"/>
          <p:cNvPicPr>
            <a:picLocks noChangeAspect="1"/>
          </p:cNvPicPr>
          <p:nvPr userDrawn="1"/>
        </p:nvPicPr>
        <p:blipFill>
          <a:blip r:embed="rId2"/>
          <a:srcRect/>
          <a:stretch>
            <a:fillRect/>
          </a:stretch>
        </p:blipFill>
        <p:spPr>
          <a:xfrm>
            <a:off x="5375995" y="4294143"/>
            <a:ext cx="1440011" cy="1320093"/>
          </a:xfrm>
          <a:prstGeom prst="rect">
            <a:avLst/>
          </a:prstGeom>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274A74"/>
        </a:solidFill>
        <a:effectLst/>
      </p:bgPr>
    </p:bg>
    <p:spTree>
      <p:nvGrpSpPr>
        <p:cNvPr id="1" name=""/>
        <p:cNvGrpSpPr/>
        <p:nvPr/>
      </p:nvGrpSpPr>
      <p:grpSpPr>
        <a:xfrm>
          <a:off x="0" y="0"/>
          <a:ext cx="0" cy="0"/>
          <a:chOff x="0" y="0"/>
          <a:chExt cx="0" cy="0"/>
        </a:xfrm>
      </p:grpSpPr>
      <p:sp>
        <p:nvSpPr>
          <p:cNvPr id="1048578" name="标题 1"/>
          <p:cNvSpPr>
            <a:spLocks noGrp="1"/>
          </p:cNvSpPr>
          <p:nvPr>
            <p:ph type="title"/>
          </p:nvPr>
        </p:nvSpPr>
        <p:spPr>
          <a:xfrm>
            <a:off x="814363" y="279651"/>
            <a:ext cx="10515600" cy="631252"/>
          </a:xfrm>
        </p:spPr>
        <p:txBody>
          <a:bodyPr anchor="ctr" anchorCtr="0"/>
          <a:lstStyle>
            <a:lvl1pPr algn="ctr">
              <a:defRPr sz="3200"/>
            </a:lvl1pPr>
          </a:lstStyle>
          <a:p>
            <a:r>
              <a:rPr lang="zh-CN" altLang="en-US"/>
              <a:t>单击此处编辑母版标题样式</a:t>
            </a:r>
          </a:p>
        </p:txBody>
      </p:sp>
      <p:sp>
        <p:nvSpPr>
          <p:cNvPr id="1048579" name="内容占位符 2"/>
          <p:cNvSpPr>
            <a:spLocks noGrp="1"/>
          </p:cNvSpPr>
          <p:nvPr>
            <p:ph idx="1"/>
          </p:nvPr>
        </p:nvSpPr>
        <p:spPr>
          <a:xfrm>
            <a:off x="814363" y="1090974"/>
            <a:ext cx="10515600" cy="54800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图片 4" descr="D:\华锐金融技术\logo\ArchForceLOGO(颜色确定)-白色文字.pngArchForceLOGO(颜色确定)-白色文字"/>
          <p:cNvPicPr>
            <a:picLocks noChangeAspect="1"/>
          </p:cNvPicPr>
          <p:nvPr userDrawn="1"/>
        </p:nvPicPr>
        <p:blipFill>
          <a:blip r:embed="rId2"/>
          <a:srcRect/>
          <a:stretch>
            <a:fillRect/>
          </a:stretch>
        </p:blipFill>
        <p:spPr>
          <a:xfrm>
            <a:off x="10973538" y="5722620"/>
            <a:ext cx="900007" cy="82530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74A74"/>
        </a:solidFill>
        <a:effectLst/>
      </p:bgPr>
    </p:bg>
    <p:spTree>
      <p:nvGrpSpPr>
        <p:cNvPr id="1" name=""/>
        <p:cNvGrpSpPr/>
        <p:nvPr/>
      </p:nvGrpSpPr>
      <p:grpSpPr>
        <a:xfrm>
          <a:off x="0" y="0"/>
          <a:ext cx="0" cy="0"/>
          <a:chOff x="0" y="0"/>
          <a:chExt cx="0" cy="0"/>
        </a:xfrm>
      </p:grpSpPr>
      <p:sp>
        <p:nvSpPr>
          <p:cNvPr id="1048621" name="日期占位符 3"/>
          <p:cNvSpPr>
            <a:spLocks noGrp="1" noChangeArrowheads="1"/>
          </p:cNvSpPr>
          <p:nvPr>
            <p:ph type="dt" sz="half" idx="10"/>
          </p:nvPr>
        </p:nvSpPr>
        <p:spPr>
          <a:xfrm>
            <a:off x="838200" y="635636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6AEDA6BD-D1C1-4B7A-878B-FA866C01C624}" type="datetimeFigureOut">
              <a:rPr lang="zh-CN" altLang="en-US"/>
              <a:t>2020/1/4</a:t>
            </a:fld>
            <a:endParaRPr lang="zh-CN" altLang="en-US"/>
          </a:p>
        </p:txBody>
      </p:sp>
      <p:sp>
        <p:nvSpPr>
          <p:cNvPr id="1048622" name="页脚占位符 4"/>
          <p:cNvSpPr>
            <a:spLocks noGrp="1" noChangeArrowheads="1"/>
          </p:cNvSpPr>
          <p:nvPr>
            <p:ph type="ftr" sz="quarter" idx="11"/>
          </p:nvPr>
        </p:nvSpPr>
        <p:spPr>
          <a:xfrm>
            <a:off x="4038600" y="6356360"/>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1048623" name="灯片编号占位符 5"/>
          <p:cNvSpPr>
            <a:spLocks noGrp="1" noChangeArrowheads="1"/>
          </p:cNvSpPr>
          <p:nvPr>
            <p:ph type="sldNum" sz="quarter" idx="12"/>
          </p:nvPr>
        </p:nvSpPr>
        <p:spPr>
          <a:xfrm>
            <a:off x="8610600" y="6356360"/>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7A3C155F-4509-4E43-8088-05EEB28400D2}" type="slidenum">
              <a:rPr lang="zh-CN" altLang="en-US"/>
              <a:t>‹#›</a:t>
            </a:fld>
            <a:endParaRPr lang="zh-CN" altLang="en-US"/>
          </a:p>
        </p:txBody>
      </p:sp>
      <p:pic>
        <p:nvPicPr>
          <p:cNvPr id="5" name="图片 4" descr="D:\华锐金融技术\logo\ArchForceLOGO(颜色确定)-白色文字.pngArchForceLOGO(颜色确定)-白色文字"/>
          <p:cNvPicPr>
            <a:picLocks noChangeAspect="1"/>
          </p:cNvPicPr>
          <p:nvPr userDrawn="1"/>
        </p:nvPicPr>
        <p:blipFill>
          <a:blip r:embed="rId2"/>
          <a:srcRect/>
          <a:stretch>
            <a:fillRect/>
          </a:stretch>
        </p:blipFill>
        <p:spPr>
          <a:xfrm>
            <a:off x="10973538" y="5722620"/>
            <a:ext cx="900007" cy="825303"/>
          </a:xfrm>
          <a:prstGeom prst="rect">
            <a:avLst/>
          </a:prstGeom>
        </p:spPr>
      </p:pic>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274A74"/>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2020/1/4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2"/>
      </p:bgRef>
    </p:bg>
    <p:spTree>
      <p:nvGrpSpPr>
        <p:cNvPr id="1" name=""/>
        <p:cNvGrpSpPr/>
        <p:nvPr/>
      </p:nvGrpSpPr>
      <p:grpSpPr>
        <a:xfrm>
          <a:off x="0" y="0"/>
          <a:ext cx="0" cy="0"/>
          <a:chOff x="0" y="0"/>
          <a:chExt cx="0" cy="0"/>
        </a:xfrm>
      </p:grpSpPr>
      <p:sp>
        <p:nvSpPr>
          <p:cNvPr id="1048576" name="标题占位符 1"/>
          <p:cNvSpPr>
            <a:spLocks noGrp="1" noChangeArrowheads="1"/>
          </p:cNvSpPr>
          <p:nvPr>
            <p:ph type="title"/>
          </p:nvPr>
        </p:nvSpPr>
        <p:spPr bwMode="auto">
          <a:xfrm>
            <a:off x="1115673" y="279651"/>
            <a:ext cx="10515600" cy="631252"/>
          </a:xfrm>
          <a:prstGeom prst="rect">
            <a:avLst/>
          </a:prstGeom>
          <a:noFill/>
          <a:ln>
            <a:noFill/>
          </a:ln>
        </p:spPr>
        <p:txBody>
          <a:bodyPr vert="horz" wrap="square" lIns="91440" tIns="45720" rIns="91440" bIns="45720" numCol="1" anchor="ctr" anchorCtr="0" compatLnSpc="1"/>
          <a:lstStyle/>
          <a:p>
            <a:pPr lvl="0"/>
            <a:r>
              <a:rPr lang="zh-CN" altLang="zh-CN" dirty="0"/>
              <a:t>单击此处编辑母版标题样式</a:t>
            </a:r>
          </a:p>
        </p:txBody>
      </p:sp>
      <p:sp>
        <p:nvSpPr>
          <p:cNvPr id="1048577" name="文本占位符 2"/>
          <p:cNvSpPr>
            <a:spLocks noGrp="1" noChangeArrowheads="1"/>
          </p:cNvSpPr>
          <p:nvPr>
            <p:ph type="body" idx="1"/>
          </p:nvPr>
        </p:nvSpPr>
        <p:spPr bwMode="auto">
          <a:xfrm>
            <a:off x="838200" y="1090974"/>
            <a:ext cx="10515600" cy="5480094"/>
          </a:xfrm>
          <a:prstGeom prst="rect">
            <a:avLst/>
          </a:prstGeom>
          <a:noFill/>
          <a:ln>
            <a:noFill/>
          </a:ln>
        </p:spPr>
        <p:txBody>
          <a:bodyPr vert="horz" wrap="square" lIns="91440" tIns="45720" rIns="91440" bIns="45720" numCol="1" anchor="t" anchorCtr="0" compatLnSpc="1"/>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p:wipe/>
  </p:transition>
  <p:txStyles>
    <p:titleStyle>
      <a:lvl1pPr algn="l" rtl="0" eaLnBrk="0" fontAlgn="base" hangingPunct="0">
        <a:lnSpc>
          <a:spcPct val="90000"/>
        </a:lnSpc>
        <a:spcBef>
          <a:spcPct val="0"/>
        </a:spcBef>
        <a:spcAft>
          <a:spcPct val="0"/>
        </a:spcAft>
        <a:defRPr lang="zh-CN" altLang="zh-CN" sz="2400" b="1" kern="1200" dirty="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rtl="0" eaLnBrk="0" fontAlgn="base" hangingPunct="0">
        <a:lnSpc>
          <a:spcPct val="90000"/>
        </a:lnSpc>
        <a:spcBef>
          <a:spcPts val="750"/>
        </a:spcBef>
        <a:spcAft>
          <a:spcPct val="0"/>
        </a:spcAft>
        <a:buFont typeface="Arial" panose="020B0604020202090204" pitchFamily="34" charset="0"/>
        <a:buChar char="•"/>
        <a:defRPr sz="18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14350" indent="-171450" algn="l" rtl="0" eaLnBrk="0" fontAlgn="base" hangingPunct="0">
        <a:lnSpc>
          <a:spcPct val="90000"/>
        </a:lnSpc>
        <a:spcBef>
          <a:spcPts val="375"/>
        </a:spcBef>
        <a:spcAft>
          <a:spcPct val="0"/>
        </a:spcAft>
        <a:buFont typeface="Arial" panose="020B0604020202090204" pitchFamily="34" charset="0"/>
        <a:buChar char="•"/>
        <a:defRPr sz="1500">
          <a:solidFill>
            <a:schemeClr val="tx1">
              <a:lumMod val="65000"/>
              <a:lumOff val="35000"/>
            </a:schemeClr>
          </a:solidFill>
          <a:latin typeface="微软雅黑" panose="020B0503020204020204" pitchFamily="34" charset="-122"/>
          <a:ea typeface="微软雅黑" panose="020B0503020204020204" pitchFamily="34" charset="-122"/>
        </a:defRPr>
      </a:lvl2pPr>
      <a:lvl3pPr marL="857250" indent="-171450" algn="l" rtl="0" eaLnBrk="0" fontAlgn="base" hangingPunct="0">
        <a:lnSpc>
          <a:spcPct val="90000"/>
        </a:lnSpc>
        <a:spcBef>
          <a:spcPts val="375"/>
        </a:spcBef>
        <a:spcAft>
          <a:spcPct val="0"/>
        </a:spcAft>
        <a:buFont typeface="Arial" panose="020B0604020202090204" pitchFamily="34" charset="0"/>
        <a:buChar char="•"/>
        <a:defRPr sz="1350">
          <a:solidFill>
            <a:schemeClr val="tx1">
              <a:lumMod val="65000"/>
              <a:lumOff val="35000"/>
            </a:schemeClr>
          </a:solidFill>
          <a:latin typeface="微软雅黑" panose="020B0503020204020204" pitchFamily="34" charset="-122"/>
          <a:ea typeface="微软雅黑" panose="020B0503020204020204" pitchFamily="34" charset="-122"/>
        </a:defRPr>
      </a:lvl3pPr>
      <a:lvl4pPr marL="1200150" indent="-171450" algn="l" rtl="0" eaLnBrk="0" fontAlgn="base" hangingPunct="0">
        <a:lnSpc>
          <a:spcPct val="90000"/>
        </a:lnSpc>
        <a:spcBef>
          <a:spcPts val="375"/>
        </a:spcBef>
        <a:spcAft>
          <a:spcPct val="0"/>
        </a:spcAft>
        <a:buFont typeface="Arial" panose="020B0604020202090204" pitchFamily="34" charset="0"/>
        <a:buChar char="•"/>
        <a:defRPr sz="1200">
          <a:solidFill>
            <a:schemeClr val="tx1">
              <a:lumMod val="65000"/>
              <a:lumOff val="35000"/>
            </a:schemeClr>
          </a:solidFill>
          <a:latin typeface="微软雅黑" panose="020B0503020204020204" pitchFamily="34" charset="-122"/>
          <a:ea typeface="微软雅黑" panose="020B0503020204020204" pitchFamily="34" charset="-122"/>
        </a:defRPr>
      </a:lvl4pPr>
      <a:lvl5pPr marL="1543050" indent="-171450" algn="l" rtl="0" eaLnBrk="0" fontAlgn="base" hangingPunct="0">
        <a:lnSpc>
          <a:spcPct val="90000"/>
        </a:lnSpc>
        <a:spcBef>
          <a:spcPts val="375"/>
        </a:spcBef>
        <a:spcAft>
          <a:spcPct val="0"/>
        </a:spcAft>
        <a:buFont typeface="Arial" panose="020B0604020202090204" pitchFamily="34" charset="0"/>
        <a:buChar char="•"/>
        <a:defRPr sz="1200">
          <a:solidFill>
            <a:schemeClr val="tx1">
              <a:lumMod val="65000"/>
              <a:lumOff val="35000"/>
            </a:schemeClr>
          </a:solidFill>
          <a:latin typeface="微软雅黑" panose="020B0503020204020204" pitchFamily="34" charset="-122"/>
          <a:ea typeface="微软雅黑" panose="020B0503020204020204" pitchFamily="34" charset="-122"/>
        </a:defRPr>
      </a:lvl5pPr>
      <a:lvl6pPr marL="1885950" indent="-171450" algn="l" rtl="0" fontAlgn="base">
        <a:lnSpc>
          <a:spcPct val="90000"/>
        </a:lnSpc>
        <a:spcBef>
          <a:spcPts val="375"/>
        </a:spcBef>
        <a:spcAft>
          <a:spcPct val="0"/>
        </a:spcAft>
        <a:buFont typeface="Arial" panose="020B0604020202090204"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anose="020B0604020202090204"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anose="020B0604020202090204"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anose="020B0604020202090204" pitchFamily="34" charset="0"/>
        <a:buChar char="•"/>
        <a:defRPr>
          <a:solidFill>
            <a:schemeClr val="tx1"/>
          </a:solidFill>
          <a:latin typeface="+mn-lt"/>
          <a:ea typeface="+mn-ea"/>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6"/>
          <p:cNvSpPr txBox="1">
            <a:spLocks noChangeArrowheads="1"/>
          </p:cNvSpPr>
          <p:nvPr/>
        </p:nvSpPr>
        <p:spPr bwMode="auto">
          <a:xfrm>
            <a:off x="3422333" y="1730831"/>
            <a:ext cx="5347335" cy="1692771"/>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证券交易规则</a:t>
            </a:r>
            <a:endParaRPr lang="en-US" altLang="zh-TW" sz="4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lnSpc>
                <a:spcPct val="100000"/>
              </a:lnSpc>
            </a:pP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lnSpc>
                <a:spcPct val="100000"/>
              </a:lnSpc>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2020</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499347368"/>
              </p:ext>
            </p:extLst>
          </p:nvPr>
        </p:nvGraphicFramePr>
        <p:xfrm>
          <a:off x="3100456"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p>
                  </a:txBody>
                  <a:tcPr anchor="ctr"/>
                </a:tc>
                <a:extLst>
                  <a:ext uri="{0D108BD9-81ED-4DB2-BD59-A6C34878D82A}">
                    <a16:rowId xmlns:a16="http://schemas.microsoft.com/office/drawing/2014/main" val="10001"/>
                  </a:ext>
                </a:extLst>
              </a:tr>
              <a:tr h="370840">
                <a:tc>
                  <a:txBody>
                    <a:bodyPr/>
                    <a:lstStyle/>
                    <a:p>
                      <a:pPr algn="ctr"/>
                      <a:r>
                        <a:rPr lang="zh-CN" altLang="en-US" dirty="0"/>
                        <a:t>卖</a:t>
                      </a:r>
                      <a:r>
                        <a:rPr lang="en-US" altLang="zh-CN" dirty="0"/>
                        <a:t>1</a:t>
                      </a:r>
                      <a:endParaRPr lang="zh-CN" altLang="en-US" dirty="0"/>
                    </a:p>
                  </a:txBody>
                  <a:tcPr anchor="ctr"/>
                </a:tc>
                <a:tc>
                  <a:txBody>
                    <a:bodyPr/>
                    <a:lstStyle/>
                    <a:p>
                      <a:pPr algn="ctr"/>
                      <a:r>
                        <a:rPr lang="en-US" altLang="zh-CN" dirty="0"/>
                        <a:t>3.52</a:t>
                      </a:r>
                      <a:endParaRPr lang="zh-CN" altLang="en-US" dirty="0"/>
                    </a:p>
                  </a:txBody>
                  <a:tcPr anchor="ctr"/>
                </a:tc>
                <a:tc>
                  <a:txBody>
                    <a:bodyPr/>
                    <a:lstStyle/>
                    <a:p>
                      <a:pPr algn="ctr"/>
                      <a:r>
                        <a:rPr lang="en-US" altLang="zh-CN" dirty="0">
                          <a:solidFill>
                            <a:srgbClr val="FF0000"/>
                          </a:solidFill>
                        </a:rPr>
                        <a:t>5</a:t>
                      </a:r>
                      <a:endParaRPr lang="zh-CN" altLang="en-US"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卖</a:t>
                      </a:r>
                      <a:r>
                        <a:rPr lang="en-US" altLang="zh-CN" dirty="0"/>
                        <a:t>2</a:t>
                      </a:r>
                      <a:endParaRPr lang="zh-CN" altLang="en-US" dirty="0"/>
                    </a:p>
                  </a:txBody>
                  <a:tcPr anchor="ctr"/>
                </a:tc>
                <a:tc>
                  <a:txBody>
                    <a:bodyPr/>
                    <a:lstStyle/>
                    <a:p>
                      <a:pPr algn="ctr"/>
                      <a:r>
                        <a:rPr lang="en-US" altLang="zh-CN" dirty="0"/>
                        <a:t>3.57</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卖</a:t>
                      </a:r>
                      <a:r>
                        <a:rPr lang="en-US" altLang="zh-CN" dirty="0"/>
                        <a:t>3</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r>
                        <a:rPr lang="en-US" altLang="zh-CN" dirty="0"/>
                        <a:t>3.70</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914797891"/>
              </p:ext>
            </p:extLst>
          </p:nvPr>
        </p:nvGraphicFramePr>
        <p:xfrm>
          <a:off x="527464"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买</a:t>
                      </a:r>
                      <a:r>
                        <a:rPr lang="en-US" altLang="zh-CN" dirty="0"/>
                        <a:t>1</a:t>
                      </a:r>
                      <a:endParaRPr lang="zh-CN" altLang="en-US" dirty="0"/>
                    </a:p>
                  </a:txBody>
                  <a:tcPr anchor="ctr"/>
                </a:tc>
                <a:tc>
                  <a:txBody>
                    <a:bodyPr/>
                    <a:lstStyle/>
                    <a:p>
                      <a:pPr algn="ctr"/>
                      <a:r>
                        <a:rPr lang="en-US" altLang="zh-CN" dirty="0"/>
                        <a:t>3.80</a:t>
                      </a:r>
                      <a:endParaRPr lang="zh-CN" altLang="en-US" dirty="0"/>
                    </a:p>
                  </a:txBody>
                  <a:tcPr anchor="ctr"/>
                </a:tc>
                <a:tc>
                  <a:txBody>
                    <a:bodyPr/>
                    <a:lstStyle/>
                    <a:p>
                      <a:pPr algn="ctr"/>
                      <a:r>
                        <a:rPr lang="en-US" altLang="zh-CN" dirty="0">
                          <a:solidFill>
                            <a:srgbClr val="FF0000"/>
                          </a:solidFill>
                        </a:rPr>
                        <a:t>2</a:t>
                      </a:r>
                      <a:endParaRPr lang="zh-CN" altLang="en-US"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3.76</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3.54</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集合竞价例子</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7" y="4127707"/>
            <a:ext cx="1015924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设股票</a:t>
            </a:r>
            <a:r>
              <a:rPr lang="en-US" altLang="zh-CN" sz="2000" dirty="0"/>
              <a:t>A</a:t>
            </a:r>
            <a:r>
              <a:rPr lang="zh-CN" altLang="en-US" sz="2000" dirty="0"/>
              <a:t>在开盘前分别有</a:t>
            </a:r>
            <a:r>
              <a:rPr lang="en-US" altLang="zh-CN" sz="2000" dirty="0"/>
              <a:t>5</a:t>
            </a:r>
            <a:r>
              <a:rPr lang="zh-CN" altLang="en-US" sz="2000" dirty="0"/>
              <a:t>笔买入委托和</a:t>
            </a:r>
            <a:r>
              <a:rPr lang="en-US" altLang="zh-CN" sz="2000" dirty="0"/>
              <a:t>5</a:t>
            </a:r>
            <a:r>
              <a:rPr lang="zh-CN" altLang="en-US" sz="2000" dirty="0"/>
              <a:t>笔卖出委托，根据价格优先的原则，按买入价格由高至低和卖出价格由低至高的顺序将其分别排列如上</a:t>
            </a:r>
            <a:endParaRPr lang="en-US" altLang="zh-CN" sz="2000" dirty="0"/>
          </a:p>
          <a:p>
            <a:pPr>
              <a:lnSpc>
                <a:spcPct val="150000"/>
              </a:lnSpc>
            </a:pPr>
            <a:r>
              <a:rPr lang="zh-CN" altLang="en-US" sz="2000" dirty="0"/>
              <a:t>按不高于申买价和不低于申卖价以及价格优先的原则，首先可成交第一笔，即</a:t>
            </a:r>
            <a:r>
              <a:rPr lang="en-US" altLang="zh-CN" sz="2000" dirty="0">
                <a:solidFill>
                  <a:srgbClr val="FF0000"/>
                </a:solidFill>
              </a:rPr>
              <a:t>3.80</a:t>
            </a:r>
            <a:r>
              <a:rPr lang="zh-CN" altLang="en-US" sz="2000" dirty="0">
                <a:solidFill>
                  <a:srgbClr val="FF0000"/>
                </a:solidFill>
              </a:rPr>
              <a:t>元的买入委托和 </a:t>
            </a:r>
            <a:r>
              <a:rPr lang="en-US" altLang="zh-CN" sz="2000" dirty="0">
                <a:solidFill>
                  <a:srgbClr val="FF0000"/>
                </a:solidFill>
              </a:rPr>
              <a:t>3.52</a:t>
            </a:r>
            <a:r>
              <a:rPr lang="zh-CN" altLang="en-US" sz="2000" dirty="0">
                <a:solidFill>
                  <a:srgbClr val="FF0000"/>
                </a:solidFill>
              </a:rPr>
              <a:t>元的卖出委托</a:t>
            </a:r>
            <a:r>
              <a:rPr lang="zh-CN" altLang="en-US" sz="2000" dirty="0"/>
              <a:t>，</a:t>
            </a:r>
            <a:r>
              <a:rPr lang="zh-CN" altLang="en-US" sz="2000" dirty="0">
                <a:solidFill>
                  <a:srgbClr val="FF0000"/>
                </a:solidFill>
              </a:rPr>
              <a:t>成交</a:t>
            </a:r>
            <a:r>
              <a:rPr lang="en-US" altLang="zh-CN" sz="2000" dirty="0">
                <a:solidFill>
                  <a:srgbClr val="FF0000"/>
                </a:solidFill>
              </a:rPr>
              <a:t>2</a:t>
            </a:r>
            <a:r>
              <a:rPr lang="zh-CN" altLang="en-US" sz="2000" dirty="0">
                <a:solidFill>
                  <a:srgbClr val="FF0000"/>
                </a:solidFill>
              </a:rPr>
              <a:t>手</a:t>
            </a:r>
            <a:r>
              <a:rPr lang="zh-CN" altLang="en-US" sz="2000" dirty="0"/>
              <a:t>，若要同时符合申买者和申卖者的意愿，</a:t>
            </a:r>
            <a:r>
              <a:rPr lang="zh-CN" altLang="en-US" sz="2000" dirty="0">
                <a:solidFill>
                  <a:srgbClr val="FF0000"/>
                </a:solidFill>
              </a:rPr>
              <a:t>其成交价格必须是在</a:t>
            </a:r>
            <a:r>
              <a:rPr lang="en-US" altLang="zh-CN" sz="2000" dirty="0">
                <a:solidFill>
                  <a:srgbClr val="FF0000"/>
                </a:solidFill>
              </a:rPr>
              <a:t>3.52 </a:t>
            </a:r>
            <a:r>
              <a:rPr lang="zh-CN" altLang="en-US" sz="2000" dirty="0">
                <a:solidFill>
                  <a:srgbClr val="FF0000"/>
                </a:solidFill>
              </a:rPr>
              <a:t>元与</a:t>
            </a:r>
            <a:r>
              <a:rPr lang="en-US" altLang="zh-CN" sz="2000" dirty="0">
                <a:solidFill>
                  <a:srgbClr val="FF0000"/>
                </a:solidFill>
              </a:rPr>
              <a:t>3.80</a:t>
            </a:r>
            <a:r>
              <a:rPr lang="zh-CN" altLang="en-US" sz="2000" dirty="0">
                <a:solidFill>
                  <a:srgbClr val="FF0000"/>
                </a:solidFill>
              </a:rPr>
              <a:t>元之间</a:t>
            </a:r>
            <a:r>
              <a:rPr lang="zh-CN" altLang="en-US" sz="2000" dirty="0"/>
              <a:t>，但具体价格要视以后的成交情况而定。</a:t>
            </a:r>
          </a:p>
        </p:txBody>
      </p:sp>
      <p:sp>
        <p:nvSpPr>
          <p:cNvPr id="12"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7457249" y="1921688"/>
            <a:ext cx="31095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3600" dirty="0">
                <a:solidFill>
                  <a:schemeClr val="accent4">
                    <a:lumMod val="40000"/>
                    <a:lumOff val="60000"/>
                  </a:schemeClr>
                </a:solidFill>
                <a:latin typeface="宋体" panose="02010600030101010101" pitchFamily="2" charset="-122"/>
              </a:rPr>
              <a:t>第</a:t>
            </a:r>
            <a:r>
              <a:rPr lang="en-US" altLang="zh-CN" sz="3600" dirty="0">
                <a:solidFill>
                  <a:schemeClr val="accent4">
                    <a:lumMod val="40000"/>
                    <a:lumOff val="60000"/>
                  </a:schemeClr>
                </a:solidFill>
                <a:latin typeface="宋体" panose="02010600030101010101" pitchFamily="2" charset="-122"/>
              </a:rPr>
              <a:t>1</a:t>
            </a:r>
            <a:r>
              <a:rPr lang="zh-CN" altLang="en-US" sz="3600" dirty="0">
                <a:solidFill>
                  <a:schemeClr val="accent4">
                    <a:lumMod val="40000"/>
                    <a:lumOff val="60000"/>
                  </a:schemeClr>
                </a:solidFill>
                <a:latin typeface="宋体" panose="02010600030101010101" pitchFamily="2" charset="-122"/>
              </a:rPr>
              <a:t>次撮合</a:t>
            </a:r>
            <a:endParaRPr lang="en-US" altLang="zh-CN" sz="3600" dirty="0">
              <a:solidFill>
                <a:schemeClr val="accent4">
                  <a:lumMod val="40000"/>
                  <a:lumOff val="60000"/>
                </a:schemeClr>
              </a:solidFill>
              <a:latin typeface="宋体" panose="02010600030101010101" pitchFamily="2" charset="-122"/>
            </a:endParaRPr>
          </a:p>
        </p:txBody>
      </p:sp>
    </p:spTree>
    <p:extLst>
      <p:ext uri="{BB962C8B-B14F-4D97-AF65-F5344CB8AC3E}">
        <p14:creationId xmlns:p14="http://schemas.microsoft.com/office/powerpoint/2010/main" val="1703863406"/>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301760490"/>
              </p:ext>
            </p:extLst>
          </p:nvPr>
        </p:nvGraphicFramePr>
        <p:xfrm>
          <a:off x="3100456"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p>
                  </a:txBody>
                  <a:tcPr anchor="ctr"/>
                </a:tc>
                <a:extLst>
                  <a:ext uri="{0D108BD9-81ED-4DB2-BD59-A6C34878D82A}">
                    <a16:rowId xmlns:a16="http://schemas.microsoft.com/office/drawing/2014/main" val="10001"/>
                  </a:ext>
                </a:extLst>
              </a:tr>
              <a:tr h="370840">
                <a:tc>
                  <a:txBody>
                    <a:bodyPr/>
                    <a:lstStyle/>
                    <a:p>
                      <a:pPr algn="ctr"/>
                      <a:r>
                        <a:rPr lang="zh-CN" altLang="en-US" dirty="0"/>
                        <a:t>卖</a:t>
                      </a:r>
                      <a:r>
                        <a:rPr lang="en-US" altLang="zh-CN" dirty="0"/>
                        <a:t>1</a:t>
                      </a:r>
                      <a:endParaRPr lang="zh-CN" altLang="en-US" dirty="0"/>
                    </a:p>
                  </a:txBody>
                  <a:tcPr anchor="ctr"/>
                </a:tc>
                <a:tc>
                  <a:txBody>
                    <a:bodyPr/>
                    <a:lstStyle/>
                    <a:p>
                      <a:pPr algn="ctr"/>
                      <a:r>
                        <a:rPr lang="en-US" altLang="zh-CN" dirty="0"/>
                        <a:t>3.52</a:t>
                      </a:r>
                      <a:endParaRPr lang="zh-CN" altLang="en-US" dirty="0"/>
                    </a:p>
                  </a:txBody>
                  <a:tcPr anchor="ctr"/>
                </a:tc>
                <a:tc>
                  <a:txBody>
                    <a:bodyPr/>
                    <a:lstStyle/>
                    <a:p>
                      <a:pPr algn="ctr"/>
                      <a:r>
                        <a:rPr lang="en-US" altLang="zh-CN" dirty="0">
                          <a:solidFill>
                            <a:srgbClr val="FF0000"/>
                          </a:solidFill>
                        </a:rPr>
                        <a:t>3</a:t>
                      </a:r>
                      <a:endParaRPr lang="zh-CN" altLang="en-US"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卖</a:t>
                      </a:r>
                      <a:r>
                        <a:rPr lang="en-US" altLang="zh-CN" dirty="0"/>
                        <a:t>2</a:t>
                      </a:r>
                      <a:endParaRPr lang="zh-CN" altLang="en-US" dirty="0"/>
                    </a:p>
                  </a:txBody>
                  <a:tcPr anchor="ctr"/>
                </a:tc>
                <a:tc>
                  <a:txBody>
                    <a:bodyPr/>
                    <a:lstStyle/>
                    <a:p>
                      <a:pPr algn="ctr"/>
                      <a:r>
                        <a:rPr lang="en-US" altLang="zh-CN" dirty="0"/>
                        <a:t>3.57</a:t>
                      </a:r>
                      <a:endParaRPr lang="zh-CN" altLang="en-US" dirty="0"/>
                    </a:p>
                  </a:txBody>
                  <a:tcPr anchor="ctr"/>
                </a:tc>
                <a:tc>
                  <a:txBody>
                    <a:bodyPr/>
                    <a:lstStyle/>
                    <a:p>
                      <a:pPr algn="ctr"/>
                      <a:r>
                        <a:rPr lang="en-US" altLang="zh-CN" dirty="0">
                          <a:solidFill>
                            <a:srgbClr val="FF0000"/>
                          </a:solidFill>
                        </a:rPr>
                        <a:t>1</a:t>
                      </a:r>
                      <a:endParaRPr lang="zh-CN" altLang="en-US" dirty="0">
                        <a:solidFill>
                          <a:srgbClr val="FF0000"/>
                        </a:solidFill>
                      </a:endParaRPr>
                    </a:p>
                  </a:txBody>
                  <a:tcPr anchor="ctr"/>
                </a:tc>
                <a:extLst>
                  <a:ext uri="{0D108BD9-81ED-4DB2-BD59-A6C34878D82A}">
                    <a16:rowId xmlns:a16="http://schemas.microsoft.com/office/drawing/2014/main" val="10003"/>
                  </a:ext>
                </a:extLst>
              </a:tr>
              <a:tr h="370840">
                <a:tc>
                  <a:txBody>
                    <a:bodyPr/>
                    <a:lstStyle/>
                    <a:p>
                      <a:pPr algn="ctr"/>
                      <a:r>
                        <a:rPr lang="zh-CN" altLang="en-US" dirty="0"/>
                        <a:t>卖</a:t>
                      </a:r>
                      <a:r>
                        <a:rPr lang="en-US" altLang="zh-CN" dirty="0"/>
                        <a:t>3</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solidFill>
                            <a:srgbClr val="FF0000"/>
                          </a:solidFill>
                        </a:rPr>
                        <a:t>2</a:t>
                      </a:r>
                      <a:endParaRPr lang="zh-CN" altLang="en-US" dirty="0">
                        <a:solidFill>
                          <a:srgbClr val="FF0000"/>
                        </a:solidFill>
                      </a:endParaRPr>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r>
                        <a:rPr lang="en-US" altLang="zh-CN" dirty="0"/>
                        <a:t>3.70</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415192986"/>
              </p:ext>
            </p:extLst>
          </p:nvPr>
        </p:nvGraphicFramePr>
        <p:xfrm>
          <a:off x="527464"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3.76</a:t>
                      </a:r>
                      <a:endParaRPr lang="zh-CN" altLang="en-US" dirty="0"/>
                    </a:p>
                  </a:txBody>
                  <a:tcPr anchor="ctr"/>
                </a:tc>
                <a:tc>
                  <a:txBody>
                    <a:bodyPr/>
                    <a:lstStyle/>
                    <a:p>
                      <a:pPr algn="ctr"/>
                      <a:r>
                        <a:rPr lang="en-US" altLang="zh-CN" dirty="0">
                          <a:solidFill>
                            <a:srgbClr val="FF0000"/>
                          </a:solidFill>
                        </a:rPr>
                        <a:t>6</a:t>
                      </a:r>
                      <a:endParaRPr lang="zh-CN" altLang="en-US" dirty="0">
                        <a:solidFill>
                          <a:srgbClr val="FF0000"/>
                        </a:solidFill>
                      </a:endParaRPr>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3.54</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8" y="4048385"/>
            <a:ext cx="1015924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在第一次成交中，由于卖出委托的数量多于买入委托，按交易规则，买一的买入委托</a:t>
            </a:r>
            <a:r>
              <a:rPr lang="en-US" altLang="zh-CN" sz="2000" dirty="0"/>
              <a:t>2</a:t>
            </a:r>
            <a:r>
              <a:rPr lang="zh-CN" altLang="en-US" sz="2000" dirty="0"/>
              <a:t>手全部成交，</a:t>
            </a:r>
            <a:r>
              <a:rPr lang="zh-CN" altLang="en-US" sz="2000" dirty="0">
                <a:solidFill>
                  <a:srgbClr val="FF0000"/>
                </a:solidFill>
              </a:rPr>
              <a:t>卖一的卖出委托还剩余</a:t>
            </a:r>
            <a:r>
              <a:rPr lang="en-US" altLang="zh-CN" sz="2000" dirty="0">
                <a:solidFill>
                  <a:srgbClr val="FF0000"/>
                </a:solidFill>
              </a:rPr>
              <a:t>3</a:t>
            </a:r>
            <a:r>
              <a:rPr lang="zh-CN" altLang="en-US" sz="2000" dirty="0">
                <a:solidFill>
                  <a:srgbClr val="FF0000"/>
                </a:solidFill>
              </a:rPr>
              <a:t>手</a:t>
            </a:r>
            <a:r>
              <a:rPr lang="zh-CN" altLang="en-US" sz="2000" dirty="0"/>
              <a:t>。 </a:t>
            </a:r>
          </a:p>
          <a:p>
            <a:pPr>
              <a:lnSpc>
                <a:spcPct val="150000"/>
              </a:lnSpc>
            </a:pPr>
            <a:r>
              <a:rPr lang="zh-CN" altLang="en-US" sz="2000" dirty="0"/>
              <a:t>第二笔成交情况：买</a:t>
            </a:r>
            <a:r>
              <a:rPr lang="en-US" altLang="zh-CN" sz="2000" dirty="0"/>
              <a:t>2</a:t>
            </a:r>
            <a:r>
              <a:rPr lang="zh-CN" altLang="en-US" sz="2000" dirty="0"/>
              <a:t>的买入委托价格为不高于</a:t>
            </a:r>
            <a:r>
              <a:rPr lang="en-US" altLang="zh-CN" sz="2000" dirty="0"/>
              <a:t>3.76</a:t>
            </a:r>
            <a:r>
              <a:rPr lang="zh-CN" altLang="en-US" sz="2000" dirty="0"/>
              <a:t>元，数量为</a:t>
            </a:r>
            <a:r>
              <a:rPr lang="en-US" altLang="zh-CN" sz="2000" dirty="0"/>
              <a:t>6</a:t>
            </a:r>
            <a:r>
              <a:rPr lang="zh-CN" altLang="en-US" sz="2000" dirty="0"/>
              <a:t>手。在卖出委托中，卖</a:t>
            </a:r>
            <a:r>
              <a:rPr lang="en-US" altLang="zh-CN" sz="2000" dirty="0"/>
              <a:t>1-3</a:t>
            </a:r>
            <a:r>
              <a:rPr lang="zh-CN" altLang="en-US" sz="2000" dirty="0"/>
              <a:t>的委托的数量正好为</a:t>
            </a:r>
            <a:r>
              <a:rPr lang="en-US" altLang="zh-CN" sz="2000" dirty="0"/>
              <a:t>6</a:t>
            </a:r>
            <a:r>
              <a:rPr lang="zh-CN" altLang="en-US" sz="2000" dirty="0"/>
              <a:t>手，其价格意愿也符合要求，正好成交，其成交价格在</a:t>
            </a:r>
            <a:r>
              <a:rPr lang="en-US" altLang="zh-CN" sz="2000" dirty="0"/>
              <a:t>3.60</a:t>
            </a:r>
            <a:r>
              <a:rPr lang="zh-CN" altLang="en-US" sz="2000" dirty="0"/>
              <a:t>元～</a:t>
            </a:r>
            <a:r>
              <a:rPr lang="en-US" altLang="zh-CN" sz="2000" dirty="0"/>
              <a:t>3.76</a:t>
            </a:r>
            <a:r>
              <a:rPr lang="zh-CN" altLang="en-US" sz="2000" dirty="0"/>
              <a:t>元的范围内，成交数量为</a:t>
            </a:r>
            <a:r>
              <a:rPr lang="en-US" altLang="zh-CN" sz="2000" dirty="0"/>
              <a:t>6</a:t>
            </a:r>
            <a:r>
              <a:rPr lang="zh-CN" altLang="en-US" sz="2000" dirty="0"/>
              <a:t>手。应注意的是，第二笔成交价格的范围是在第一笔成交价格的范围之内，且区间要小一些。</a:t>
            </a:r>
          </a:p>
        </p:txBody>
      </p:sp>
      <p:sp>
        <p:nvSpPr>
          <p:cNvPr id="7"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7457249" y="1921688"/>
            <a:ext cx="31095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3600" dirty="0">
                <a:solidFill>
                  <a:schemeClr val="accent4">
                    <a:lumMod val="40000"/>
                    <a:lumOff val="60000"/>
                  </a:schemeClr>
                </a:solidFill>
                <a:latin typeface="宋体" panose="02010600030101010101" pitchFamily="2" charset="-122"/>
              </a:rPr>
              <a:t>第</a:t>
            </a:r>
            <a:r>
              <a:rPr lang="en-US" altLang="zh-CN" sz="3600" dirty="0">
                <a:solidFill>
                  <a:schemeClr val="accent4">
                    <a:lumMod val="40000"/>
                    <a:lumOff val="60000"/>
                  </a:schemeClr>
                </a:solidFill>
                <a:latin typeface="宋体" panose="02010600030101010101" pitchFamily="2" charset="-122"/>
              </a:rPr>
              <a:t>2</a:t>
            </a:r>
            <a:r>
              <a:rPr lang="zh-CN" altLang="en-US" sz="3600" dirty="0">
                <a:solidFill>
                  <a:schemeClr val="accent4">
                    <a:lumMod val="40000"/>
                    <a:lumOff val="60000"/>
                  </a:schemeClr>
                </a:solidFill>
                <a:latin typeface="宋体" panose="02010600030101010101" pitchFamily="2" charset="-122"/>
              </a:rPr>
              <a:t>次撮合</a:t>
            </a:r>
            <a:endParaRPr lang="en-US" altLang="zh-CN" sz="3600" dirty="0">
              <a:solidFill>
                <a:schemeClr val="accent4">
                  <a:lumMod val="40000"/>
                  <a:lumOff val="60000"/>
                </a:schemeClr>
              </a:solidFill>
              <a:latin typeface="宋体" panose="02010600030101010101" pitchFamily="2" charset="-122"/>
            </a:endParaRPr>
          </a:p>
        </p:txBody>
      </p:sp>
    </p:spTree>
    <p:extLst>
      <p:ext uri="{BB962C8B-B14F-4D97-AF65-F5344CB8AC3E}">
        <p14:creationId xmlns:p14="http://schemas.microsoft.com/office/powerpoint/2010/main" val="2676772862"/>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4085156462"/>
              </p:ext>
            </p:extLst>
          </p:nvPr>
        </p:nvGraphicFramePr>
        <p:xfrm>
          <a:off x="3100456"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p>
                  </a:txBody>
                  <a:tcPr anchor="ctr"/>
                </a:tc>
                <a:extLst>
                  <a:ext uri="{0D108BD9-81ED-4DB2-BD59-A6C34878D82A}">
                    <a16:rowId xmlns:a16="http://schemas.microsoft.com/office/drawing/2014/main" val="10001"/>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solidFill>
                            <a:srgbClr val="FF0000"/>
                          </a:solidFill>
                        </a:rPr>
                        <a:t>6</a:t>
                      </a:r>
                      <a:endParaRPr lang="zh-CN" altLang="en-US" dirty="0">
                        <a:solidFill>
                          <a:srgbClr val="FF0000"/>
                        </a:solidFill>
                      </a:endParaRPr>
                    </a:p>
                  </a:txBody>
                  <a:tcPr anchor="ctr"/>
                </a:tc>
                <a:extLst>
                  <a:ext uri="{0D108BD9-81ED-4DB2-BD59-A6C34878D82A}">
                    <a16:rowId xmlns:a16="http://schemas.microsoft.com/office/drawing/2014/main" val="10005"/>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r>
                        <a:rPr lang="en-US" altLang="zh-CN" dirty="0"/>
                        <a:t>3.70</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171509042"/>
              </p:ext>
            </p:extLst>
          </p:nvPr>
        </p:nvGraphicFramePr>
        <p:xfrm>
          <a:off x="527464"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solidFill>
                            <a:srgbClr val="FF0000"/>
                          </a:solidFill>
                        </a:rPr>
                        <a:t>4</a:t>
                      </a:r>
                      <a:endParaRPr lang="zh-CN" altLang="en-US" dirty="0">
                        <a:solidFill>
                          <a:srgbClr val="FF0000"/>
                        </a:solidFill>
                      </a:endParaRPr>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3.54</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8" y="4048385"/>
            <a:ext cx="1015924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第三笔成交情况：买</a:t>
            </a:r>
            <a:r>
              <a:rPr lang="en-US" altLang="zh-CN" sz="2000" dirty="0"/>
              <a:t>3</a:t>
            </a:r>
            <a:r>
              <a:rPr lang="zh-CN" altLang="en-US" sz="2000" dirty="0"/>
              <a:t>的买入委托其价格要求不超过</a:t>
            </a:r>
            <a:r>
              <a:rPr lang="en-US" altLang="zh-CN" sz="2000" dirty="0"/>
              <a:t>3.65</a:t>
            </a:r>
            <a:r>
              <a:rPr lang="zh-CN" altLang="en-US" sz="2000" dirty="0"/>
              <a:t>元，而卖出委托卖</a:t>
            </a:r>
            <a:r>
              <a:rPr lang="en-US" altLang="zh-CN" sz="2000" dirty="0"/>
              <a:t>4</a:t>
            </a:r>
            <a:r>
              <a:rPr lang="zh-CN" altLang="en-US" sz="2000" dirty="0"/>
              <a:t>的委托价格符合要求，这样买</a:t>
            </a:r>
            <a:r>
              <a:rPr lang="en-US" altLang="zh-CN" sz="2000" dirty="0"/>
              <a:t>3</a:t>
            </a:r>
            <a:r>
              <a:rPr lang="zh-CN" altLang="en-US" sz="2000" dirty="0"/>
              <a:t>的买入委托与卖</a:t>
            </a:r>
            <a:r>
              <a:rPr lang="en-US" altLang="zh-CN" sz="2000" dirty="0"/>
              <a:t>4</a:t>
            </a:r>
            <a:r>
              <a:rPr lang="zh-CN" altLang="en-US" sz="2000" dirty="0"/>
              <a:t>的卖出委托就正好配对成交，其价格为</a:t>
            </a:r>
            <a:r>
              <a:rPr lang="en-US" altLang="zh-CN" sz="2000" dirty="0"/>
              <a:t>3.65</a:t>
            </a:r>
            <a:r>
              <a:rPr lang="zh-CN" altLang="en-US" sz="2000" dirty="0"/>
              <a:t>元，因卖出委托数量大于买入委托，故卖</a:t>
            </a:r>
            <a:r>
              <a:rPr lang="en-US" altLang="zh-CN" sz="2000" dirty="0"/>
              <a:t>4</a:t>
            </a:r>
            <a:r>
              <a:rPr lang="zh-CN" altLang="en-US" sz="2000" dirty="0"/>
              <a:t>的卖出委托仅只成交了</a:t>
            </a:r>
            <a:r>
              <a:rPr lang="en-US" altLang="zh-CN" sz="2000" dirty="0"/>
              <a:t>4</a:t>
            </a:r>
            <a:r>
              <a:rPr lang="zh-CN" altLang="en-US" sz="2000" dirty="0"/>
              <a:t>手。</a:t>
            </a:r>
          </a:p>
        </p:txBody>
      </p:sp>
      <p:sp>
        <p:nvSpPr>
          <p:cNvPr id="7"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7457249" y="1921688"/>
            <a:ext cx="31095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3600" dirty="0">
                <a:solidFill>
                  <a:schemeClr val="accent4">
                    <a:lumMod val="40000"/>
                    <a:lumOff val="60000"/>
                  </a:schemeClr>
                </a:solidFill>
                <a:latin typeface="宋体" panose="02010600030101010101" pitchFamily="2" charset="-122"/>
              </a:rPr>
              <a:t>第</a:t>
            </a:r>
            <a:r>
              <a:rPr lang="en-US" altLang="zh-CN" sz="3600" dirty="0">
                <a:solidFill>
                  <a:schemeClr val="accent4">
                    <a:lumMod val="40000"/>
                    <a:lumOff val="60000"/>
                  </a:schemeClr>
                </a:solidFill>
                <a:latin typeface="宋体" panose="02010600030101010101" pitchFamily="2" charset="-122"/>
              </a:rPr>
              <a:t>3</a:t>
            </a:r>
            <a:r>
              <a:rPr lang="zh-CN" altLang="en-US" sz="3600" dirty="0">
                <a:solidFill>
                  <a:schemeClr val="accent4">
                    <a:lumMod val="40000"/>
                    <a:lumOff val="60000"/>
                  </a:schemeClr>
                </a:solidFill>
                <a:latin typeface="宋体" panose="02010600030101010101" pitchFamily="2" charset="-122"/>
              </a:rPr>
              <a:t>次撮合</a:t>
            </a:r>
            <a:endParaRPr lang="en-US" altLang="zh-CN" sz="3600" dirty="0">
              <a:solidFill>
                <a:schemeClr val="accent4">
                  <a:lumMod val="40000"/>
                  <a:lumOff val="60000"/>
                </a:schemeClr>
              </a:solidFill>
              <a:latin typeface="宋体" panose="02010600030101010101" pitchFamily="2" charset="-122"/>
            </a:endParaRPr>
          </a:p>
        </p:txBody>
      </p:sp>
    </p:spTree>
    <p:extLst>
      <p:ext uri="{BB962C8B-B14F-4D97-AF65-F5344CB8AC3E}">
        <p14:creationId xmlns:p14="http://schemas.microsoft.com/office/powerpoint/2010/main" val="129225100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679319693"/>
              </p:ext>
            </p:extLst>
          </p:nvPr>
        </p:nvGraphicFramePr>
        <p:xfrm>
          <a:off x="3100456"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p>
                  </a:txBody>
                  <a:tcPr anchor="ctr"/>
                </a:tc>
                <a:extLst>
                  <a:ext uri="{0D108BD9-81ED-4DB2-BD59-A6C34878D82A}">
                    <a16:rowId xmlns:a16="http://schemas.microsoft.com/office/drawing/2014/main" val="10001"/>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solidFill>
                            <a:srgbClr val="FF0000"/>
                          </a:solidFill>
                        </a:rPr>
                        <a:t>2</a:t>
                      </a:r>
                      <a:endParaRPr lang="zh-CN" altLang="en-US" dirty="0">
                        <a:solidFill>
                          <a:srgbClr val="FF0000"/>
                        </a:solidFill>
                      </a:endParaRPr>
                    </a:p>
                  </a:txBody>
                  <a:tcPr anchor="ctr"/>
                </a:tc>
                <a:extLst>
                  <a:ext uri="{0D108BD9-81ED-4DB2-BD59-A6C34878D82A}">
                    <a16:rowId xmlns:a16="http://schemas.microsoft.com/office/drawing/2014/main" val="10005"/>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r>
                        <a:rPr lang="en-US" altLang="zh-CN" dirty="0"/>
                        <a:t>3.70</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0999315"/>
              </p:ext>
            </p:extLst>
          </p:nvPr>
        </p:nvGraphicFramePr>
        <p:xfrm>
          <a:off x="527464"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3.54</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8" y="4048385"/>
            <a:ext cx="1015924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完成刚刚三笔撮合后，因最高买入价为</a:t>
            </a:r>
            <a:r>
              <a:rPr lang="en-US" altLang="zh-CN" sz="2000" dirty="0"/>
              <a:t>3.60</a:t>
            </a:r>
            <a:r>
              <a:rPr lang="zh-CN" altLang="en-US" sz="2000" dirty="0"/>
              <a:t>元，而最低卖出价为</a:t>
            </a:r>
            <a:r>
              <a:rPr lang="en-US" altLang="zh-CN" sz="2000" dirty="0"/>
              <a:t>3.65</a:t>
            </a:r>
            <a:r>
              <a:rPr lang="zh-CN" altLang="en-US" sz="2000" dirty="0"/>
              <a:t>，买入价与卖出价之间再没有相交部分，所以这一次的集合竟价就已完成，最后一笔的成交价就为集合竟价的平均价格。剩下的其他委托将自动进入开盘后的连续竟价。 </a:t>
            </a:r>
          </a:p>
        </p:txBody>
      </p:sp>
      <p:sp>
        <p:nvSpPr>
          <p:cNvPr id="7"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7457249" y="1986609"/>
            <a:ext cx="3109537" cy="7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3600" dirty="0">
                <a:solidFill>
                  <a:schemeClr val="accent4">
                    <a:lumMod val="40000"/>
                    <a:lumOff val="60000"/>
                  </a:schemeClr>
                </a:solidFill>
                <a:latin typeface="宋体" panose="02010600030101010101" pitchFamily="2" charset="-122"/>
              </a:rPr>
              <a:t>无法撮合</a:t>
            </a:r>
            <a:endParaRPr lang="en-US" altLang="zh-CN" sz="3600" dirty="0">
              <a:solidFill>
                <a:schemeClr val="accent4">
                  <a:lumMod val="40000"/>
                  <a:lumOff val="60000"/>
                </a:schemeClr>
              </a:solidFill>
              <a:latin typeface="宋体" panose="02010600030101010101" pitchFamily="2" charset="-122"/>
            </a:endParaRPr>
          </a:p>
        </p:txBody>
      </p:sp>
    </p:spTree>
    <p:extLst>
      <p:ext uri="{BB962C8B-B14F-4D97-AF65-F5344CB8AC3E}">
        <p14:creationId xmlns:p14="http://schemas.microsoft.com/office/powerpoint/2010/main" val="287410927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集合竞价回顾</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8" y="3894007"/>
            <a:ext cx="1015924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在以上过程中，通过一次次配对，成交的价格范围逐渐缩小，而成交的数量逐渐增大，直到最后确定一个具体的成交价格，并使成交量达到最大。在最后一笔配对中，如果买入价和卖出价不相等，其成交价就取两者的平均。 </a:t>
            </a:r>
            <a:endParaRPr lang="en-US" altLang="zh-CN" sz="2000" dirty="0"/>
          </a:p>
          <a:p>
            <a:pPr>
              <a:lnSpc>
                <a:spcPct val="150000"/>
              </a:lnSpc>
            </a:pPr>
            <a:r>
              <a:rPr lang="zh-CN" altLang="en-US" sz="2000" dirty="0"/>
              <a:t>在这次的集合竟价中，三笔委托共成交了</a:t>
            </a:r>
            <a:r>
              <a:rPr lang="en-US" altLang="zh-CN" sz="2000" dirty="0"/>
              <a:t>12</a:t>
            </a:r>
            <a:r>
              <a:rPr lang="zh-CN" altLang="en-US" sz="2000" dirty="0"/>
              <a:t>手，成交价格为</a:t>
            </a:r>
            <a:r>
              <a:rPr lang="en-US" altLang="zh-CN" sz="2000" dirty="0"/>
              <a:t>3.65</a:t>
            </a:r>
            <a:r>
              <a:rPr lang="zh-CN" altLang="en-US" sz="2000" dirty="0"/>
              <a:t>元，按照规定，所有这次成交的委托无论是买入还是卖出，其成交价都定为</a:t>
            </a:r>
            <a:r>
              <a:rPr lang="en-US" altLang="zh-CN" sz="2000" dirty="0"/>
              <a:t>3.65</a:t>
            </a:r>
            <a:r>
              <a:rPr lang="zh-CN" altLang="en-US" sz="2000" dirty="0"/>
              <a:t>元，交易所发布的该股票的开盘价就为</a:t>
            </a:r>
            <a:r>
              <a:rPr lang="en-US" altLang="zh-CN" sz="2000" dirty="0"/>
              <a:t>3.65</a:t>
            </a:r>
            <a:r>
              <a:rPr lang="zh-CN" altLang="en-US" sz="2000" dirty="0"/>
              <a:t>元，成交量</a:t>
            </a:r>
            <a:r>
              <a:rPr lang="en-US" altLang="zh-CN" sz="2000" dirty="0"/>
              <a:t>12</a:t>
            </a:r>
            <a:r>
              <a:rPr lang="zh-CN" altLang="en-US" sz="2000" dirty="0"/>
              <a:t>手。 </a:t>
            </a:r>
          </a:p>
        </p:txBody>
      </p:sp>
      <p:graphicFrame>
        <p:nvGraphicFramePr>
          <p:cNvPr id="12" name="表格 11"/>
          <p:cNvGraphicFramePr>
            <a:graphicFrameLocks noGrp="1"/>
          </p:cNvGraphicFramePr>
          <p:nvPr>
            <p:extLst>
              <p:ext uri="{D42A27DB-BD31-4B8C-83A1-F6EECF244321}">
                <p14:modId xmlns:p14="http://schemas.microsoft.com/office/powerpoint/2010/main" val="2023745085"/>
              </p:ext>
            </p:extLst>
          </p:nvPr>
        </p:nvGraphicFramePr>
        <p:xfrm>
          <a:off x="3100456"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p>
                  </a:txBody>
                  <a:tcPr anchor="ctr"/>
                </a:tc>
                <a:extLst>
                  <a:ext uri="{0D108BD9-81ED-4DB2-BD59-A6C34878D82A}">
                    <a16:rowId xmlns:a16="http://schemas.microsoft.com/office/drawing/2014/main" val="10001"/>
                  </a:ext>
                </a:extLst>
              </a:tr>
              <a:tr h="370840">
                <a:tc>
                  <a:txBody>
                    <a:bodyPr/>
                    <a:lstStyle/>
                    <a:p>
                      <a:pPr algn="ctr"/>
                      <a:r>
                        <a:rPr lang="zh-CN" altLang="en-US" dirty="0"/>
                        <a:t>卖</a:t>
                      </a:r>
                      <a:r>
                        <a:rPr lang="en-US" altLang="zh-CN" dirty="0"/>
                        <a:t>1</a:t>
                      </a:r>
                      <a:endParaRPr lang="zh-CN" altLang="en-US" dirty="0"/>
                    </a:p>
                  </a:txBody>
                  <a:tcPr anchor="ctr"/>
                </a:tc>
                <a:tc>
                  <a:txBody>
                    <a:bodyPr/>
                    <a:lstStyle/>
                    <a:p>
                      <a:pPr algn="ctr"/>
                      <a:r>
                        <a:rPr lang="en-US" altLang="zh-CN" dirty="0"/>
                        <a:t>3.52</a:t>
                      </a:r>
                      <a:endParaRPr lang="zh-CN" altLang="en-US" dirty="0"/>
                    </a:p>
                  </a:txBody>
                  <a:tcPr anchor="ctr"/>
                </a:tc>
                <a:tc>
                  <a:txBody>
                    <a:bodyPr/>
                    <a:lstStyle/>
                    <a:p>
                      <a:pPr algn="ctr"/>
                      <a:r>
                        <a:rPr lang="en-US" altLang="zh-CN" dirty="0">
                          <a:solidFill>
                            <a:schemeClr val="bg1"/>
                          </a:solidFill>
                        </a:rPr>
                        <a:t>5</a:t>
                      </a:r>
                      <a:endParaRPr lang="zh-CN" altLang="en-US" dirty="0">
                        <a:solidFill>
                          <a:schemeClr val="bg1"/>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卖</a:t>
                      </a:r>
                      <a:r>
                        <a:rPr lang="en-US" altLang="zh-CN" dirty="0"/>
                        <a:t>2</a:t>
                      </a:r>
                      <a:endParaRPr lang="zh-CN" altLang="en-US" dirty="0"/>
                    </a:p>
                  </a:txBody>
                  <a:tcPr anchor="ctr"/>
                </a:tc>
                <a:tc>
                  <a:txBody>
                    <a:bodyPr/>
                    <a:lstStyle/>
                    <a:p>
                      <a:pPr algn="ctr"/>
                      <a:r>
                        <a:rPr lang="en-US" altLang="zh-CN" dirty="0"/>
                        <a:t>3.57</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卖</a:t>
                      </a:r>
                      <a:r>
                        <a:rPr lang="en-US" altLang="zh-CN" dirty="0"/>
                        <a:t>3</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r>
                        <a:rPr lang="en-US" altLang="zh-CN" dirty="0"/>
                        <a:t>3.70</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754924632"/>
              </p:ext>
            </p:extLst>
          </p:nvPr>
        </p:nvGraphicFramePr>
        <p:xfrm>
          <a:off x="527464"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买</a:t>
                      </a:r>
                      <a:r>
                        <a:rPr lang="en-US" altLang="zh-CN" dirty="0"/>
                        <a:t>1</a:t>
                      </a:r>
                      <a:endParaRPr lang="zh-CN" altLang="en-US" dirty="0"/>
                    </a:p>
                  </a:txBody>
                  <a:tcPr anchor="ctr"/>
                </a:tc>
                <a:tc>
                  <a:txBody>
                    <a:bodyPr/>
                    <a:lstStyle/>
                    <a:p>
                      <a:pPr algn="ctr"/>
                      <a:r>
                        <a:rPr lang="en-US" altLang="zh-CN" dirty="0"/>
                        <a:t>3.80</a:t>
                      </a:r>
                      <a:endParaRPr lang="zh-CN" altLang="en-US" dirty="0"/>
                    </a:p>
                  </a:txBody>
                  <a:tcPr anchor="ctr"/>
                </a:tc>
                <a:tc>
                  <a:txBody>
                    <a:bodyPr/>
                    <a:lstStyle/>
                    <a:p>
                      <a:pPr algn="ctr"/>
                      <a:r>
                        <a:rPr lang="en-US" altLang="zh-CN" dirty="0">
                          <a:solidFill>
                            <a:schemeClr val="bg1"/>
                          </a:solidFill>
                        </a:rPr>
                        <a:t>2</a:t>
                      </a:r>
                      <a:endParaRPr lang="zh-CN" altLang="en-US" dirty="0">
                        <a:solidFill>
                          <a:schemeClr val="bg1"/>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3.76</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3.65</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3.60</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3.54</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0006"/>
                  </a:ext>
                </a:extLst>
              </a:tr>
            </a:tbl>
          </a:graphicData>
        </a:graphic>
      </p:graphicFrame>
      <p:sp>
        <p:nvSpPr>
          <p:cNvPr id="14"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7457250" y="1670766"/>
            <a:ext cx="31095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3600" dirty="0">
                <a:solidFill>
                  <a:schemeClr val="accent4">
                    <a:lumMod val="40000"/>
                    <a:lumOff val="60000"/>
                  </a:schemeClr>
                </a:solidFill>
                <a:latin typeface="宋体" panose="02010600030101010101" pitchFamily="2" charset="-122"/>
              </a:rPr>
              <a:t>开盘价 </a:t>
            </a:r>
            <a:r>
              <a:rPr lang="en-US" altLang="zh-CN" sz="3600" dirty="0">
                <a:solidFill>
                  <a:schemeClr val="accent4">
                    <a:lumMod val="40000"/>
                    <a:lumOff val="60000"/>
                  </a:schemeClr>
                </a:solidFill>
                <a:latin typeface="宋体" panose="02010600030101010101" pitchFamily="2" charset="-122"/>
              </a:rPr>
              <a:t>3.65</a:t>
            </a:r>
          </a:p>
          <a:p>
            <a:pPr>
              <a:lnSpc>
                <a:spcPct val="150000"/>
              </a:lnSpc>
            </a:pPr>
            <a:r>
              <a:rPr lang="zh-CN" altLang="en-US" sz="3600" dirty="0">
                <a:solidFill>
                  <a:schemeClr val="accent4">
                    <a:lumMod val="40000"/>
                    <a:lumOff val="60000"/>
                  </a:schemeClr>
                </a:solidFill>
                <a:latin typeface="宋体" panose="02010600030101010101" pitchFamily="2" charset="-122"/>
              </a:rPr>
              <a:t>成交量 </a:t>
            </a:r>
            <a:r>
              <a:rPr lang="en-US" altLang="zh-CN" sz="3600" dirty="0">
                <a:solidFill>
                  <a:schemeClr val="accent4">
                    <a:lumMod val="40000"/>
                    <a:lumOff val="60000"/>
                  </a:schemeClr>
                </a:solidFill>
                <a:latin typeface="宋体" panose="02010600030101010101" pitchFamily="2" charset="-122"/>
              </a:rPr>
              <a:t>12</a:t>
            </a:r>
            <a:r>
              <a:rPr lang="zh-CN" altLang="en-US" sz="3600" dirty="0">
                <a:solidFill>
                  <a:schemeClr val="accent4">
                    <a:lumMod val="40000"/>
                    <a:lumOff val="60000"/>
                  </a:schemeClr>
                </a:solidFill>
                <a:latin typeface="宋体" panose="02010600030101010101" pitchFamily="2" charset="-122"/>
              </a:rPr>
              <a:t>手</a:t>
            </a:r>
            <a:endParaRPr lang="en-US" altLang="zh-CN" sz="3600" dirty="0">
              <a:solidFill>
                <a:schemeClr val="accent4">
                  <a:lumMod val="40000"/>
                  <a:lumOff val="60000"/>
                </a:schemeClr>
              </a:solidFill>
              <a:latin typeface="宋体" panose="02010600030101010101" pitchFamily="2" charset="-122"/>
            </a:endParaRPr>
          </a:p>
        </p:txBody>
      </p:sp>
    </p:spTree>
    <p:extLst>
      <p:ext uri="{BB962C8B-B14F-4D97-AF65-F5344CB8AC3E}">
        <p14:creationId xmlns:p14="http://schemas.microsoft.com/office/powerpoint/2010/main" val="2537865"/>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集合竞价另外一种场景</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8" y="4128183"/>
            <a:ext cx="10159249"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r>
              <a:rPr lang="en-US" altLang="zh-CN" dirty="0"/>
              <a:t>(</a:t>
            </a:r>
            <a:r>
              <a:rPr lang="zh-CN" altLang="en-US" dirty="0"/>
              <a:t>一</a:t>
            </a:r>
            <a:r>
              <a:rPr lang="en-US" altLang="zh-CN" dirty="0"/>
              <a:t>)</a:t>
            </a:r>
            <a:r>
              <a:rPr lang="zh-CN" altLang="en-US" dirty="0"/>
              <a:t>可实现最大成交量的价格</a:t>
            </a:r>
            <a:r>
              <a:rPr lang="en-US" altLang="zh-CN" dirty="0"/>
              <a:t>; </a:t>
            </a:r>
            <a:endParaRPr lang="zh-CN" altLang="en-US" sz="2000" dirty="0"/>
          </a:p>
          <a:p>
            <a:r>
              <a:rPr lang="en-US" altLang="zh-CN" dirty="0"/>
              <a:t>(</a:t>
            </a:r>
            <a:r>
              <a:rPr lang="zh-CN" altLang="en-US" dirty="0"/>
              <a:t>二</a:t>
            </a:r>
            <a:r>
              <a:rPr lang="en-US" altLang="zh-CN" dirty="0"/>
              <a:t>)</a:t>
            </a:r>
            <a:r>
              <a:rPr lang="zh-CN" altLang="en-US" dirty="0"/>
              <a:t>高于该价格的买入申报与低于该价格的卖出申报全部 成交的价格</a:t>
            </a:r>
            <a:r>
              <a:rPr lang="en-US" altLang="zh-CN" dirty="0"/>
              <a:t>; </a:t>
            </a:r>
            <a:endParaRPr lang="zh-CN" altLang="en-US" sz="2000" dirty="0"/>
          </a:p>
          <a:p>
            <a:r>
              <a:rPr lang="en-US" altLang="zh-CN" dirty="0"/>
              <a:t>(</a:t>
            </a:r>
            <a:r>
              <a:rPr lang="zh-CN" altLang="en-US" dirty="0"/>
              <a:t>三</a:t>
            </a:r>
            <a:r>
              <a:rPr lang="en-US" altLang="zh-CN" dirty="0"/>
              <a:t>)</a:t>
            </a:r>
            <a:r>
              <a:rPr lang="zh-CN" altLang="en-US" dirty="0"/>
              <a:t>与该价格相同的买方或卖方至少有一方全部成交的价格。 </a:t>
            </a:r>
            <a:endParaRPr lang="zh-CN" altLang="en-US" sz="2000" dirty="0"/>
          </a:p>
          <a:p>
            <a:r>
              <a:rPr lang="zh-CN" altLang="en-US" dirty="0"/>
              <a:t>两个以上申报价格符合上述条件的，使未成交量最小的申报 价格为成交价格</a:t>
            </a:r>
            <a:r>
              <a:rPr lang="en-US" altLang="zh-CN" dirty="0"/>
              <a:t>;</a:t>
            </a:r>
            <a:r>
              <a:rPr lang="zh-CN" altLang="en-US" dirty="0"/>
              <a:t>仍有两个以上使未成交量最小的申报价格符合上述条件的，其中间价为成交价格。 </a:t>
            </a:r>
            <a:endParaRPr lang="zh-CN" altLang="en-US" sz="2000" dirty="0"/>
          </a:p>
        </p:txBody>
      </p:sp>
      <p:graphicFrame>
        <p:nvGraphicFramePr>
          <p:cNvPr id="12" name="表格 11"/>
          <p:cNvGraphicFramePr>
            <a:graphicFrameLocks noGrp="1"/>
          </p:cNvGraphicFramePr>
          <p:nvPr>
            <p:extLst>
              <p:ext uri="{D42A27DB-BD31-4B8C-83A1-F6EECF244321}">
                <p14:modId xmlns:p14="http://schemas.microsoft.com/office/powerpoint/2010/main" val="4004817805"/>
              </p:ext>
            </p:extLst>
          </p:nvPr>
        </p:nvGraphicFramePr>
        <p:xfrm>
          <a:off x="3100456"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p>
                  </a:txBody>
                  <a:tcPr anchor="ctr"/>
                </a:tc>
                <a:extLst>
                  <a:ext uri="{0D108BD9-81ED-4DB2-BD59-A6C34878D82A}">
                    <a16:rowId xmlns:a16="http://schemas.microsoft.com/office/drawing/2014/main" val="10001"/>
                  </a:ext>
                </a:extLst>
              </a:tr>
              <a:tr h="370840">
                <a:tc>
                  <a:txBody>
                    <a:bodyPr/>
                    <a:lstStyle/>
                    <a:p>
                      <a:pPr algn="ctr"/>
                      <a:r>
                        <a:rPr lang="zh-CN" altLang="en-US" dirty="0"/>
                        <a:t>卖</a:t>
                      </a:r>
                      <a:r>
                        <a:rPr lang="en-US" altLang="zh-CN" dirty="0"/>
                        <a:t>1</a:t>
                      </a:r>
                      <a:endParaRPr lang="zh-CN" altLang="en-US" dirty="0"/>
                    </a:p>
                  </a:txBody>
                  <a:tcPr anchor="ctr"/>
                </a:tc>
                <a:tc>
                  <a:txBody>
                    <a:bodyPr/>
                    <a:lstStyle/>
                    <a:p>
                      <a:pPr algn="ctr"/>
                      <a:r>
                        <a:rPr lang="en-US" altLang="zh-CN" dirty="0"/>
                        <a:t>10.00</a:t>
                      </a:r>
                      <a:endParaRPr lang="zh-CN" altLang="en-US" dirty="0"/>
                    </a:p>
                  </a:txBody>
                  <a:tcPr anchor="ctr"/>
                </a:tc>
                <a:tc>
                  <a:txBody>
                    <a:bodyPr/>
                    <a:lstStyle/>
                    <a:p>
                      <a:pPr algn="ctr"/>
                      <a:r>
                        <a:rPr lang="en-US" altLang="zh-CN" dirty="0">
                          <a:solidFill>
                            <a:schemeClr val="bg1"/>
                          </a:solidFill>
                        </a:rPr>
                        <a:t>600</a:t>
                      </a:r>
                      <a:endParaRPr lang="zh-CN" altLang="en-US" dirty="0">
                        <a:solidFill>
                          <a:schemeClr val="bg1"/>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卖</a:t>
                      </a:r>
                      <a:r>
                        <a:rPr lang="en-US" altLang="zh-CN" dirty="0"/>
                        <a:t>2</a:t>
                      </a:r>
                      <a:endParaRPr lang="zh-CN" altLang="en-US" dirty="0"/>
                    </a:p>
                  </a:txBody>
                  <a:tcPr anchor="ctr"/>
                </a:tc>
                <a:tc>
                  <a:txBody>
                    <a:bodyPr/>
                    <a:lstStyle/>
                    <a:p>
                      <a:pPr algn="ctr"/>
                      <a:r>
                        <a:rPr lang="en-US" altLang="zh-CN" dirty="0"/>
                        <a:t>10.10</a:t>
                      </a:r>
                      <a:endParaRPr lang="zh-CN" altLang="en-US" dirty="0"/>
                    </a:p>
                  </a:txBody>
                  <a:tcPr anchor="ctr"/>
                </a:tc>
                <a:tc>
                  <a:txBody>
                    <a:bodyPr/>
                    <a:lstStyle/>
                    <a:p>
                      <a:pPr algn="ctr"/>
                      <a:r>
                        <a:rPr lang="en-US" altLang="zh-CN" dirty="0"/>
                        <a:t>400</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卖</a:t>
                      </a:r>
                      <a:r>
                        <a:rPr lang="en-US" altLang="zh-CN" dirty="0"/>
                        <a:t>3</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6"/>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728888343"/>
              </p:ext>
            </p:extLst>
          </p:nvPr>
        </p:nvGraphicFramePr>
        <p:xfrm>
          <a:off x="527464" y="1282842"/>
          <a:ext cx="2291523" cy="259588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买五</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手</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买</a:t>
                      </a:r>
                      <a:r>
                        <a:rPr lang="en-US" altLang="zh-CN" dirty="0"/>
                        <a:t>1</a:t>
                      </a:r>
                      <a:endParaRPr lang="zh-CN" altLang="en-US" dirty="0"/>
                    </a:p>
                  </a:txBody>
                  <a:tcPr anchor="ctr"/>
                </a:tc>
                <a:tc>
                  <a:txBody>
                    <a:bodyPr/>
                    <a:lstStyle/>
                    <a:p>
                      <a:pPr algn="ctr"/>
                      <a:r>
                        <a:rPr lang="en-US" altLang="zh-CN" dirty="0"/>
                        <a:t>10.30</a:t>
                      </a:r>
                      <a:endParaRPr lang="zh-CN" altLang="en-US" dirty="0"/>
                    </a:p>
                  </a:txBody>
                  <a:tcPr anchor="ctr"/>
                </a:tc>
                <a:tc>
                  <a:txBody>
                    <a:bodyPr/>
                    <a:lstStyle/>
                    <a:p>
                      <a:pPr algn="ctr"/>
                      <a:r>
                        <a:rPr lang="en-US" altLang="zh-CN" dirty="0">
                          <a:solidFill>
                            <a:schemeClr val="bg1"/>
                          </a:solidFill>
                        </a:rPr>
                        <a:t>600</a:t>
                      </a:r>
                      <a:endParaRPr lang="zh-CN" altLang="en-US" dirty="0">
                        <a:solidFill>
                          <a:schemeClr val="bg1"/>
                        </a:solidFill>
                      </a:endParaRPr>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10.20</a:t>
                      </a:r>
                      <a:endParaRPr lang="zh-CN" altLang="en-US" dirty="0"/>
                    </a:p>
                  </a:txBody>
                  <a:tcPr anchor="ctr"/>
                </a:tc>
                <a:tc>
                  <a:txBody>
                    <a:bodyPr/>
                    <a:lstStyle/>
                    <a:p>
                      <a:pPr algn="ctr"/>
                      <a:r>
                        <a:rPr lang="en-US" altLang="zh-CN" dirty="0"/>
                        <a:t>200</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67425228"/>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集合竞价</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7" y="1282842"/>
            <a:ext cx="10159249" cy="23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t>1.</a:t>
            </a:r>
            <a:r>
              <a:rPr lang="zh-CN" altLang="en-US" sz="2000" dirty="0"/>
              <a:t>当股票的申买价低而申卖价高而导致没有股票成交时，上海股市就将其开盘价空缺，将连续竟价后产生的第一笔价格作为开盘价。而深圳股市对此却另有规定： 若最高申买价高于前一交易日的收盘价，就选取该价格为开盘价；若最低申卖价低于前一交易日的收盘价，就选取该价格为开盘价；若最低申买价不高于前一交易日的收盘价、最高申卖价不低于前一交易日的收盘价，则选取前一交易日的收盘价为今日的开盘价。</a:t>
            </a:r>
          </a:p>
        </p:txBody>
      </p:sp>
      <p:sp>
        <p:nvSpPr>
          <p:cNvPr id="7"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7" y="3890200"/>
            <a:ext cx="1015924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t>2.</a:t>
            </a:r>
            <a:r>
              <a:rPr lang="zh-CN" altLang="en-US" sz="2000" dirty="0"/>
              <a:t>如果在集合竞价阶段达成了撮合交易，开盘价在</a:t>
            </a:r>
            <a:r>
              <a:rPr lang="en-US" altLang="zh-CN" sz="2000" dirty="0"/>
              <a:t>9</a:t>
            </a:r>
            <a:r>
              <a:rPr lang="zh-CN" altLang="en-US" sz="2000" dirty="0"/>
              <a:t>点</a:t>
            </a:r>
            <a:r>
              <a:rPr lang="en-US" altLang="zh-CN" sz="2000" dirty="0"/>
              <a:t>25</a:t>
            </a:r>
            <a:r>
              <a:rPr lang="zh-CN" altLang="en-US" sz="2000" dirty="0"/>
              <a:t>分就已经产生，而不是</a:t>
            </a:r>
            <a:r>
              <a:rPr lang="en-US" altLang="zh-CN" sz="2000" dirty="0"/>
              <a:t>9</a:t>
            </a:r>
            <a:r>
              <a:rPr lang="zh-CN" altLang="en-US" sz="2000" dirty="0"/>
              <a:t>点</a:t>
            </a:r>
            <a:r>
              <a:rPr lang="en-US" altLang="zh-CN" sz="2000" dirty="0"/>
              <a:t>30</a:t>
            </a:r>
            <a:r>
              <a:rPr lang="zh-CN" altLang="en-US" sz="2000" dirty="0"/>
              <a:t>分的第一笔交易。</a:t>
            </a:r>
          </a:p>
          <a:p>
            <a:pPr>
              <a:lnSpc>
                <a:spcPct val="150000"/>
              </a:lnSpc>
            </a:pPr>
            <a:endParaRPr lang="zh-CN" altLang="en-US" sz="2000" dirty="0"/>
          </a:p>
          <a:p>
            <a:pPr>
              <a:lnSpc>
                <a:spcPct val="150000"/>
              </a:lnSpc>
            </a:pPr>
            <a:r>
              <a:rPr lang="en-US" altLang="zh-CN" sz="2000" dirty="0"/>
              <a:t>3.</a:t>
            </a:r>
            <a:r>
              <a:rPr lang="zh-CN" altLang="en-US" sz="2000" dirty="0"/>
              <a:t>如果在集合竞价阶段无法达成撮合交易时，集合竞价阶段是看不到集合竞价图的，在沪深涨跌幅排名也是看不到涨幅和现价的哟，开盘价由第一笔交易产生。</a:t>
            </a:r>
          </a:p>
        </p:txBody>
      </p:sp>
    </p:spTree>
    <p:extLst>
      <p:ext uri="{BB962C8B-B14F-4D97-AF65-F5344CB8AC3E}">
        <p14:creationId xmlns:p14="http://schemas.microsoft.com/office/powerpoint/2010/main" val="615212238"/>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42"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15821" y="1447615"/>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TW" altLang="en-US" sz="2000" dirty="0">
                <a:latin typeface="宋体" panose="02010600030101010101" pitchFamily="2" charset="-122"/>
              </a:rPr>
              <a:t>连续竞价</a:t>
            </a:r>
            <a:endParaRPr lang="en-US" altLang="zh-CN" sz="2000" dirty="0">
              <a:latin typeface="宋体" panose="02010600030101010101" pitchFamily="2" charset="-122"/>
            </a:endParaRPr>
          </a:p>
        </p:txBody>
      </p:sp>
      <p:sp>
        <p:nvSpPr>
          <p:cNvPr id="43"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15821" y="2076727"/>
            <a:ext cx="1015924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连续竟价的成交方式与集合竟价有很大的区别，它</a:t>
            </a:r>
            <a:r>
              <a:rPr lang="zh-TW" altLang="en-US" sz="2000" dirty="0"/>
              <a:t>是指对买卖指令逐笔连续撮合的竞价方式，满足成交条件（价格优先、时间优先）的委托可以即时成交：当最高买入委托与最低卖出委托价位相同时即刻成交，一方未成交部分作为报价单等待成交；当买入委托高于即时最低卖出报价时，以最低卖出报价成交；当卖出委托低于即时最高买入报价时，以最高买入报价成交。 </a:t>
            </a:r>
            <a:endParaRPr lang="zh-CN" altLang="en-US" sz="2000" dirty="0"/>
          </a:p>
        </p:txBody>
      </p:sp>
    </p:spTree>
    <p:extLst>
      <p:ext uri="{BB962C8B-B14F-4D97-AF65-F5344CB8AC3E}">
        <p14:creationId xmlns:p14="http://schemas.microsoft.com/office/powerpoint/2010/main" val="317152527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3281274573"/>
              </p:ext>
            </p:extLst>
          </p:nvPr>
        </p:nvGraphicFramePr>
        <p:xfrm>
          <a:off x="407537" y="2721859"/>
          <a:ext cx="5813958" cy="1859055"/>
        </p:xfrm>
        <a:graphic>
          <a:graphicData uri="http://schemas.openxmlformats.org/drawingml/2006/table">
            <a:tbl>
              <a:tblPr firstRow="1" bandRow="1">
                <a:tableStyleId>{5C22544A-7EE6-4342-B048-85BDC9FD1C3A}</a:tableStyleId>
              </a:tblPr>
              <a:tblGrid>
                <a:gridCol w="1937986">
                  <a:extLst>
                    <a:ext uri="{9D8B030D-6E8A-4147-A177-3AD203B41FA5}">
                      <a16:colId xmlns:a16="http://schemas.microsoft.com/office/drawing/2014/main" val="20000"/>
                    </a:ext>
                  </a:extLst>
                </a:gridCol>
                <a:gridCol w="1937986">
                  <a:extLst>
                    <a:ext uri="{9D8B030D-6E8A-4147-A177-3AD203B41FA5}">
                      <a16:colId xmlns:a16="http://schemas.microsoft.com/office/drawing/2014/main" val="20001"/>
                    </a:ext>
                  </a:extLst>
                </a:gridCol>
                <a:gridCol w="1937986">
                  <a:extLst>
                    <a:ext uri="{9D8B030D-6E8A-4147-A177-3AD203B41FA5}">
                      <a16:colId xmlns:a16="http://schemas.microsoft.com/office/drawing/2014/main" val="20002"/>
                    </a:ext>
                  </a:extLst>
                </a:gridCol>
              </a:tblGrid>
              <a:tr h="371811">
                <a:tc gridSpan="3">
                  <a:txBody>
                    <a:bodyPr/>
                    <a:lstStyle/>
                    <a:p>
                      <a:pPr algn="ctr"/>
                      <a:r>
                        <a:rPr lang="zh-CN" altLang="en-US" dirty="0"/>
                        <a:t>某股票当前的卖方申报</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1811">
                <a:tc>
                  <a:txBody>
                    <a:bodyPr/>
                    <a:lstStyle/>
                    <a:p>
                      <a:pPr algn="ctr"/>
                      <a:r>
                        <a:rPr lang="zh-CN" altLang="en-US" dirty="0"/>
                        <a:t>买卖方向</a:t>
                      </a:r>
                    </a:p>
                  </a:txBody>
                  <a:tcPr anchor="ctr"/>
                </a:tc>
                <a:tc>
                  <a:txBody>
                    <a:bodyPr/>
                    <a:lstStyle/>
                    <a:p>
                      <a:pPr algn="ctr"/>
                      <a:r>
                        <a:rPr lang="zh-CN" altLang="en-US" dirty="0"/>
                        <a:t>价格</a:t>
                      </a:r>
                    </a:p>
                  </a:txBody>
                  <a:tcPr anchor="ctr"/>
                </a:tc>
                <a:tc>
                  <a:txBody>
                    <a:bodyPr/>
                    <a:lstStyle/>
                    <a:p>
                      <a:pPr algn="ctr"/>
                      <a:r>
                        <a:rPr lang="zh-CN" altLang="en-US" dirty="0"/>
                        <a:t>数量</a:t>
                      </a:r>
                      <a:r>
                        <a:rPr lang="en-US" altLang="zh-CN" dirty="0"/>
                        <a:t>(</a:t>
                      </a:r>
                      <a:r>
                        <a:rPr lang="zh-CN" altLang="en-US" dirty="0"/>
                        <a:t>股</a:t>
                      </a:r>
                      <a:r>
                        <a:rPr lang="en-US" altLang="zh-CN" dirty="0"/>
                        <a:t>)</a:t>
                      </a:r>
                      <a:endParaRPr lang="zh-CN" altLang="en-US" dirty="0"/>
                    </a:p>
                  </a:txBody>
                  <a:tcPr anchor="ctr"/>
                </a:tc>
                <a:extLst>
                  <a:ext uri="{0D108BD9-81ED-4DB2-BD59-A6C34878D82A}">
                    <a16:rowId xmlns:a16="http://schemas.microsoft.com/office/drawing/2014/main" val="10001"/>
                  </a:ext>
                </a:extLst>
              </a:tr>
              <a:tr h="371811">
                <a:tc>
                  <a:txBody>
                    <a:bodyPr/>
                    <a:lstStyle/>
                    <a:p>
                      <a:pPr algn="ctr"/>
                      <a:r>
                        <a:rPr lang="zh-CN" altLang="en-US" dirty="0">
                          <a:solidFill>
                            <a:schemeClr val="accent6">
                              <a:lumMod val="75000"/>
                            </a:schemeClr>
                          </a:solidFill>
                        </a:rPr>
                        <a:t>卖出申报</a:t>
                      </a:r>
                    </a:p>
                  </a:txBody>
                  <a:tcPr anchor="ctr"/>
                </a:tc>
                <a:tc>
                  <a:txBody>
                    <a:bodyPr/>
                    <a:lstStyle/>
                    <a:p>
                      <a:pPr algn="ctr"/>
                      <a:r>
                        <a:rPr lang="en-US" altLang="zh-CN" dirty="0">
                          <a:solidFill>
                            <a:schemeClr val="accent6">
                              <a:lumMod val="75000"/>
                            </a:schemeClr>
                          </a:solidFill>
                        </a:rPr>
                        <a:t>15.37</a:t>
                      </a:r>
                      <a:endParaRPr lang="zh-CN" altLang="en-US" dirty="0">
                        <a:solidFill>
                          <a:schemeClr val="accent6">
                            <a:lumMod val="75000"/>
                          </a:schemeClr>
                        </a:solidFill>
                      </a:endParaRPr>
                    </a:p>
                  </a:txBody>
                  <a:tcPr anchor="ctr"/>
                </a:tc>
                <a:tc>
                  <a:txBody>
                    <a:bodyPr/>
                    <a:lstStyle/>
                    <a:p>
                      <a:pPr algn="ctr"/>
                      <a:r>
                        <a:rPr lang="en-US" altLang="zh-CN" dirty="0">
                          <a:solidFill>
                            <a:schemeClr val="bg1"/>
                          </a:solidFill>
                        </a:rPr>
                        <a:t>1000</a:t>
                      </a:r>
                      <a:endParaRPr lang="zh-CN" altLang="en-US" dirty="0">
                        <a:solidFill>
                          <a:schemeClr val="bg1"/>
                        </a:solidFill>
                      </a:endParaRPr>
                    </a:p>
                  </a:txBody>
                  <a:tcPr anchor="ctr"/>
                </a:tc>
                <a:extLst>
                  <a:ext uri="{0D108BD9-81ED-4DB2-BD59-A6C34878D82A}">
                    <a16:rowId xmlns:a16="http://schemas.microsoft.com/office/drawing/2014/main" val="10002"/>
                  </a:ext>
                </a:extLst>
              </a:tr>
              <a:tr h="371811">
                <a:tc>
                  <a:txBody>
                    <a:bodyPr/>
                    <a:lstStyle/>
                    <a:p>
                      <a:pPr algn="ctr"/>
                      <a:r>
                        <a:rPr lang="zh-CN" altLang="en-US" dirty="0">
                          <a:solidFill>
                            <a:schemeClr val="accent6">
                              <a:lumMod val="75000"/>
                            </a:schemeClr>
                          </a:solidFill>
                        </a:rPr>
                        <a:t>卖出申报</a:t>
                      </a:r>
                    </a:p>
                  </a:txBody>
                  <a:tcPr anchor="ctr"/>
                </a:tc>
                <a:tc>
                  <a:txBody>
                    <a:bodyPr/>
                    <a:lstStyle/>
                    <a:p>
                      <a:pPr algn="ctr"/>
                      <a:r>
                        <a:rPr lang="en-US" altLang="zh-CN" dirty="0">
                          <a:solidFill>
                            <a:schemeClr val="accent6">
                              <a:lumMod val="75000"/>
                            </a:schemeClr>
                          </a:solidFill>
                        </a:rPr>
                        <a:t>15.36</a:t>
                      </a:r>
                      <a:endParaRPr lang="zh-CN" altLang="en-US" dirty="0">
                        <a:solidFill>
                          <a:schemeClr val="accent6">
                            <a:lumMod val="75000"/>
                          </a:schemeClr>
                        </a:solidFill>
                      </a:endParaRPr>
                    </a:p>
                  </a:txBody>
                  <a:tcPr anchor="ctr"/>
                </a:tc>
                <a:tc>
                  <a:txBody>
                    <a:bodyPr/>
                    <a:lstStyle/>
                    <a:p>
                      <a:pPr algn="ctr"/>
                      <a:r>
                        <a:rPr lang="en-US" altLang="zh-CN" dirty="0"/>
                        <a:t>800</a:t>
                      </a:r>
                      <a:endParaRPr lang="zh-CN" altLang="en-US" dirty="0"/>
                    </a:p>
                  </a:txBody>
                  <a:tcPr anchor="ctr"/>
                </a:tc>
                <a:extLst>
                  <a:ext uri="{0D108BD9-81ED-4DB2-BD59-A6C34878D82A}">
                    <a16:rowId xmlns:a16="http://schemas.microsoft.com/office/drawing/2014/main" val="10003"/>
                  </a:ext>
                </a:extLst>
              </a:tr>
              <a:tr h="371811">
                <a:tc>
                  <a:txBody>
                    <a:bodyPr/>
                    <a:lstStyle/>
                    <a:p>
                      <a:pPr algn="ctr"/>
                      <a:r>
                        <a:rPr lang="zh-CN" altLang="en-US" dirty="0">
                          <a:solidFill>
                            <a:schemeClr val="accent6">
                              <a:lumMod val="75000"/>
                            </a:schemeClr>
                          </a:solidFill>
                        </a:rPr>
                        <a:t>卖出申报</a:t>
                      </a:r>
                    </a:p>
                  </a:txBody>
                  <a:tcPr anchor="ctr"/>
                </a:tc>
                <a:tc>
                  <a:txBody>
                    <a:bodyPr/>
                    <a:lstStyle/>
                    <a:p>
                      <a:pPr algn="ctr"/>
                      <a:r>
                        <a:rPr lang="en-US" altLang="zh-CN" dirty="0">
                          <a:solidFill>
                            <a:schemeClr val="accent6">
                              <a:lumMod val="75000"/>
                            </a:schemeClr>
                          </a:solidFill>
                        </a:rPr>
                        <a:t>15.35</a:t>
                      </a:r>
                      <a:endParaRPr lang="zh-CN" altLang="en-US" dirty="0">
                        <a:solidFill>
                          <a:schemeClr val="accent6">
                            <a:lumMod val="75000"/>
                          </a:schemeClr>
                        </a:solidFill>
                      </a:endParaRPr>
                    </a:p>
                  </a:txBody>
                  <a:tcPr anchor="ctr"/>
                </a:tc>
                <a:tc>
                  <a:txBody>
                    <a:bodyPr/>
                    <a:lstStyle/>
                    <a:p>
                      <a:pPr algn="ctr"/>
                      <a:r>
                        <a:rPr lang="en-US" altLang="zh-CN" dirty="0"/>
                        <a:t>100</a:t>
                      </a:r>
                      <a:endParaRPr lang="zh-CN" altLang="en-US" dirty="0"/>
                    </a:p>
                  </a:txBody>
                  <a:tcPr anchor="ctr"/>
                </a:tc>
                <a:extLst>
                  <a:ext uri="{0D108BD9-81ED-4DB2-BD59-A6C34878D82A}">
                    <a16:rowId xmlns:a16="http://schemas.microsoft.com/office/drawing/2014/main" val="10004"/>
                  </a:ext>
                </a:extLst>
              </a:tr>
            </a:tbl>
          </a:graphicData>
        </a:graphic>
      </p:graphicFrame>
      <p:sp>
        <p:nvSpPr>
          <p:cNvPr id="10" name="文本框 69">
            <a:extLst>
              <a:ext uri="{FF2B5EF4-FFF2-40B4-BE49-F238E27FC236}">
                <a16:creationId xmlns:a16="http://schemas.microsoft.com/office/drawing/2014/main" id="{3DB69634-B7B5-3943-872D-42D17D234D17}"/>
              </a:ext>
            </a:extLst>
          </p:cNvPr>
          <p:cNvSpPr txBox="1">
            <a:spLocks noChangeArrowheads="1"/>
          </p:cNvSpPr>
          <p:nvPr/>
        </p:nvSpPr>
        <p:spPr bwMode="auto">
          <a:xfrm>
            <a:off x="407538" y="719988"/>
            <a:ext cx="101592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CN" altLang="en-US" sz="2000" dirty="0">
                <a:latin typeface="宋体" panose="02010600030101010101" pitchFamily="2" charset="-122"/>
              </a:rPr>
              <a:t>连续竞价例子</a:t>
            </a:r>
            <a:endParaRPr lang="en-US" altLang="zh-CN" sz="2000" dirty="0">
              <a:latin typeface="宋体" panose="02010600030101010101" pitchFamily="2" charset="-122"/>
            </a:endParaRPr>
          </a:p>
        </p:txBody>
      </p:sp>
      <p:sp>
        <p:nvSpPr>
          <p:cNvPr id="11"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7" y="5243988"/>
            <a:ext cx="10159249" cy="142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anose="020B0604020202090204" pitchFamily="34" charset="0"/>
            </a:lvl6pPr>
            <a:lvl7pPr marL="2971800" indent="-228600" eaLnBrk="0" fontAlgn="base" hangingPunct="0">
              <a:spcBef>
                <a:spcPct val="0"/>
              </a:spcBef>
              <a:spcAft>
                <a:spcPct val="0"/>
              </a:spcAft>
              <a:buFont typeface="Arial" panose="020B0604020202090204" pitchFamily="34" charset="0"/>
            </a:lvl7pPr>
            <a:lvl8pPr marL="3429000" indent="-228600" eaLnBrk="0" fontAlgn="base" hangingPunct="0">
              <a:spcBef>
                <a:spcPct val="0"/>
              </a:spcBef>
              <a:spcAft>
                <a:spcPct val="0"/>
              </a:spcAft>
              <a:buFont typeface="Arial" panose="020B0604020202090204" pitchFamily="34" charset="0"/>
            </a:lvl8pPr>
            <a:lvl9pPr marL="3886200" indent="-228600" eaLnBrk="0" fontAlgn="base" hangingPunct="0">
              <a:spcBef>
                <a:spcPct val="0"/>
              </a:spcBef>
              <a:spcAft>
                <a:spcPct val="0"/>
              </a:spcAft>
              <a:buFont typeface="Arial" panose="020B0604020202090204" pitchFamily="34" charset="0"/>
            </a:lvl9pPr>
          </a:lstStyle>
          <a:p>
            <a:r>
              <a:rPr lang="zh-CN" altLang="en-US" dirty="0"/>
              <a:t>答案是：买入申报价格高于即时揭示的最低卖出申报价格时，以即时揭示的最低卖出申报价格为成交价，此题买入申报价格为 </a:t>
            </a:r>
            <a:r>
              <a:rPr lang="en-US" altLang="zh-CN" dirty="0"/>
              <a:t>15.37 </a:t>
            </a:r>
            <a:r>
              <a:rPr lang="zh-CN" altLang="en-US" dirty="0"/>
              <a:t>元，即时揭示的最低卖出申报价格为 </a:t>
            </a:r>
            <a:r>
              <a:rPr lang="en-US" altLang="zh-CN" dirty="0"/>
              <a:t>15.35 </a:t>
            </a:r>
            <a:r>
              <a:rPr lang="zh-CN" altLang="en-US" dirty="0"/>
              <a:t>元，所以应以 </a:t>
            </a:r>
            <a:r>
              <a:rPr lang="en-US" altLang="zh-CN" dirty="0"/>
              <a:t>15.35 </a:t>
            </a:r>
            <a:r>
              <a:rPr lang="zh-CN" altLang="en-US" dirty="0"/>
              <a:t>元成交 </a:t>
            </a:r>
            <a:r>
              <a:rPr lang="en-US" altLang="zh-CN" dirty="0"/>
              <a:t>100 </a:t>
            </a:r>
            <a:r>
              <a:rPr lang="zh-CN" altLang="en-US" dirty="0"/>
              <a:t>股，以 </a:t>
            </a:r>
            <a:r>
              <a:rPr lang="en-US" altLang="zh-CN" dirty="0"/>
              <a:t>15.36 </a:t>
            </a:r>
            <a:r>
              <a:rPr lang="zh-CN" altLang="en-US" dirty="0"/>
              <a:t>元成交 </a:t>
            </a:r>
            <a:r>
              <a:rPr lang="en-US" altLang="zh-CN" dirty="0"/>
              <a:t>500 </a:t>
            </a:r>
            <a:r>
              <a:rPr lang="zh-CN" altLang="en-US" dirty="0"/>
              <a:t>股。</a:t>
            </a:r>
          </a:p>
        </p:txBody>
      </p:sp>
      <p:sp>
        <p:nvSpPr>
          <p:cNvPr id="13" name="文本框 69">
            <a:extLst>
              <a:ext uri="{FF2B5EF4-FFF2-40B4-BE49-F238E27FC236}">
                <a16:creationId xmlns:a16="http://schemas.microsoft.com/office/drawing/2014/main" id="{AA0EE94F-194D-CB44-98FE-9702AB0899E2}"/>
              </a:ext>
            </a:extLst>
          </p:cNvPr>
          <p:cNvSpPr txBox="1">
            <a:spLocks noChangeArrowheads="1"/>
          </p:cNvSpPr>
          <p:nvPr/>
        </p:nvSpPr>
        <p:spPr bwMode="auto">
          <a:xfrm>
            <a:off x="407537" y="1158096"/>
            <a:ext cx="10159249" cy="96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anose="020B0604020202090204" pitchFamily="34" charset="0"/>
            </a:lvl6pPr>
            <a:lvl7pPr marL="2971800" indent="-228600" eaLnBrk="0" fontAlgn="base" hangingPunct="0">
              <a:spcBef>
                <a:spcPct val="0"/>
              </a:spcBef>
              <a:spcAft>
                <a:spcPct val="0"/>
              </a:spcAft>
              <a:buFont typeface="Arial" panose="020B0604020202090204" pitchFamily="34" charset="0"/>
            </a:lvl7pPr>
            <a:lvl8pPr marL="3429000" indent="-228600" eaLnBrk="0" fontAlgn="base" hangingPunct="0">
              <a:spcBef>
                <a:spcPct val="0"/>
              </a:spcBef>
              <a:spcAft>
                <a:spcPct val="0"/>
              </a:spcAft>
              <a:buFont typeface="Arial" panose="020B0604020202090204" pitchFamily="34" charset="0"/>
            </a:lvl8pPr>
            <a:lvl9pPr marL="3886200" indent="-228600" eaLnBrk="0" fontAlgn="base" hangingPunct="0">
              <a:spcBef>
                <a:spcPct val="0"/>
              </a:spcBef>
              <a:spcAft>
                <a:spcPct val="0"/>
              </a:spcAft>
              <a:buFont typeface="Arial" panose="020B0604020202090204" pitchFamily="34" charset="0"/>
            </a:lvl9pPr>
          </a:lstStyle>
          <a:p>
            <a:r>
              <a:rPr lang="zh-CN" altLang="en-US" dirty="0"/>
              <a:t>某股票即时揭示的卖出申报价格和数量及买入申报价格和数量如表所示。若此时该股票有一笔买入申报进入交易系统，价格为 </a:t>
            </a:r>
            <a:r>
              <a:rPr lang="en-US" altLang="zh-CN" dirty="0"/>
              <a:t>15.37 </a:t>
            </a:r>
            <a:r>
              <a:rPr lang="zh-CN" altLang="en-US" dirty="0"/>
              <a:t>元，数量为 </a:t>
            </a:r>
            <a:r>
              <a:rPr lang="en-US" altLang="zh-CN" dirty="0"/>
              <a:t>600 </a:t>
            </a:r>
            <a:r>
              <a:rPr lang="zh-CN" altLang="en-US" dirty="0"/>
              <a:t>股，应如何成交？</a:t>
            </a:r>
          </a:p>
        </p:txBody>
      </p:sp>
    </p:spTree>
    <p:extLst>
      <p:ext uri="{BB962C8B-B14F-4D97-AF65-F5344CB8AC3E}">
        <p14:creationId xmlns:p14="http://schemas.microsoft.com/office/powerpoint/2010/main" val="318200347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8" name="文本框 69">
            <a:extLst>
              <a:ext uri="{FF2B5EF4-FFF2-40B4-BE49-F238E27FC236}">
                <a16:creationId xmlns:a16="http://schemas.microsoft.com/office/drawing/2014/main" id="{336BD58B-0760-7E4D-A942-00D541114D9E}"/>
              </a:ext>
            </a:extLst>
          </p:cNvPr>
          <p:cNvSpPr txBox="1">
            <a:spLocks noChangeArrowheads="1"/>
          </p:cNvSpPr>
          <p:nvPr/>
        </p:nvSpPr>
        <p:spPr bwMode="auto">
          <a:xfrm>
            <a:off x="518916" y="955871"/>
            <a:ext cx="2184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TW" altLang="en-US" sz="2000" b="1" dirty="0">
                <a:solidFill>
                  <a:schemeClr val="tx1"/>
                </a:solidFill>
                <a:latin typeface="微软雅黑" panose="020B0503020204020204" pitchFamily="34" charset="-122"/>
                <a:ea typeface="微软雅黑" panose="020B0503020204020204" pitchFamily="34" charset="-122"/>
                <a:sym typeface="+mn-ea"/>
              </a:rPr>
              <a:t>交易</a:t>
            </a:r>
            <a:r>
              <a:rPr lang="zh-CN" altLang="en-US" sz="2000" b="1" dirty="0">
                <a:solidFill>
                  <a:schemeClr val="tx1"/>
                </a:solidFill>
                <a:latin typeface="微软雅黑" panose="020B0503020204020204" pitchFamily="34" charset="-122"/>
                <a:ea typeface="微软雅黑" panose="020B0503020204020204" pitchFamily="34" charset="-122"/>
                <a:sym typeface="+mn-ea"/>
              </a:rPr>
              <a:t>申报</a:t>
            </a:r>
            <a:r>
              <a:rPr lang="zh-TW" altLang="en-US" sz="2000" b="1" dirty="0">
                <a:solidFill>
                  <a:schemeClr val="tx1"/>
                </a:solidFill>
                <a:latin typeface="微软雅黑" panose="020B0503020204020204" pitchFamily="34" charset="-122"/>
                <a:ea typeface="微软雅黑" panose="020B0503020204020204" pitchFamily="34" charset="-122"/>
                <a:sym typeface="+mn-ea"/>
              </a:rPr>
              <a:t>单位</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420945" y="1335969"/>
            <a:ext cx="10159249" cy="157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457200" indent="-457200" eaLnBrk="1" hangingPunct="1">
              <a:lnSpc>
                <a:spcPct val="150000"/>
              </a:lnSpc>
              <a:spcBef>
                <a:spcPct val="50000"/>
              </a:spcBef>
              <a:buFont typeface="+mj-lt"/>
              <a:buAutoNum type="arabicPeriod"/>
            </a:pPr>
            <a:r>
              <a:rPr kumimoji="1" lang="zh-CN" altLang="en-US" sz="2000" dirty="0">
                <a:latin typeface="Times New Roman" panose="02020603050405020304" pitchFamily="18" charset="0"/>
              </a:rPr>
              <a:t>股票的交易单位为“股”，</a:t>
            </a:r>
            <a:r>
              <a:rPr kumimoji="1" lang="en-US" altLang="zh-CN" sz="2000" dirty="0">
                <a:latin typeface="Times New Roman" panose="02020603050405020304" pitchFamily="18" charset="0"/>
              </a:rPr>
              <a:t>100</a:t>
            </a:r>
            <a:r>
              <a:rPr kumimoji="1" lang="zh-CN" altLang="en-US" sz="2000" dirty="0">
                <a:latin typeface="Times New Roman" panose="02020603050405020304" pitchFamily="18" charset="0"/>
              </a:rPr>
              <a:t>股＝</a:t>
            </a: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手，委托买入数量必须为</a:t>
            </a:r>
            <a:r>
              <a:rPr kumimoji="1" lang="en-US" altLang="zh-CN" sz="2000" dirty="0">
                <a:latin typeface="Times New Roman" panose="02020603050405020304" pitchFamily="18" charset="0"/>
              </a:rPr>
              <a:t>100</a:t>
            </a:r>
            <a:r>
              <a:rPr kumimoji="1" lang="zh-CN" altLang="en-US" sz="2000" dirty="0">
                <a:latin typeface="Times New Roman" panose="02020603050405020304" pitchFamily="18" charset="0"/>
              </a:rPr>
              <a:t>股或其整数倍； </a:t>
            </a:r>
            <a:endParaRPr kumimoji="1" lang="en-US" altLang="zh-CN" sz="2000" dirty="0">
              <a:latin typeface="Times New Roman" panose="02020603050405020304" pitchFamily="18" charset="0"/>
            </a:endParaRPr>
          </a:p>
          <a:p>
            <a:pPr marL="457200" indent="-457200" eaLnBrk="1" hangingPunct="1">
              <a:lnSpc>
                <a:spcPct val="150000"/>
              </a:lnSpc>
              <a:spcBef>
                <a:spcPct val="50000"/>
              </a:spcBef>
              <a:buFont typeface="+mj-lt"/>
              <a:buAutoNum type="arabicPeriod"/>
            </a:pPr>
            <a:r>
              <a:rPr kumimoji="1" lang="zh-CN" altLang="en-US" sz="2000" dirty="0">
                <a:latin typeface="Times New Roman" panose="02020603050405020304" pitchFamily="18" charset="0"/>
              </a:rPr>
              <a:t>当委托数量不能全部成交可能出现零股 </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不足</a:t>
            </a: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手的为零股</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，零股只能委托卖出，不能委托买入零股。</a:t>
            </a:r>
            <a:endParaRPr kumimoji="1" lang="en-US" altLang="zh-CN" sz="2000" dirty="0">
              <a:latin typeface="Times New Roman" panose="02020603050405020304" pitchFamily="18" charset="0"/>
            </a:endParaRPr>
          </a:p>
        </p:txBody>
      </p:sp>
      <p:sp>
        <p:nvSpPr>
          <p:cNvPr id="5" name="文本框 69">
            <a:extLst>
              <a:ext uri="{FF2B5EF4-FFF2-40B4-BE49-F238E27FC236}">
                <a16:creationId xmlns:a16="http://schemas.microsoft.com/office/drawing/2014/main" id="{BB54AA42-87DE-594C-AB9B-1674C14B5E4E}"/>
              </a:ext>
            </a:extLst>
          </p:cNvPr>
          <p:cNvSpPr txBox="1">
            <a:spLocks noChangeArrowheads="1"/>
          </p:cNvSpPr>
          <p:nvPr/>
        </p:nvSpPr>
        <p:spPr bwMode="auto">
          <a:xfrm>
            <a:off x="518915" y="3178717"/>
            <a:ext cx="161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TW" altLang="en-US" sz="2000" b="1" dirty="0">
                <a:solidFill>
                  <a:schemeClr val="tx1"/>
                </a:solidFill>
                <a:latin typeface="微软雅黑" panose="020B0503020204020204" pitchFamily="34" charset="-122"/>
                <a:ea typeface="微软雅黑" panose="020B0503020204020204" pitchFamily="34" charset="-122"/>
                <a:sym typeface="+mn-ea"/>
              </a:rPr>
              <a:t>申报上限</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6" name="文本框 69">
            <a:extLst>
              <a:ext uri="{FF2B5EF4-FFF2-40B4-BE49-F238E27FC236}">
                <a16:creationId xmlns:a16="http://schemas.microsoft.com/office/drawing/2014/main" id="{61981EB0-169E-0E48-BBDC-2DB12F529418}"/>
              </a:ext>
            </a:extLst>
          </p:cNvPr>
          <p:cNvSpPr txBox="1">
            <a:spLocks noChangeArrowheads="1"/>
          </p:cNvSpPr>
          <p:nvPr/>
        </p:nvSpPr>
        <p:spPr bwMode="auto">
          <a:xfrm>
            <a:off x="899917" y="3634629"/>
            <a:ext cx="10159249"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lang="zh-CN" altLang="en-US" sz="2000" dirty="0">
                <a:latin typeface="宋体" panose="02010600030101010101" pitchFamily="2" charset="-122"/>
              </a:rPr>
              <a:t>股票单笔申报最大数量</a:t>
            </a:r>
            <a:r>
              <a:rPr lang="zh-TW" altLang="en-US" sz="2000" dirty="0">
                <a:latin typeface="宋体" panose="02010600030101010101" pitchFamily="2" charset="-122"/>
              </a:rPr>
              <a:t>不可高于</a:t>
            </a:r>
            <a:r>
              <a:rPr lang="zh-CN" altLang="en-US" sz="2000" dirty="0">
                <a:latin typeface="宋体" panose="02010600030101010101" pitchFamily="2" charset="-122"/>
              </a:rPr>
              <a:t>100 万股（份）。交易所可以根据需要调整不同种类或流通量的单笔申报最大数量。</a:t>
            </a:r>
            <a:endParaRPr kumimoji="1" lang="en-US" altLang="zh-CN" sz="2000" dirty="0">
              <a:latin typeface="Times New Roman" panose="02020603050405020304" pitchFamily="18" charset="0"/>
            </a:endParaRPr>
          </a:p>
        </p:txBody>
      </p:sp>
      <p:sp>
        <p:nvSpPr>
          <p:cNvPr id="7" name="文本框 69">
            <a:extLst>
              <a:ext uri="{FF2B5EF4-FFF2-40B4-BE49-F238E27FC236}">
                <a16:creationId xmlns:a16="http://schemas.microsoft.com/office/drawing/2014/main" id="{F3E7F29D-F2DD-7D4C-B180-C02DE0B0E453}"/>
              </a:ext>
            </a:extLst>
          </p:cNvPr>
          <p:cNvSpPr txBox="1">
            <a:spLocks noChangeArrowheads="1"/>
          </p:cNvSpPr>
          <p:nvPr/>
        </p:nvSpPr>
        <p:spPr bwMode="auto">
          <a:xfrm>
            <a:off x="518916" y="4935167"/>
            <a:ext cx="161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TW" altLang="en-US" sz="2000" b="1" dirty="0">
                <a:solidFill>
                  <a:schemeClr val="tx1"/>
                </a:solidFill>
                <a:latin typeface="微软雅黑" panose="020B0503020204020204" pitchFamily="34" charset="-122"/>
                <a:ea typeface="微软雅黑" panose="020B0503020204020204" pitchFamily="34" charset="-122"/>
                <a:sym typeface="+mn-ea"/>
              </a:rPr>
              <a:t>报价单位</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69">
            <a:extLst>
              <a:ext uri="{FF2B5EF4-FFF2-40B4-BE49-F238E27FC236}">
                <a16:creationId xmlns:a16="http://schemas.microsoft.com/office/drawing/2014/main" id="{5D5529EC-D3EA-9A49-8795-A96A74E9007E}"/>
              </a:ext>
            </a:extLst>
          </p:cNvPr>
          <p:cNvSpPr txBox="1">
            <a:spLocks noChangeArrowheads="1"/>
          </p:cNvSpPr>
          <p:nvPr/>
        </p:nvSpPr>
        <p:spPr bwMode="auto">
          <a:xfrm>
            <a:off x="889125" y="5522031"/>
            <a:ext cx="101592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000" dirty="0">
                <a:latin typeface="Times New Roman" panose="02020603050405020304" pitchFamily="18" charset="0"/>
              </a:rPr>
              <a:t>股票以“股”为报价单位，价格最小变动单位人民币</a:t>
            </a:r>
            <a:r>
              <a:rPr kumimoji="1" lang="en-US" altLang="zh-CN" sz="2000" dirty="0">
                <a:latin typeface="Times New Roman" panose="02020603050405020304" pitchFamily="18" charset="0"/>
              </a:rPr>
              <a:t>0.01</a:t>
            </a:r>
            <a:r>
              <a:rPr kumimoji="1" lang="zh-CN" altLang="en-US" sz="2000" dirty="0">
                <a:latin typeface="Times New Roman" panose="02020603050405020304" pitchFamily="18" charset="0"/>
              </a:rPr>
              <a:t>元；</a:t>
            </a:r>
          </a:p>
        </p:txBody>
      </p:sp>
    </p:spTree>
    <p:extLst>
      <p:ext uri="{BB962C8B-B14F-4D97-AF65-F5344CB8AC3E}">
        <p14:creationId xmlns:p14="http://schemas.microsoft.com/office/powerpoint/2010/main" val="255163914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6"/>
          <p:cNvSpPr txBox="1">
            <a:spLocks noChangeArrowheads="1"/>
          </p:cNvSpPr>
          <p:nvPr/>
        </p:nvSpPr>
        <p:spPr bwMode="auto">
          <a:xfrm>
            <a:off x="3216878" y="3013501"/>
            <a:ext cx="5758244" cy="830997"/>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4800" b="1" dirty="0">
                <a:latin typeface="微软雅黑" panose="020B0503020204020204" pitchFamily="34" charset="-122"/>
                <a:ea typeface="微软雅黑" panose="020B0503020204020204" pitchFamily="34" charset="-122"/>
                <a:sym typeface="+mn-ea"/>
              </a:rPr>
              <a:t>证券交易规则的范畴</a:t>
            </a:r>
            <a:endParaRPr lang="en-US" altLang="zh-TW" sz="4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94320412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518917" y="1153281"/>
            <a:ext cx="18532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TW" altLang="en-US" sz="2000" b="1" dirty="0">
                <a:solidFill>
                  <a:schemeClr val="tx1"/>
                </a:solidFill>
                <a:latin typeface="微软雅黑" panose="020B0503020204020204" pitchFamily="34" charset="-122"/>
                <a:ea typeface="微软雅黑" panose="020B0503020204020204" pitchFamily="34" charset="-122"/>
                <a:sym typeface="+mn-ea"/>
              </a:rPr>
              <a:t>涨跌幅限制</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518917" y="1719269"/>
            <a:ext cx="1015924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普通</a:t>
            </a: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股：在一个交易日内，除首日上市证券外，每只证券的交易价格相对上一个交易日收市价的涨跌幅度不得超过</a:t>
            </a:r>
            <a:r>
              <a:rPr kumimoji="1" lang="en-US" altLang="zh-CN" sz="2000" dirty="0">
                <a:latin typeface="Times New Roman" panose="02020603050405020304" pitchFamily="18" charset="0"/>
              </a:rPr>
              <a:t>10%</a:t>
            </a:r>
            <a:r>
              <a:rPr kumimoji="1" lang="zh-CN" altLang="en-US" sz="2000" dirty="0">
                <a:latin typeface="Times New Roman" panose="02020603050405020304" pitchFamily="18" charset="0"/>
              </a:rPr>
              <a:t>，超过涨跌限价的委托为无效委托</a:t>
            </a:r>
            <a:endParaRPr kumimoji="1" lang="en-US" altLang="zh-CN" sz="2000" dirty="0">
              <a:latin typeface="Times New Roman" panose="02020603050405020304" pitchFamily="18" charset="0"/>
            </a:endParaRPr>
          </a:p>
          <a:p>
            <a:pPr eaLnBrk="1" hangingPunct="1">
              <a:lnSpc>
                <a:spcPct val="150000"/>
              </a:lnSpc>
              <a:spcBef>
                <a:spcPct val="50000"/>
              </a:spcBef>
            </a:pPr>
            <a:r>
              <a:rPr kumimoji="1" lang="en-US" altLang="zh-CN" sz="2000" dirty="0">
                <a:latin typeface="Times New Roman" panose="02020603050405020304" pitchFamily="18" charset="0"/>
              </a:rPr>
              <a:t>2.</a:t>
            </a:r>
            <a:r>
              <a:rPr kumimoji="1" lang="zh-CN" altLang="en-US" sz="2000" dirty="0">
                <a:latin typeface="Times New Roman" panose="02020603050405020304" pitchFamily="18" charset="0"/>
              </a:rPr>
              <a:t>科创板股票：除前</a:t>
            </a:r>
            <a:r>
              <a:rPr kumimoji="1" lang="en-US" altLang="zh-CN" sz="2000" dirty="0">
                <a:latin typeface="Times New Roman" panose="02020603050405020304" pitchFamily="18" charset="0"/>
              </a:rPr>
              <a:t>5</a:t>
            </a:r>
            <a:r>
              <a:rPr kumimoji="1" lang="zh-CN" altLang="en-US" sz="2000" dirty="0">
                <a:latin typeface="Times New Roman" panose="02020603050405020304" pitchFamily="18" charset="0"/>
              </a:rPr>
              <a:t>个交易日不设涨跌幅，普通交易体涨跌幅不得超过</a:t>
            </a:r>
            <a:r>
              <a:rPr kumimoji="1" lang="en-US" altLang="zh-CN" sz="2000" dirty="0">
                <a:latin typeface="Times New Roman" panose="02020603050405020304" pitchFamily="18" charset="0"/>
              </a:rPr>
              <a:t>20%</a:t>
            </a:r>
          </a:p>
          <a:p>
            <a:pPr eaLnBrk="1" hangingPunct="1">
              <a:lnSpc>
                <a:spcPct val="150000"/>
              </a:lnSpc>
              <a:spcBef>
                <a:spcPct val="50000"/>
              </a:spcBef>
            </a:pPr>
            <a:r>
              <a:rPr kumimoji="1" lang="zh-CN" altLang="en-US" sz="2000" dirty="0">
                <a:latin typeface="Times New Roman" panose="02020603050405020304" pitchFamily="18" charset="0"/>
              </a:rPr>
              <a:t>注：涨跌幅计算  涨跌幅价格 </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前收盘价 </a:t>
            </a:r>
            <a:r>
              <a:rPr kumimoji="1" lang="en-US" altLang="zh-CN" sz="2000" dirty="0">
                <a:latin typeface="Times New Roman" panose="02020603050405020304" pitchFamily="18" charset="0"/>
              </a:rPr>
              <a:t>x</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涨跌幅比例）</a:t>
            </a:r>
            <a:endParaRPr kumimoji="1" lang="en-US" altLang="zh-CN" sz="2000" dirty="0">
              <a:latin typeface="Times New Roman" panose="02020603050405020304" pitchFamily="18" charset="0"/>
            </a:endParaRPr>
          </a:p>
        </p:txBody>
      </p:sp>
      <p:sp>
        <p:nvSpPr>
          <p:cNvPr id="9" name="文本框 69">
            <a:extLst>
              <a:ext uri="{FF2B5EF4-FFF2-40B4-BE49-F238E27FC236}">
                <a16:creationId xmlns:a16="http://schemas.microsoft.com/office/drawing/2014/main" id="{3FBE8628-5B94-0540-AEB5-5B5ACF36C24F}"/>
              </a:ext>
            </a:extLst>
          </p:cNvPr>
          <p:cNvSpPr txBox="1">
            <a:spLocks noChangeArrowheads="1"/>
          </p:cNvSpPr>
          <p:nvPr/>
        </p:nvSpPr>
        <p:spPr bwMode="auto">
          <a:xfrm>
            <a:off x="408546" y="4022803"/>
            <a:ext cx="1614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en-US" altLang="zh-CN" sz="2000" b="1" dirty="0">
                <a:solidFill>
                  <a:schemeClr val="tx1"/>
                </a:solidFill>
                <a:latin typeface="微软雅黑" panose="020B0503020204020204" pitchFamily="34" charset="-122"/>
                <a:ea typeface="微软雅黑" panose="020B0503020204020204" pitchFamily="34" charset="-122"/>
                <a:sym typeface="+mn-ea"/>
              </a:rPr>
              <a:t>ST</a:t>
            </a:r>
            <a:r>
              <a:rPr lang="zh-TW" altLang="en-US" sz="2000" b="1" dirty="0">
                <a:solidFill>
                  <a:schemeClr val="tx1"/>
                </a:solidFill>
                <a:latin typeface="微软雅黑" panose="020B0503020204020204" pitchFamily="34" charset="-122"/>
                <a:ea typeface="微软雅黑" panose="020B0503020204020204" pitchFamily="34" charset="-122"/>
                <a:sym typeface="+mn-ea"/>
              </a:rPr>
              <a:t>股票</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0" name="文本框 69">
            <a:extLst>
              <a:ext uri="{FF2B5EF4-FFF2-40B4-BE49-F238E27FC236}">
                <a16:creationId xmlns:a16="http://schemas.microsoft.com/office/drawing/2014/main" id="{AE52FC46-C724-9D48-BA01-7BD645D9C1E4}"/>
              </a:ext>
            </a:extLst>
          </p:cNvPr>
          <p:cNvSpPr txBox="1">
            <a:spLocks noChangeArrowheads="1"/>
          </p:cNvSpPr>
          <p:nvPr/>
        </p:nvSpPr>
        <p:spPr bwMode="auto">
          <a:xfrm>
            <a:off x="518917" y="4588791"/>
            <a:ext cx="10159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000" dirty="0">
                <a:latin typeface="Times New Roman" panose="02020603050405020304" pitchFamily="18" charset="0"/>
              </a:rPr>
              <a:t>在股票名称前冠以“</a:t>
            </a:r>
            <a:r>
              <a:rPr kumimoji="1" lang="en-US" altLang="zh-CN" sz="2000" dirty="0">
                <a:latin typeface="Times New Roman" panose="02020603050405020304" pitchFamily="18" charset="0"/>
              </a:rPr>
              <a:t>ST”</a:t>
            </a:r>
            <a:r>
              <a:rPr kumimoji="1" lang="zh-CN" altLang="en-US" sz="2000" dirty="0">
                <a:latin typeface="Times New Roman" panose="02020603050405020304" pitchFamily="18" charset="0"/>
              </a:rPr>
              <a:t>字样的股票表示该上市公司最近两年连续亏损，或亏损一年，但净资产跌破面值、公司经营过程中出现重大违法行为等情况之一，交易所对该公司股票交易进行特别处理。股票交易日涨跌幅限制</a:t>
            </a:r>
            <a:r>
              <a:rPr kumimoji="1" lang="en-US" altLang="zh-CN" sz="2000" dirty="0">
                <a:latin typeface="Times New Roman" panose="02020603050405020304" pitchFamily="18" charset="0"/>
              </a:rPr>
              <a:t>5%</a:t>
            </a:r>
            <a:r>
              <a:rPr kumimoji="1" lang="zh-CN" altLang="en-US" sz="2000" dirty="0">
                <a:latin typeface="Times New Roman" panose="02020603050405020304" pitchFamily="18" charset="0"/>
              </a:rPr>
              <a:t>。</a:t>
            </a:r>
          </a:p>
        </p:txBody>
      </p:sp>
      <p:sp>
        <p:nvSpPr>
          <p:cNvPr id="7" name="文本框 69">
            <a:extLst>
              <a:ext uri="{FF2B5EF4-FFF2-40B4-BE49-F238E27FC236}">
                <a16:creationId xmlns:a16="http://schemas.microsoft.com/office/drawing/2014/main" id="{5BDE099B-6FAB-CF4F-AC78-88BDB498893D}"/>
              </a:ext>
            </a:extLst>
          </p:cNvPr>
          <p:cNvSpPr txBox="1">
            <a:spLocks noChangeArrowheads="1"/>
          </p:cNvSpPr>
          <p:nvPr/>
        </p:nvSpPr>
        <p:spPr bwMode="auto">
          <a:xfrm>
            <a:off x="517876" y="5770332"/>
            <a:ext cx="161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TW" altLang="en-US" sz="2000" b="1" dirty="0">
                <a:latin typeface="微软雅黑" panose="020B0503020204020204" pitchFamily="34" charset="-122"/>
                <a:ea typeface="微软雅黑" panose="020B0503020204020204" pitchFamily="34" charset="-122"/>
                <a:sym typeface="+mn-ea"/>
              </a:rPr>
              <a:t>委托撤单</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8" name="文本框 69">
            <a:extLst>
              <a:ext uri="{FF2B5EF4-FFF2-40B4-BE49-F238E27FC236}">
                <a16:creationId xmlns:a16="http://schemas.microsoft.com/office/drawing/2014/main" id="{09177144-186B-C747-850C-53DA575BEA76}"/>
              </a:ext>
            </a:extLst>
          </p:cNvPr>
          <p:cNvSpPr txBox="1">
            <a:spLocks noChangeArrowheads="1"/>
          </p:cNvSpPr>
          <p:nvPr/>
        </p:nvSpPr>
        <p:spPr bwMode="auto">
          <a:xfrm>
            <a:off x="517876" y="6232301"/>
            <a:ext cx="101592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000" dirty="0">
                <a:latin typeface="Times New Roman" panose="02020603050405020304" pitchFamily="18" charset="0"/>
              </a:rPr>
              <a:t>在委托未成交之前，投资者可以撤销委托。</a:t>
            </a:r>
          </a:p>
        </p:txBody>
      </p:sp>
    </p:spTree>
    <p:extLst>
      <p:ext uri="{BB962C8B-B14F-4D97-AF65-F5344CB8AC3E}">
        <p14:creationId xmlns:p14="http://schemas.microsoft.com/office/powerpoint/2010/main" val="354844816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518917" y="1153281"/>
            <a:ext cx="18532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CN" altLang="en-US" sz="2000" b="1" dirty="0">
                <a:solidFill>
                  <a:schemeClr val="tx1"/>
                </a:solidFill>
                <a:latin typeface="微软雅黑" panose="020B0503020204020204" pitchFamily="34" charset="-122"/>
                <a:ea typeface="微软雅黑" panose="020B0503020204020204" pitchFamily="34" charset="-122"/>
                <a:sym typeface="+mn-ea"/>
              </a:rPr>
              <a:t>委托类型</a:t>
            </a:r>
          </a:p>
        </p:txBody>
      </p:sp>
      <p:graphicFrame>
        <p:nvGraphicFramePr>
          <p:cNvPr id="2" name="表格 1"/>
          <p:cNvGraphicFramePr>
            <a:graphicFrameLocks noGrp="1"/>
          </p:cNvGraphicFramePr>
          <p:nvPr>
            <p:extLst>
              <p:ext uri="{D42A27DB-BD31-4B8C-83A1-F6EECF244321}">
                <p14:modId xmlns:p14="http://schemas.microsoft.com/office/powerpoint/2010/main" val="3507434280"/>
              </p:ext>
            </p:extLst>
          </p:nvPr>
        </p:nvGraphicFramePr>
        <p:xfrm>
          <a:off x="1097721" y="1971996"/>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zh-CN" altLang="en-US" dirty="0"/>
                        <a:t>深交所</a:t>
                      </a:r>
                    </a:p>
                  </a:txBody>
                  <a:tcPr anchor="ctr"/>
                </a:tc>
                <a:tc>
                  <a:txBody>
                    <a:bodyPr/>
                    <a:lstStyle/>
                    <a:p>
                      <a:pPr algn="ctr"/>
                      <a:r>
                        <a:rPr lang="zh-CN" altLang="en-US" dirty="0"/>
                        <a:t>上交所</a:t>
                      </a:r>
                    </a:p>
                  </a:txBody>
                  <a:tcPr anchor="ctr"/>
                </a:tc>
                <a:tc>
                  <a:txBody>
                    <a:bodyPr/>
                    <a:lstStyle/>
                    <a:p>
                      <a:pPr algn="ctr"/>
                      <a:r>
                        <a:rPr lang="zh-CN" altLang="en-US" dirty="0"/>
                        <a:t>上交所（科创板）</a:t>
                      </a:r>
                    </a:p>
                  </a:txBody>
                  <a:tcPr anchor="ctr"/>
                </a:tc>
                <a:extLst>
                  <a:ext uri="{0D108BD9-81ED-4DB2-BD59-A6C34878D82A}">
                    <a16:rowId xmlns:a16="http://schemas.microsoft.com/office/drawing/2014/main" val="10000"/>
                  </a:ext>
                </a:extLst>
              </a:tr>
              <a:tr h="370840">
                <a:tc>
                  <a:txBody>
                    <a:bodyPr/>
                    <a:lstStyle/>
                    <a:p>
                      <a:pPr algn="ctr"/>
                      <a:r>
                        <a:rPr lang="zh-CN" altLang="en-US" dirty="0"/>
                        <a:t>对手方最优价格</a:t>
                      </a:r>
                    </a:p>
                  </a:txBody>
                  <a:tcPr anchor="ctr"/>
                </a:tc>
                <a:tc>
                  <a:txBody>
                    <a:bodyPr/>
                    <a:lstStyle/>
                    <a:p>
                      <a:pPr algn="ctr"/>
                      <a:r>
                        <a:rPr lang="zh-CN" altLang="en-US" dirty="0"/>
                        <a:t>最优五档即时成交剩余撤销</a:t>
                      </a:r>
                    </a:p>
                  </a:txBody>
                  <a:tcPr anchor="ctr"/>
                </a:tc>
                <a:tc>
                  <a:txBody>
                    <a:bodyPr/>
                    <a:lstStyle/>
                    <a:p>
                      <a:pPr algn="ctr"/>
                      <a:r>
                        <a:rPr lang="zh-CN" altLang="en-US" dirty="0"/>
                        <a:t>最优五档即时成交剩余撤销</a:t>
                      </a:r>
                    </a:p>
                  </a:txBody>
                  <a:tcPr anchor="ctr"/>
                </a:tc>
                <a:extLst>
                  <a:ext uri="{0D108BD9-81ED-4DB2-BD59-A6C34878D82A}">
                    <a16:rowId xmlns:a16="http://schemas.microsoft.com/office/drawing/2014/main" val="10001"/>
                  </a:ext>
                </a:extLst>
              </a:tr>
              <a:tr h="370840">
                <a:tc>
                  <a:txBody>
                    <a:bodyPr/>
                    <a:lstStyle/>
                    <a:p>
                      <a:pPr algn="ctr"/>
                      <a:r>
                        <a:rPr lang="zh-CN" altLang="en-US" dirty="0"/>
                        <a:t>本方最优价格</a:t>
                      </a:r>
                    </a:p>
                  </a:txBody>
                  <a:tcPr anchor="ctr"/>
                </a:tc>
                <a:tc>
                  <a:txBody>
                    <a:bodyPr/>
                    <a:lstStyle/>
                    <a:p>
                      <a:pPr algn="ctr"/>
                      <a:r>
                        <a:rPr lang="zh-CN" altLang="en-US" dirty="0"/>
                        <a:t>最优五档即时成交剩余转限价</a:t>
                      </a:r>
                    </a:p>
                  </a:txBody>
                  <a:tcPr anchor="ctr"/>
                </a:tc>
                <a:tc>
                  <a:txBody>
                    <a:bodyPr/>
                    <a:lstStyle/>
                    <a:p>
                      <a:pPr algn="ctr"/>
                      <a:r>
                        <a:rPr lang="zh-CN" altLang="en-US" dirty="0"/>
                        <a:t>最优五档即时成交剩余转限价</a:t>
                      </a:r>
                    </a:p>
                  </a:txBody>
                  <a:tcPr anchor="ctr"/>
                </a:tc>
                <a:extLst>
                  <a:ext uri="{0D108BD9-81ED-4DB2-BD59-A6C34878D82A}">
                    <a16:rowId xmlns:a16="http://schemas.microsoft.com/office/drawing/2014/main" val="10002"/>
                  </a:ext>
                </a:extLst>
              </a:tr>
              <a:tr h="370840">
                <a:tc>
                  <a:txBody>
                    <a:bodyPr/>
                    <a:lstStyle/>
                    <a:p>
                      <a:pPr algn="ctr"/>
                      <a:r>
                        <a:rPr lang="zh-CN" altLang="en-US" dirty="0"/>
                        <a:t>最优五档即时成交剩余撤销</a:t>
                      </a:r>
                    </a:p>
                  </a:txBody>
                  <a:tcPr anchor="ctr"/>
                </a:tc>
                <a:tc>
                  <a:txBody>
                    <a:bodyPr/>
                    <a:lstStyle/>
                    <a:p>
                      <a:pPr algn="ctr"/>
                      <a:endParaRPr lang="zh-CN" altLang="en-US"/>
                    </a:p>
                  </a:txBody>
                  <a:tcPr anchor="ctr"/>
                </a:tc>
                <a:tc>
                  <a:txBody>
                    <a:bodyPr/>
                    <a:lstStyle/>
                    <a:p>
                      <a:pPr algn="ctr"/>
                      <a:r>
                        <a:rPr lang="zh-CN" altLang="en-US" dirty="0"/>
                        <a:t>本方最优价格</a:t>
                      </a:r>
                    </a:p>
                  </a:txBody>
                  <a:tcPr anchor="ctr"/>
                </a:tc>
                <a:extLst>
                  <a:ext uri="{0D108BD9-81ED-4DB2-BD59-A6C34878D82A}">
                    <a16:rowId xmlns:a16="http://schemas.microsoft.com/office/drawing/2014/main" val="10003"/>
                  </a:ext>
                </a:extLst>
              </a:tr>
              <a:tr h="370840">
                <a:tc>
                  <a:txBody>
                    <a:bodyPr/>
                    <a:lstStyle/>
                    <a:p>
                      <a:pPr algn="ctr"/>
                      <a:r>
                        <a:rPr lang="zh-CN" altLang="en-US" dirty="0"/>
                        <a:t>即时成交剩余撤销</a:t>
                      </a:r>
                    </a:p>
                  </a:txBody>
                  <a:tcPr anchor="ctr"/>
                </a:tc>
                <a:tc>
                  <a:txBody>
                    <a:bodyPr/>
                    <a:lstStyle/>
                    <a:p>
                      <a:pPr algn="ctr"/>
                      <a:endParaRPr lang="zh-CN" altLang="en-US"/>
                    </a:p>
                  </a:txBody>
                  <a:tcPr anchor="ctr"/>
                </a:tc>
                <a:tc>
                  <a:txBody>
                    <a:bodyPr/>
                    <a:lstStyle/>
                    <a:p>
                      <a:pPr algn="ctr"/>
                      <a:r>
                        <a:rPr lang="zh-CN" altLang="en-US" dirty="0"/>
                        <a:t>对手方最优价格</a:t>
                      </a:r>
                    </a:p>
                  </a:txBody>
                  <a:tcPr anchor="ctr"/>
                </a:tc>
                <a:extLst>
                  <a:ext uri="{0D108BD9-81ED-4DB2-BD59-A6C34878D82A}">
                    <a16:rowId xmlns:a16="http://schemas.microsoft.com/office/drawing/2014/main" val="10004"/>
                  </a:ext>
                </a:extLst>
              </a:tr>
              <a:tr h="370840">
                <a:tc>
                  <a:txBody>
                    <a:bodyPr/>
                    <a:lstStyle/>
                    <a:p>
                      <a:pPr algn="ctr"/>
                      <a:r>
                        <a:rPr lang="zh-CN" altLang="en-US" dirty="0"/>
                        <a:t>全额成交或撤销委托</a:t>
                      </a:r>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127596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807150" y="1325558"/>
            <a:ext cx="21027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chemeClr val="tx1"/>
                </a:solidFill>
                <a:latin typeface="微软雅黑" panose="020B0503020204020204" pitchFamily="34" charset="-122"/>
                <a:ea typeface="微软雅黑" panose="020B0503020204020204" pitchFamily="34" charset="-122"/>
                <a:sym typeface="+mn-ea"/>
              </a:rPr>
              <a:t>1.</a:t>
            </a:r>
            <a:r>
              <a:rPr lang="zh-CN" altLang="en-US" sz="2000" b="1" dirty="0">
                <a:solidFill>
                  <a:schemeClr val="tx1"/>
                </a:solidFill>
                <a:latin typeface="微软雅黑" panose="020B0503020204020204" pitchFamily="34" charset="-122"/>
                <a:ea typeface="微软雅黑" panose="020B0503020204020204" pitchFamily="34" charset="-122"/>
                <a:sym typeface="+mn-ea"/>
              </a:rPr>
              <a:t>对手最优价格</a:t>
            </a:r>
          </a:p>
        </p:txBody>
      </p:sp>
      <p:sp>
        <p:nvSpPr>
          <p:cNvPr id="7"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1858416"/>
            <a:ext cx="10159249"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以申报进入交易主机时集中申报簿中对手方队列的最优价格为其申报价格</a:t>
            </a:r>
            <a:endParaRPr kumimoji="1" lang="en-US" altLang="zh-CN" sz="2000" dirty="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714149869"/>
              </p:ext>
            </p:extLst>
          </p:nvPr>
        </p:nvGraphicFramePr>
        <p:xfrm>
          <a:off x="968513" y="2657797"/>
          <a:ext cx="2291523" cy="222504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某股票的卖方五档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卖</a:t>
                      </a:r>
                      <a:r>
                        <a:rPr lang="en-US" altLang="zh-CN" dirty="0"/>
                        <a:t>5</a:t>
                      </a:r>
                      <a:endParaRPr lang="zh-CN" altLang="en-US" dirty="0"/>
                    </a:p>
                  </a:txBody>
                  <a:tcPr anchor="ctr"/>
                </a:tc>
                <a:tc>
                  <a:txBody>
                    <a:bodyPr/>
                    <a:lstStyle/>
                    <a:p>
                      <a:pPr algn="ctr"/>
                      <a:r>
                        <a:rPr lang="en-US" altLang="zh-CN" dirty="0"/>
                        <a:t>7.08</a:t>
                      </a:r>
                      <a:endParaRPr lang="zh-CN" altLang="en-US" dirty="0"/>
                    </a:p>
                  </a:txBody>
                  <a:tcPr anchor="ctr"/>
                </a:tc>
                <a:tc>
                  <a:txBody>
                    <a:bodyPr/>
                    <a:lstStyle/>
                    <a:p>
                      <a:pPr algn="ctr"/>
                      <a:r>
                        <a:rPr lang="en-US" altLang="zh-CN" dirty="0"/>
                        <a:t>20</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卖</a:t>
                      </a:r>
                      <a:r>
                        <a:rPr lang="en-US" altLang="zh-CN" dirty="0"/>
                        <a:t>4</a:t>
                      </a:r>
                      <a:endParaRPr lang="zh-CN" altLang="en-US" dirty="0"/>
                    </a:p>
                  </a:txBody>
                  <a:tcPr anchor="ctr"/>
                </a:tc>
                <a:tc>
                  <a:txBody>
                    <a:bodyPr/>
                    <a:lstStyle/>
                    <a:p>
                      <a:pPr algn="ctr"/>
                      <a:r>
                        <a:rPr lang="en-US" altLang="zh-CN" dirty="0"/>
                        <a:t>7.07</a:t>
                      </a:r>
                      <a:endParaRPr lang="zh-CN" altLang="en-US" dirty="0"/>
                    </a:p>
                  </a:txBody>
                  <a:tcPr anchor="ctr"/>
                </a:tc>
                <a:tc>
                  <a:txBody>
                    <a:bodyPr/>
                    <a:lstStyle/>
                    <a:p>
                      <a:pPr algn="ctr"/>
                      <a:r>
                        <a:rPr lang="en-US" altLang="zh-CN" dirty="0"/>
                        <a:t>15</a:t>
                      </a:r>
                      <a:endParaRPr lang="zh-CN" altLang="en-US" dirty="0"/>
                    </a:p>
                  </a:txBody>
                  <a:tcPr anchor="ctr"/>
                </a:tc>
                <a:extLst>
                  <a:ext uri="{0D108BD9-81ED-4DB2-BD59-A6C34878D82A}">
                    <a16:rowId xmlns:a16="http://schemas.microsoft.com/office/drawing/2014/main" val="10002"/>
                  </a:ext>
                </a:extLst>
              </a:tr>
              <a:tr h="370840">
                <a:tc>
                  <a:txBody>
                    <a:bodyPr/>
                    <a:lstStyle/>
                    <a:p>
                      <a:pPr algn="ctr"/>
                      <a:r>
                        <a:rPr lang="zh-CN" altLang="en-US" dirty="0"/>
                        <a:t>卖</a:t>
                      </a:r>
                      <a:r>
                        <a:rPr lang="en-US" altLang="zh-CN" dirty="0"/>
                        <a:t>3</a:t>
                      </a:r>
                      <a:endParaRPr lang="zh-CN" altLang="en-US" dirty="0"/>
                    </a:p>
                  </a:txBody>
                  <a:tcPr anchor="ctr"/>
                </a:tc>
                <a:tc>
                  <a:txBody>
                    <a:bodyPr/>
                    <a:lstStyle/>
                    <a:p>
                      <a:pPr algn="ctr"/>
                      <a:r>
                        <a:rPr lang="en-US" altLang="zh-CN" dirty="0"/>
                        <a:t>7.06</a:t>
                      </a:r>
                      <a:endParaRPr lang="zh-CN" altLang="en-US" dirty="0"/>
                    </a:p>
                  </a:txBody>
                  <a:tcPr anchor="ctr"/>
                </a:tc>
                <a:tc>
                  <a:txBody>
                    <a:bodyPr/>
                    <a:lstStyle/>
                    <a:p>
                      <a:pPr algn="ctr"/>
                      <a:r>
                        <a:rPr lang="en-US" altLang="zh-CN" dirty="0"/>
                        <a:t>500</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卖</a:t>
                      </a:r>
                      <a:r>
                        <a:rPr lang="en-US" altLang="zh-CN" dirty="0"/>
                        <a:t>2</a:t>
                      </a:r>
                      <a:endParaRPr lang="zh-CN" altLang="en-US" dirty="0"/>
                    </a:p>
                  </a:txBody>
                  <a:tcPr anchor="ctr"/>
                </a:tc>
                <a:tc>
                  <a:txBody>
                    <a:bodyPr/>
                    <a:lstStyle/>
                    <a:p>
                      <a:pPr algn="ctr"/>
                      <a:r>
                        <a:rPr lang="en-US" altLang="zh-CN" dirty="0"/>
                        <a:t>7.05</a:t>
                      </a:r>
                      <a:endParaRPr lang="zh-CN" altLang="en-US" dirty="0"/>
                    </a:p>
                  </a:txBody>
                  <a:tcPr anchor="ctr"/>
                </a:tc>
                <a:tc>
                  <a:txBody>
                    <a:bodyPr/>
                    <a:lstStyle/>
                    <a:p>
                      <a:pPr algn="ctr"/>
                      <a:r>
                        <a:rPr lang="en-US" altLang="zh-CN" dirty="0"/>
                        <a:t>40</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卖</a:t>
                      </a:r>
                      <a:r>
                        <a:rPr lang="en-US" altLang="zh-CN" dirty="0"/>
                        <a:t>1</a:t>
                      </a:r>
                      <a:endParaRPr lang="zh-CN" altLang="en-US" dirty="0"/>
                    </a:p>
                  </a:txBody>
                  <a:tcPr anchor="ctr"/>
                </a:tc>
                <a:tc>
                  <a:txBody>
                    <a:bodyPr/>
                    <a:lstStyle/>
                    <a:p>
                      <a:pPr algn="ctr"/>
                      <a:r>
                        <a:rPr lang="en-US" altLang="zh-CN" dirty="0">
                          <a:solidFill>
                            <a:srgbClr val="FF0000"/>
                          </a:solidFill>
                        </a:rPr>
                        <a:t>7.04</a:t>
                      </a:r>
                      <a:endParaRPr lang="zh-CN" altLang="en-US" dirty="0">
                        <a:solidFill>
                          <a:srgbClr val="FF0000"/>
                        </a:solidFill>
                      </a:endParaRPr>
                    </a:p>
                  </a:txBody>
                  <a:tcPr anchor="ctr"/>
                </a:tc>
                <a:tc>
                  <a:txBody>
                    <a:bodyPr/>
                    <a:lstStyle/>
                    <a:p>
                      <a:pPr algn="ctr"/>
                      <a:r>
                        <a:rPr lang="en-US" altLang="zh-CN" dirty="0"/>
                        <a:t>25</a:t>
                      </a:r>
                      <a:endParaRPr lang="zh-CN" altLang="en-US" dirty="0"/>
                    </a:p>
                  </a:txBody>
                  <a:tcPr anchor="ctr"/>
                </a:tc>
                <a:extLst>
                  <a:ext uri="{0D108BD9-81ED-4DB2-BD59-A6C34878D82A}">
                    <a16:rowId xmlns:a16="http://schemas.microsoft.com/office/drawing/2014/main" val="10005"/>
                  </a:ext>
                </a:extLst>
              </a:tr>
            </a:tbl>
          </a:graphicData>
        </a:graphic>
      </p:graphicFrame>
      <p:sp>
        <p:nvSpPr>
          <p:cNvPr id="8"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5141642"/>
            <a:ext cx="10159249"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假如买方选择按对手方最优价格申报方式进行申报，申报手数为</a:t>
            </a:r>
            <a:r>
              <a:rPr kumimoji="1" lang="en-US" altLang="zh-CN" sz="2000" dirty="0">
                <a:latin typeface="Times New Roman" panose="02020603050405020304" pitchFamily="18" charset="0"/>
              </a:rPr>
              <a:t>1000</a:t>
            </a:r>
            <a:r>
              <a:rPr kumimoji="1" lang="zh-CN" altLang="en-US" sz="2000" dirty="0">
                <a:latin typeface="Times New Roman" panose="02020603050405020304" pitchFamily="18" charset="0"/>
              </a:rPr>
              <a:t>手，那么该笔买入的申报价为对手方的最优价格</a:t>
            </a:r>
            <a:r>
              <a:rPr kumimoji="1" lang="en-US" altLang="zh-CN" sz="2000" dirty="0">
                <a:latin typeface="Times New Roman" panose="02020603050405020304" pitchFamily="18" charset="0"/>
              </a:rPr>
              <a:t>——</a:t>
            </a:r>
            <a:r>
              <a:rPr kumimoji="1" lang="zh-CN" altLang="en-US" sz="2000" dirty="0">
                <a:solidFill>
                  <a:srgbClr val="FF0000"/>
                </a:solidFill>
                <a:latin typeface="Times New Roman" panose="02020603050405020304" pitchFamily="18" charset="0"/>
              </a:rPr>
              <a:t>卖一价</a:t>
            </a:r>
            <a:r>
              <a:rPr kumimoji="1" lang="en-US" altLang="zh-CN" sz="2000" dirty="0">
                <a:solidFill>
                  <a:srgbClr val="FF0000"/>
                </a:solidFill>
                <a:latin typeface="Times New Roman" panose="02020603050405020304" pitchFamily="18" charset="0"/>
              </a:rPr>
              <a:t>7.04</a:t>
            </a:r>
            <a:r>
              <a:rPr kumimoji="1" lang="zh-CN" altLang="en-US" sz="2000" dirty="0">
                <a:solidFill>
                  <a:srgbClr val="FF0000"/>
                </a:solidFill>
                <a:latin typeface="Times New Roman" panose="02020603050405020304" pitchFamily="18" charset="0"/>
              </a:rPr>
              <a:t>元作为申报价格进行申报</a:t>
            </a:r>
            <a:r>
              <a:rPr kumimoji="1" lang="zh-CN" altLang="en-US" sz="2000" dirty="0">
                <a:latin typeface="Times New Roman" panose="02020603050405020304" pitchFamily="18" charset="0"/>
              </a:rPr>
              <a:t>。 </a:t>
            </a:r>
            <a:endParaRPr kumimoji="1" lang="en-US" altLang="zh-CN" sz="2000" dirty="0">
              <a:latin typeface="Times New Roman" panose="02020603050405020304" pitchFamily="18" charset="0"/>
            </a:endParaRPr>
          </a:p>
        </p:txBody>
      </p:sp>
    </p:spTree>
    <p:extLst>
      <p:ext uri="{BB962C8B-B14F-4D97-AF65-F5344CB8AC3E}">
        <p14:creationId xmlns:p14="http://schemas.microsoft.com/office/powerpoint/2010/main" val="1204981636"/>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765110" y="1325558"/>
            <a:ext cx="21027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chemeClr val="tx1"/>
                </a:solidFill>
                <a:latin typeface="微软雅黑" panose="020B0503020204020204" pitchFamily="34" charset="-122"/>
                <a:ea typeface="微软雅黑" panose="020B0503020204020204" pitchFamily="34" charset="-122"/>
                <a:sym typeface="+mn-ea"/>
              </a:rPr>
              <a:t>2.</a:t>
            </a:r>
            <a:r>
              <a:rPr lang="zh-CN" altLang="en-US" sz="2000" b="1" dirty="0">
                <a:solidFill>
                  <a:schemeClr val="tx1"/>
                </a:solidFill>
                <a:latin typeface="微软雅黑" panose="020B0503020204020204" pitchFamily="34" charset="-122"/>
                <a:ea typeface="微软雅黑" panose="020B0503020204020204" pitchFamily="34" charset="-122"/>
                <a:sym typeface="+mn-ea"/>
              </a:rPr>
              <a:t>本方最优价格</a:t>
            </a:r>
          </a:p>
        </p:txBody>
      </p:sp>
      <p:sp>
        <p:nvSpPr>
          <p:cNvPr id="7"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1858416"/>
            <a:ext cx="10159249"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以申报进入交易主机时集中申报簿中本方队列的最优价格为其申报价格</a:t>
            </a:r>
            <a:endParaRPr kumimoji="1" lang="en-US" altLang="zh-CN" sz="2000" dirty="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470868768"/>
              </p:ext>
            </p:extLst>
          </p:nvPr>
        </p:nvGraphicFramePr>
        <p:xfrm>
          <a:off x="968513" y="2657797"/>
          <a:ext cx="2291523" cy="222504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a:t>
                      </a:r>
                      <a:r>
                        <a:rPr lang="en-US" altLang="zh-CN" dirty="0"/>
                        <a:t>1</a:t>
                      </a:r>
                      <a:endParaRPr lang="zh-CN" altLang="en-US" dirty="0"/>
                    </a:p>
                  </a:txBody>
                  <a:tcPr anchor="ctr"/>
                </a:tc>
                <a:tc>
                  <a:txBody>
                    <a:bodyPr/>
                    <a:lstStyle/>
                    <a:p>
                      <a:pPr algn="ctr"/>
                      <a:r>
                        <a:rPr lang="en-US" altLang="zh-CN" dirty="0">
                          <a:solidFill>
                            <a:srgbClr val="FF0000"/>
                          </a:solidFill>
                        </a:rPr>
                        <a:t>7.08</a:t>
                      </a:r>
                      <a:endParaRPr lang="zh-CN" altLang="en-US" dirty="0">
                        <a:solidFill>
                          <a:srgbClr val="FF0000"/>
                        </a:solidFill>
                      </a:endParaRPr>
                    </a:p>
                  </a:txBody>
                  <a:tcPr anchor="ctr"/>
                </a:tc>
                <a:tc>
                  <a:txBody>
                    <a:bodyPr/>
                    <a:lstStyle/>
                    <a:p>
                      <a:pPr algn="ctr"/>
                      <a:r>
                        <a:rPr lang="en-US" altLang="zh-CN" dirty="0"/>
                        <a:t>20</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7.07</a:t>
                      </a:r>
                      <a:endParaRPr lang="zh-CN" altLang="en-US" dirty="0"/>
                    </a:p>
                  </a:txBody>
                  <a:tcPr anchor="ctr"/>
                </a:tc>
                <a:tc>
                  <a:txBody>
                    <a:bodyPr/>
                    <a:lstStyle/>
                    <a:p>
                      <a:pPr algn="ctr"/>
                      <a:r>
                        <a:rPr lang="en-US" altLang="zh-CN" dirty="0"/>
                        <a:t>15</a:t>
                      </a:r>
                      <a:endParaRPr lang="zh-CN" altLang="en-US" dirty="0"/>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7.06</a:t>
                      </a:r>
                      <a:endParaRPr lang="zh-CN" altLang="en-US" dirty="0"/>
                    </a:p>
                  </a:txBody>
                  <a:tcPr anchor="ctr"/>
                </a:tc>
                <a:tc>
                  <a:txBody>
                    <a:bodyPr/>
                    <a:lstStyle/>
                    <a:p>
                      <a:pPr algn="ctr"/>
                      <a:r>
                        <a:rPr lang="en-US" altLang="zh-CN" dirty="0"/>
                        <a:t>500</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7.05</a:t>
                      </a:r>
                      <a:endParaRPr lang="zh-CN" altLang="en-US" dirty="0"/>
                    </a:p>
                  </a:txBody>
                  <a:tcPr anchor="ctr"/>
                </a:tc>
                <a:tc>
                  <a:txBody>
                    <a:bodyPr/>
                    <a:lstStyle/>
                    <a:p>
                      <a:pPr algn="ctr"/>
                      <a:r>
                        <a:rPr lang="en-US" altLang="zh-CN" dirty="0"/>
                        <a:t>40</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7.04</a:t>
                      </a:r>
                      <a:endParaRPr lang="zh-CN" altLang="en-US" dirty="0"/>
                    </a:p>
                  </a:txBody>
                  <a:tcPr anchor="ctr"/>
                </a:tc>
                <a:tc>
                  <a:txBody>
                    <a:bodyPr/>
                    <a:lstStyle/>
                    <a:p>
                      <a:pPr algn="ctr"/>
                      <a:r>
                        <a:rPr lang="en-US" altLang="zh-CN" dirty="0"/>
                        <a:t>25</a:t>
                      </a:r>
                      <a:endParaRPr lang="zh-CN" altLang="en-US" dirty="0"/>
                    </a:p>
                  </a:txBody>
                  <a:tcPr anchor="ctr"/>
                </a:tc>
                <a:extLst>
                  <a:ext uri="{0D108BD9-81ED-4DB2-BD59-A6C34878D82A}">
                    <a16:rowId xmlns:a16="http://schemas.microsoft.com/office/drawing/2014/main" val="10005"/>
                  </a:ext>
                </a:extLst>
              </a:tr>
            </a:tbl>
          </a:graphicData>
        </a:graphic>
      </p:graphicFrame>
      <p:sp>
        <p:nvSpPr>
          <p:cNvPr id="8"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5141642"/>
            <a:ext cx="10159249"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假如买方选择按本方最优价格申报进行方式申报，申报手数为</a:t>
            </a:r>
            <a:r>
              <a:rPr kumimoji="1" lang="en-US" altLang="zh-CN" sz="2000" dirty="0">
                <a:latin typeface="Times New Roman" panose="02020603050405020304" pitchFamily="18" charset="0"/>
              </a:rPr>
              <a:t>1000</a:t>
            </a:r>
            <a:r>
              <a:rPr kumimoji="1" lang="zh-CN" altLang="en-US" sz="2000" dirty="0">
                <a:latin typeface="Times New Roman" panose="02020603050405020304" pitchFamily="18" charset="0"/>
              </a:rPr>
              <a:t>手，那么该笔买入的申报价为本方的最优价格</a:t>
            </a:r>
            <a:r>
              <a:rPr kumimoji="1" lang="en-US" altLang="zh-CN" sz="2000" dirty="0">
                <a:latin typeface="Times New Roman" panose="02020603050405020304" pitchFamily="18" charset="0"/>
              </a:rPr>
              <a:t>——</a:t>
            </a:r>
            <a:r>
              <a:rPr kumimoji="1" lang="zh-CN" altLang="en-US" sz="2000" dirty="0">
                <a:solidFill>
                  <a:srgbClr val="FF0000"/>
                </a:solidFill>
                <a:latin typeface="Times New Roman" panose="02020603050405020304" pitchFamily="18" charset="0"/>
              </a:rPr>
              <a:t>买一价</a:t>
            </a:r>
            <a:r>
              <a:rPr kumimoji="1" lang="en-US" altLang="zh-CN" sz="2000" dirty="0">
                <a:solidFill>
                  <a:srgbClr val="FF0000"/>
                </a:solidFill>
                <a:latin typeface="Times New Roman" panose="02020603050405020304" pitchFamily="18" charset="0"/>
              </a:rPr>
              <a:t>7.08</a:t>
            </a:r>
            <a:r>
              <a:rPr kumimoji="1" lang="zh-CN" altLang="en-US" sz="2000" dirty="0">
                <a:solidFill>
                  <a:srgbClr val="FF0000"/>
                </a:solidFill>
                <a:latin typeface="Times New Roman" panose="02020603050405020304" pitchFamily="18" charset="0"/>
              </a:rPr>
              <a:t>元作为申报价格进行申报</a:t>
            </a:r>
            <a:r>
              <a:rPr kumimoji="1" lang="zh-CN" altLang="en-US"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extLst>
      <p:ext uri="{BB962C8B-B14F-4D97-AF65-F5344CB8AC3E}">
        <p14:creationId xmlns:p14="http://schemas.microsoft.com/office/powerpoint/2010/main" val="3825681300"/>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797001" y="1034209"/>
            <a:ext cx="3576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latin typeface="微软雅黑" panose="020B0503020204020204" pitchFamily="34" charset="-122"/>
                <a:ea typeface="微软雅黑" panose="020B0503020204020204" pitchFamily="34" charset="-122"/>
                <a:sym typeface="+mn-ea"/>
              </a:rPr>
              <a:t>3.</a:t>
            </a:r>
            <a:r>
              <a:rPr lang="zh-CN" altLang="en-US" sz="2000" b="1" dirty="0">
                <a:latin typeface="微软雅黑" panose="020B0503020204020204" pitchFamily="34" charset="-122"/>
                <a:ea typeface="微软雅黑" panose="020B0503020204020204" pitchFamily="34" charset="-122"/>
                <a:sym typeface="+mn-ea"/>
              </a:rPr>
              <a:t>最优五档即时成交剩余撤销</a:t>
            </a:r>
          </a:p>
        </p:txBody>
      </p:sp>
      <p:sp>
        <p:nvSpPr>
          <p:cNvPr id="7"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1506524"/>
            <a:ext cx="10159249"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以对手方价格为成交价格，与申报进入交易主机时集中申报簿中对手方最优五个价位的申报队列依次成交，未成交部分自动撤销。</a:t>
            </a:r>
            <a:endParaRPr kumimoji="1" lang="en-US" altLang="zh-CN" sz="2000" dirty="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173832209"/>
              </p:ext>
            </p:extLst>
          </p:nvPr>
        </p:nvGraphicFramePr>
        <p:xfrm>
          <a:off x="968513" y="2657797"/>
          <a:ext cx="2291523" cy="222504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a:t>
                      </a:r>
                      <a:r>
                        <a:rPr lang="en-US" altLang="zh-CN" dirty="0"/>
                        <a:t>1</a:t>
                      </a:r>
                      <a:endParaRPr lang="zh-CN" altLang="en-US" dirty="0"/>
                    </a:p>
                  </a:txBody>
                  <a:tcPr anchor="ctr"/>
                </a:tc>
                <a:tc>
                  <a:txBody>
                    <a:bodyPr/>
                    <a:lstStyle/>
                    <a:p>
                      <a:pPr algn="ctr"/>
                      <a:r>
                        <a:rPr lang="en-US" altLang="zh-CN" dirty="0"/>
                        <a:t>7.08</a:t>
                      </a:r>
                      <a:endParaRPr lang="zh-CN" altLang="en-US" dirty="0"/>
                    </a:p>
                  </a:txBody>
                  <a:tcPr anchor="ctr"/>
                </a:tc>
                <a:tc>
                  <a:txBody>
                    <a:bodyPr/>
                    <a:lstStyle/>
                    <a:p>
                      <a:pPr algn="ctr"/>
                      <a:r>
                        <a:rPr lang="en-US" altLang="zh-CN" dirty="0"/>
                        <a:t>200</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7.07</a:t>
                      </a:r>
                      <a:endParaRPr lang="zh-CN" altLang="en-US" dirty="0"/>
                    </a:p>
                  </a:txBody>
                  <a:tcPr anchor="ctr"/>
                </a:tc>
                <a:tc>
                  <a:txBody>
                    <a:bodyPr/>
                    <a:lstStyle/>
                    <a:p>
                      <a:pPr algn="ctr"/>
                      <a:r>
                        <a:rPr lang="en-US" altLang="zh-CN" dirty="0"/>
                        <a:t>150</a:t>
                      </a:r>
                      <a:endParaRPr lang="zh-CN" altLang="en-US" dirty="0"/>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7.06</a:t>
                      </a:r>
                      <a:endParaRPr lang="zh-CN" altLang="en-US" dirty="0"/>
                    </a:p>
                  </a:txBody>
                  <a:tcPr anchor="ctr"/>
                </a:tc>
                <a:tc>
                  <a:txBody>
                    <a:bodyPr/>
                    <a:lstStyle/>
                    <a:p>
                      <a:pPr algn="ctr"/>
                      <a:r>
                        <a:rPr lang="en-US" altLang="zh-CN" dirty="0"/>
                        <a:t>500</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7.05</a:t>
                      </a:r>
                      <a:endParaRPr lang="zh-CN" altLang="en-US" dirty="0"/>
                    </a:p>
                  </a:txBody>
                  <a:tcPr anchor="ctr"/>
                </a:tc>
                <a:tc>
                  <a:txBody>
                    <a:bodyPr/>
                    <a:lstStyle/>
                    <a:p>
                      <a:pPr algn="ctr"/>
                      <a:r>
                        <a:rPr lang="en-US" altLang="zh-CN" dirty="0"/>
                        <a:t>40</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7.04</a:t>
                      </a:r>
                      <a:endParaRPr lang="zh-CN" altLang="en-US" dirty="0"/>
                    </a:p>
                  </a:txBody>
                  <a:tcPr anchor="ctr"/>
                </a:tc>
                <a:tc>
                  <a:txBody>
                    <a:bodyPr/>
                    <a:lstStyle/>
                    <a:p>
                      <a:pPr algn="ctr"/>
                      <a:r>
                        <a:rPr lang="en-US" altLang="zh-CN" dirty="0"/>
                        <a:t>60</a:t>
                      </a:r>
                      <a:endParaRPr lang="zh-CN" altLang="en-US" dirty="0"/>
                    </a:p>
                  </a:txBody>
                  <a:tcPr anchor="ctr"/>
                </a:tc>
                <a:extLst>
                  <a:ext uri="{0D108BD9-81ED-4DB2-BD59-A6C34878D82A}">
                    <a16:rowId xmlns:a16="http://schemas.microsoft.com/office/drawing/2014/main" val="10005"/>
                  </a:ext>
                </a:extLst>
              </a:tr>
            </a:tbl>
          </a:graphicData>
        </a:graphic>
      </p:graphicFrame>
      <p:sp>
        <p:nvSpPr>
          <p:cNvPr id="8"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5141642"/>
            <a:ext cx="10159249"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假如卖方选择按最优五档即时成交剩余撤销进行方式申报，申报手数为</a:t>
            </a:r>
            <a:r>
              <a:rPr kumimoji="1" lang="en-US" altLang="zh-CN" sz="2000" dirty="0">
                <a:latin typeface="Times New Roman" panose="02020603050405020304" pitchFamily="18" charset="0"/>
              </a:rPr>
              <a:t>1000</a:t>
            </a:r>
            <a:r>
              <a:rPr kumimoji="1" lang="zh-CN" altLang="en-US" sz="2000" dirty="0">
                <a:latin typeface="Times New Roman" panose="02020603050405020304" pitchFamily="18" charset="0"/>
              </a:rPr>
              <a:t>手，那么该笔卖出会</a:t>
            </a:r>
            <a:r>
              <a:rPr kumimoji="1" lang="zh-CN" altLang="en-US" sz="2000" dirty="0">
                <a:solidFill>
                  <a:srgbClr val="FF0000"/>
                </a:solidFill>
                <a:latin typeface="Times New Roman" panose="02020603050405020304" pitchFamily="18" charset="0"/>
              </a:rPr>
              <a:t>以对手方买方前五档价格分别成交</a:t>
            </a:r>
            <a:r>
              <a:rPr kumimoji="1" lang="zh-CN" altLang="en-US" sz="2000" dirty="0">
                <a:latin typeface="Times New Roman" panose="02020603050405020304" pitchFamily="18" charset="0"/>
              </a:rPr>
              <a:t>后，还剩余</a:t>
            </a:r>
            <a:r>
              <a:rPr kumimoji="1" lang="en-US" altLang="zh-CN" sz="2000" dirty="0">
                <a:latin typeface="Times New Roman" panose="02020603050405020304" pitchFamily="18" charset="0"/>
              </a:rPr>
              <a:t>50</a:t>
            </a:r>
            <a:r>
              <a:rPr kumimoji="1" lang="zh-CN" altLang="en-US" sz="2000" dirty="0">
                <a:latin typeface="Times New Roman" panose="02020603050405020304" pitchFamily="18" charset="0"/>
              </a:rPr>
              <a:t>手未成交则撤销。</a:t>
            </a:r>
            <a:endParaRPr kumimoji="1" lang="en-US" altLang="zh-CN" sz="2000" dirty="0">
              <a:latin typeface="Times New Roman" panose="02020603050405020304" pitchFamily="18" charset="0"/>
            </a:endParaRPr>
          </a:p>
        </p:txBody>
      </p:sp>
    </p:spTree>
    <p:extLst>
      <p:ext uri="{BB962C8B-B14F-4D97-AF65-F5344CB8AC3E}">
        <p14:creationId xmlns:p14="http://schemas.microsoft.com/office/powerpoint/2010/main" val="3893465373"/>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828531" y="1034209"/>
            <a:ext cx="3576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latin typeface="微软雅黑" panose="020B0503020204020204" pitchFamily="34" charset="-122"/>
                <a:ea typeface="微软雅黑" panose="020B0503020204020204" pitchFamily="34" charset="-122"/>
                <a:sym typeface="+mn-ea"/>
              </a:rPr>
              <a:t>4.</a:t>
            </a:r>
            <a:r>
              <a:rPr lang="zh-CN" altLang="en-US" sz="2000" b="1" dirty="0">
                <a:latin typeface="微软雅黑" panose="020B0503020204020204" pitchFamily="34" charset="-122"/>
                <a:ea typeface="微软雅黑" panose="020B0503020204020204" pitchFamily="34" charset="-122"/>
                <a:sym typeface="+mn-ea"/>
              </a:rPr>
              <a:t>即时成交剩余撤销申报</a:t>
            </a:r>
          </a:p>
        </p:txBody>
      </p:sp>
      <p:sp>
        <p:nvSpPr>
          <p:cNvPr id="7"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1506524"/>
            <a:ext cx="10159249" cy="203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以对手方价格为成交价格，</a:t>
            </a:r>
            <a:r>
              <a:rPr kumimoji="1" lang="zh-CN" altLang="en-US" sz="2000" dirty="0">
                <a:solidFill>
                  <a:srgbClr val="FF0000"/>
                </a:solidFill>
                <a:latin typeface="Times New Roman" panose="02020603050405020304" pitchFamily="18" charset="0"/>
              </a:rPr>
              <a:t>与申报进入交易主机时集中申报簿中对手方所有申报队列依次成交</a:t>
            </a:r>
            <a:r>
              <a:rPr kumimoji="1" lang="zh-CN" altLang="en-US" sz="2000" dirty="0">
                <a:latin typeface="Times New Roman" panose="02020603050405020304" pitchFamily="18" charset="0"/>
              </a:rPr>
              <a:t>，未成交部分自动撤销。、</a:t>
            </a:r>
            <a:endParaRPr kumimoji="1" lang="en-US" altLang="zh-CN" sz="2000" dirty="0">
              <a:latin typeface="Times New Roman" panose="02020603050405020304" pitchFamily="18" charset="0"/>
            </a:endParaRPr>
          </a:p>
          <a:p>
            <a:pPr eaLnBrk="1" hangingPunct="1">
              <a:lnSpc>
                <a:spcPct val="150000"/>
              </a:lnSpc>
              <a:spcBef>
                <a:spcPct val="50000"/>
              </a:spcBef>
            </a:pPr>
            <a:r>
              <a:rPr kumimoji="1" lang="zh-CN" altLang="en-US" sz="2000" dirty="0">
                <a:latin typeface="Times New Roman" panose="02020603050405020304" pitchFamily="18" charset="0"/>
              </a:rPr>
              <a:t>此方式同方式三的区别在于前者的申报对手方仅为最优五档的对手方，而后者的申报对手方为所有对手方。</a:t>
            </a:r>
          </a:p>
        </p:txBody>
      </p:sp>
      <p:sp>
        <p:nvSpPr>
          <p:cNvPr id="6"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828531" y="3765261"/>
            <a:ext cx="3576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latin typeface="微软雅黑" panose="020B0503020204020204" pitchFamily="34" charset="-122"/>
                <a:ea typeface="微软雅黑" panose="020B0503020204020204" pitchFamily="34" charset="-122"/>
                <a:sym typeface="+mn-ea"/>
              </a:rPr>
              <a:t>5.</a:t>
            </a:r>
            <a:r>
              <a:rPr lang="zh-CN" altLang="en-US" sz="2000" b="1" dirty="0">
                <a:latin typeface="微软雅黑" panose="020B0503020204020204" pitchFamily="34" charset="-122"/>
                <a:ea typeface="微软雅黑" panose="020B0503020204020204" pitchFamily="34" charset="-122"/>
                <a:sym typeface="+mn-ea"/>
              </a:rPr>
              <a:t>全额成交或撤销</a:t>
            </a:r>
          </a:p>
        </p:txBody>
      </p:sp>
      <p:sp>
        <p:nvSpPr>
          <p:cNvPr id="9"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0" y="4389640"/>
            <a:ext cx="10159249"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以对手方价格为成交价格，如与申报进入交易主机时集中申报簿中对手方所有申报队列依次成交能够使其完全成交的，则依次成交，否则申报全部自动撤销。</a:t>
            </a:r>
            <a:endParaRPr kumimoji="1" lang="en-US" altLang="zh-CN" sz="2000" dirty="0">
              <a:latin typeface="Times New Roman" panose="02020603050405020304" pitchFamily="18" charset="0"/>
            </a:endParaRPr>
          </a:p>
          <a:p>
            <a:pPr eaLnBrk="1" hangingPunct="1">
              <a:lnSpc>
                <a:spcPct val="150000"/>
              </a:lnSpc>
              <a:spcBef>
                <a:spcPct val="50000"/>
              </a:spcBef>
            </a:pPr>
            <a:r>
              <a:rPr kumimoji="1" lang="zh-CN" altLang="en-US" sz="2000" dirty="0">
                <a:solidFill>
                  <a:srgbClr val="FF0000"/>
                </a:solidFill>
                <a:latin typeface="Times New Roman" panose="02020603050405020304" pitchFamily="18" charset="0"/>
              </a:rPr>
              <a:t>此方式同方式四的区别在于使用前一种申报方式进行申报可能会产生部分成交，部分撤单的情况；而采用后一种申报方式如果不能全部成交，则会全部撤单。</a:t>
            </a:r>
            <a:r>
              <a:rPr kumimoji="1" lang="zh-CN" altLang="en-US"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extLst>
      <p:ext uri="{BB962C8B-B14F-4D97-AF65-F5344CB8AC3E}">
        <p14:creationId xmlns:p14="http://schemas.microsoft.com/office/powerpoint/2010/main" val="154095731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828530" y="1034209"/>
            <a:ext cx="4309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latin typeface="微软雅黑" panose="020B0503020204020204" pitchFamily="34" charset="-122"/>
                <a:ea typeface="微软雅黑" panose="020B0503020204020204" pitchFamily="34" charset="-122"/>
                <a:sym typeface="+mn-ea"/>
              </a:rPr>
              <a:t>3.</a:t>
            </a:r>
            <a:r>
              <a:rPr lang="zh-CN" altLang="en-US" sz="2000" b="1" dirty="0">
                <a:latin typeface="微软雅黑" panose="020B0503020204020204" pitchFamily="34" charset="-122"/>
                <a:ea typeface="微软雅黑" panose="020B0503020204020204" pitchFamily="34" charset="-122"/>
                <a:sym typeface="+mn-ea"/>
              </a:rPr>
              <a:t>最优五档即时成交剩余转限价申报</a:t>
            </a:r>
          </a:p>
        </p:txBody>
      </p:sp>
      <p:sp>
        <p:nvSpPr>
          <p:cNvPr id="7"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1506524"/>
            <a:ext cx="10159249"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即该申报在对手方实时五个最优价位内以对手方价格为成交价逐次成交，</a:t>
            </a:r>
            <a:r>
              <a:rPr kumimoji="1" lang="zh-CN" altLang="en-US" sz="2000" dirty="0">
                <a:solidFill>
                  <a:srgbClr val="FF0000"/>
                </a:solidFill>
                <a:latin typeface="Times New Roman" panose="02020603050405020304" pitchFamily="18" charset="0"/>
              </a:rPr>
              <a:t>剩余未成交部分按本方申报最新成交价转为限价申报</a:t>
            </a:r>
            <a:endParaRPr kumimoji="1" lang="en-US" altLang="zh-CN" sz="2000" dirty="0">
              <a:solidFill>
                <a:srgbClr val="FF0000"/>
              </a:solidFill>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173832209"/>
              </p:ext>
            </p:extLst>
          </p:nvPr>
        </p:nvGraphicFramePr>
        <p:xfrm>
          <a:off x="968513" y="2657797"/>
          <a:ext cx="2291523" cy="2225040"/>
        </p:xfrm>
        <a:graphic>
          <a:graphicData uri="http://schemas.openxmlformats.org/drawingml/2006/table">
            <a:tbl>
              <a:tblPr firstRow="1" bandRow="1">
                <a:tableStyleId>{5C22544A-7EE6-4342-B048-85BDC9FD1C3A}</a:tableStyleId>
              </a:tblPr>
              <a:tblGrid>
                <a:gridCol w="763841">
                  <a:extLst>
                    <a:ext uri="{9D8B030D-6E8A-4147-A177-3AD203B41FA5}">
                      <a16:colId xmlns:a16="http://schemas.microsoft.com/office/drawing/2014/main" val="20000"/>
                    </a:ext>
                  </a:extLst>
                </a:gridCol>
                <a:gridCol w="763841">
                  <a:extLst>
                    <a:ext uri="{9D8B030D-6E8A-4147-A177-3AD203B41FA5}">
                      <a16:colId xmlns:a16="http://schemas.microsoft.com/office/drawing/2014/main" val="20001"/>
                    </a:ext>
                  </a:extLst>
                </a:gridCol>
                <a:gridCol w="763841">
                  <a:extLst>
                    <a:ext uri="{9D8B030D-6E8A-4147-A177-3AD203B41FA5}">
                      <a16:colId xmlns:a16="http://schemas.microsoft.com/office/drawing/2014/main" val="20002"/>
                    </a:ext>
                  </a:extLst>
                </a:gridCol>
              </a:tblGrid>
              <a:tr h="370840">
                <a:tc gridSpan="3">
                  <a:txBody>
                    <a:bodyPr/>
                    <a:lstStyle/>
                    <a:p>
                      <a:pPr algn="ctr"/>
                      <a:r>
                        <a:rPr lang="zh-CN" altLang="en-US" dirty="0"/>
                        <a:t>某股票的买方五档</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买</a:t>
                      </a:r>
                      <a:r>
                        <a:rPr lang="en-US" altLang="zh-CN" dirty="0"/>
                        <a:t>1</a:t>
                      </a:r>
                      <a:endParaRPr lang="zh-CN" altLang="en-US" dirty="0"/>
                    </a:p>
                  </a:txBody>
                  <a:tcPr anchor="ctr"/>
                </a:tc>
                <a:tc>
                  <a:txBody>
                    <a:bodyPr/>
                    <a:lstStyle/>
                    <a:p>
                      <a:pPr algn="ctr"/>
                      <a:r>
                        <a:rPr lang="en-US" altLang="zh-CN" dirty="0"/>
                        <a:t>7.08</a:t>
                      </a:r>
                      <a:endParaRPr lang="zh-CN" altLang="en-US" dirty="0"/>
                    </a:p>
                  </a:txBody>
                  <a:tcPr anchor="ctr"/>
                </a:tc>
                <a:tc>
                  <a:txBody>
                    <a:bodyPr/>
                    <a:lstStyle/>
                    <a:p>
                      <a:pPr algn="ctr"/>
                      <a:r>
                        <a:rPr lang="en-US" altLang="zh-CN" dirty="0"/>
                        <a:t>200</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a:t>买</a:t>
                      </a:r>
                      <a:r>
                        <a:rPr lang="en-US" altLang="zh-CN" dirty="0"/>
                        <a:t>2</a:t>
                      </a:r>
                      <a:endParaRPr lang="zh-CN" altLang="en-US" dirty="0"/>
                    </a:p>
                  </a:txBody>
                  <a:tcPr anchor="ctr"/>
                </a:tc>
                <a:tc>
                  <a:txBody>
                    <a:bodyPr/>
                    <a:lstStyle/>
                    <a:p>
                      <a:pPr algn="ctr"/>
                      <a:r>
                        <a:rPr lang="en-US" altLang="zh-CN" dirty="0"/>
                        <a:t>7.07</a:t>
                      </a:r>
                      <a:endParaRPr lang="zh-CN" altLang="en-US" dirty="0"/>
                    </a:p>
                  </a:txBody>
                  <a:tcPr anchor="ctr"/>
                </a:tc>
                <a:tc>
                  <a:txBody>
                    <a:bodyPr/>
                    <a:lstStyle/>
                    <a:p>
                      <a:pPr algn="ctr"/>
                      <a:r>
                        <a:rPr lang="en-US" altLang="zh-CN" dirty="0"/>
                        <a:t>150</a:t>
                      </a:r>
                      <a:endParaRPr lang="zh-CN" altLang="en-US" dirty="0"/>
                    </a:p>
                  </a:txBody>
                  <a:tcPr anchor="ctr"/>
                </a:tc>
                <a:extLst>
                  <a:ext uri="{0D108BD9-81ED-4DB2-BD59-A6C34878D82A}">
                    <a16:rowId xmlns:a16="http://schemas.microsoft.com/office/drawing/2014/main" val="10002"/>
                  </a:ext>
                </a:extLst>
              </a:tr>
              <a:tr h="370840">
                <a:tc>
                  <a:txBody>
                    <a:bodyPr/>
                    <a:lstStyle/>
                    <a:p>
                      <a:pPr algn="ctr"/>
                      <a:r>
                        <a:rPr lang="zh-CN" altLang="en-US" dirty="0"/>
                        <a:t>买</a:t>
                      </a:r>
                      <a:r>
                        <a:rPr lang="en-US" altLang="zh-CN" dirty="0"/>
                        <a:t>3</a:t>
                      </a:r>
                      <a:endParaRPr lang="zh-CN" altLang="en-US" dirty="0"/>
                    </a:p>
                  </a:txBody>
                  <a:tcPr anchor="ctr"/>
                </a:tc>
                <a:tc>
                  <a:txBody>
                    <a:bodyPr/>
                    <a:lstStyle/>
                    <a:p>
                      <a:pPr algn="ctr"/>
                      <a:r>
                        <a:rPr lang="en-US" altLang="zh-CN" dirty="0"/>
                        <a:t>7.06</a:t>
                      </a:r>
                      <a:endParaRPr lang="zh-CN" altLang="en-US" dirty="0"/>
                    </a:p>
                  </a:txBody>
                  <a:tcPr anchor="ctr"/>
                </a:tc>
                <a:tc>
                  <a:txBody>
                    <a:bodyPr/>
                    <a:lstStyle/>
                    <a:p>
                      <a:pPr algn="ctr"/>
                      <a:r>
                        <a:rPr lang="en-US" altLang="zh-CN" dirty="0"/>
                        <a:t>500</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zh-CN" altLang="en-US" dirty="0"/>
                        <a:t>买</a:t>
                      </a:r>
                      <a:r>
                        <a:rPr lang="en-US" altLang="zh-CN" dirty="0"/>
                        <a:t>4</a:t>
                      </a:r>
                      <a:endParaRPr lang="zh-CN" altLang="en-US" dirty="0"/>
                    </a:p>
                  </a:txBody>
                  <a:tcPr anchor="ctr"/>
                </a:tc>
                <a:tc>
                  <a:txBody>
                    <a:bodyPr/>
                    <a:lstStyle/>
                    <a:p>
                      <a:pPr algn="ctr"/>
                      <a:r>
                        <a:rPr lang="en-US" altLang="zh-CN" dirty="0"/>
                        <a:t>7.05</a:t>
                      </a:r>
                      <a:endParaRPr lang="zh-CN" altLang="en-US" dirty="0"/>
                    </a:p>
                  </a:txBody>
                  <a:tcPr anchor="ctr"/>
                </a:tc>
                <a:tc>
                  <a:txBody>
                    <a:bodyPr/>
                    <a:lstStyle/>
                    <a:p>
                      <a:pPr algn="ctr"/>
                      <a:r>
                        <a:rPr lang="en-US" altLang="zh-CN" dirty="0"/>
                        <a:t>40</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zh-CN" altLang="en-US" dirty="0"/>
                        <a:t>买</a:t>
                      </a:r>
                      <a:r>
                        <a:rPr lang="en-US" altLang="zh-CN" dirty="0"/>
                        <a:t>5</a:t>
                      </a:r>
                      <a:endParaRPr lang="zh-CN" altLang="en-US" dirty="0"/>
                    </a:p>
                  </a:txBody>
                  <a:tcPr anchor="ctr"/>
                </a:tc>
                <a:tc>
                  <a:txBody>
                    <a:bodyPr/>
                    <a:lstStyle/>
                    <a:p>
                      <a:pPr algn="ctr"/>
                      <a:r>
                        <a:rPr lang="en-US" altLang="zh-CN" dirty="0"/>
                        <a:t>7.04</a:t>
                      </a:r>
                      <a:endParaRPr lang="zh-CN" altLang="en-US" dirty="0"/>
                    </a:p>
                  </a:txBody>
                  <a:tcPr anchor="ctr"/>
                </a:tc>
                <a:tc>
                  <a:txBody>
                    <a:bodyPr/>
                    <a:lstStyle/>
                    <a:p>
                      <a:pPr algn="ctr"/>
                      <a:r>
                        <a:rPr lang="en-US" altLang="zh-CN" dirty="0"/>
                        <a:t>60</a:t>
                      </a:r>
                      <a:endParaRPr lang="zh-CN" altLang="en-US" dirty="0"/>
                    </a:p>
                  </a:txBody>
                  <a:tcPr anchor="ctr"/>
                </a:tc>
                <a:extLst>
                  <a:ext uri="{0D108BD9-81ED-4DB2-BD59-A6C34878D82A}">
                    <a16:rowId xmlns:a16="http://schemas.microsoft.com/office/drawing/2014/main" val="10005"/>
                  </a:ext>
                </a:extLst>
              </a:tr>
            </a:tbl>
          </a:graphicData>
        </a:graphic>
      </p:graphicFrame>
      <p:sp>
        <p:nvSpPr>
          <p:cNvPr id="8" name="文本框 69">
            <a:extLst>
              <a:ext uri="{FF2B5EF4-FFF2-40B4-BE49-F238E27FC236}">
                <a16:creationId xmlns:a16="http://schemas.microsoft.com/office/drawing/2014/main" id="{46A7BE1A-869D-E145-9984-BD7C2E51A64B}"/>
              </a:ext>
            </a:extLst>
          </p:cNvPr>
          <p:cNvSpPr txBox="1">
            <a:spLocks noChangeArrowheads="1"/>
          </p:cNvSpPr>
          <p:nvPr/>
        </p:nvSpPr>
        <p:spPr bwMode="auto">
          <a:xfrm>
            <a:off x="828531" y="5141642"/>
            <a:ext cx="10159249"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latin typeface="Times New Roman" panose="02020603050405020304" pitchFamily="18" charset="0"/>
              </a:rPr>
              <a:t>假如卖方选择按最优五档即时成交剩余转限价申报进行方式申报，申报手数为</a:t>
            </a:r>
            <a:r>
              <a:rPr kumimoji="1" lang="en-US" altLang="zh-CN" sz="2000" dirty="0">
                <a:latin typeface="Times New Roman" panose="02020603050405020304" pitchFamily="18" charset="0"/>
              </a:rPr>
              <a:t>1000</a:t>
            </a:r>
            <a:r>
              <a:rPr kumimoji="1" lang="zh-CN" altLang="en-US" sz="2000" dirty="0">
                <a:latin typeface="Times New Roman" panose="02020603050405020304" pitchFamily="18" charset="0"/>
              </a:rPr>
              <a:t>手，那么该笔卖出会以对手方买方前五档价格分别成交后，</a:t>
            </a:r>
            <a:r>
              <a:rPr kumimoji="1" lang="zh-CN" altLang="en-US" sz="2000" dirty="0">
                <a:solidFill>
                  <a:srgbClr val="FF0000"/>
                </a:solidFill>
                <a:latin typeface="Times New Roman" panose="02020603050405020304" pitchFamily="18" charset="0"/>
              </a:rPr>
              <a:t>剩余</a:t>
            </a:r>
            <a:r>
              <a:rPr kumimoji="1" lang="en-US" altLang="zh-CN" sz="2000" dirty="0">
                <a:solidFill>
                  <a:srgbClr val="FF0000"/>
                </a:solidFill>
                <a:latin typeface="Times New Roman" panose="02020603050405020304" pitchFamily="18" charset="0"/>
              </a:rPr>
              <a:t>50</a:t>
            </a:r>
            <a:r>
              <a:rPr kumimoji="1" lang="zh-CN" altLang="en-US" sz="2000" dirty="0">
                <a:solidFill>
                  <a:srgbClr val="FF0000"/>
                </a:solidFill>
                <a:latin typeface="Times New Roman" panose="02020603050405020304" pitchFamily="18" charset="0"/>
              </a:rPr>
              <a:t>手将以</a:t>
            </a:r>
            <a:r>
              <a:rPr kumimoji="1" lang="en-US" altLang="zh-CN" sz="2000" dirty="0">
                <a:solidFill>
                  <a:srgbClr val="FF0000"/>
                </a:solidFill>
                <a:latin typeface="Times New Roman" panose="02020603050405020304" pitchFamily="18" charset="0"/>
              </a:rPr>
              <a:t>7.04</a:t>
            </a:r>
            <a:r>
              <a:rPr kumimoji="1" lang="zh-CN" altLang="en-US" sz="2000" dirty="0">
                <a:solidFill>
                  <a:srgbClr val="FF0000"/>
                </a:solidFill>
                <a:latin typeface="Times New Roman" panose="02020603050405020304" pitchFamily="18" charset="0"/>
              </a:rPr>
              <a:t>的最新成交价继续委托。</a:t>
            </a:r>
            <a:endParaRPr kumimoji="1" lang="en-US" altLang="zh-CN" sz="20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522355279"/>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6">
            <a:extLst>
              <a:ext uri="{FF2B5EF4-FFF2-40B4-BE49-F238E27FC236}">
                <a16:creationId xmlns:a16="http://schemas.microsoft.com/office/drawing/2014/main" id="{B5AD5655-C978-5E44-86D5-1583526E9D4D}"/>
              </a:ext>
            </a:extLst>
          </p:cNvPr>
          <p:cNvSpPr txBox="1">
            <a:spLocks noChangeArrowheads="1"/>
          </p:cNvSpPr>
          <p:nvPr/>
        </p:nvSpPr>
        <p:spPr bwMode="auto">
          <a:xfrm>
            <a:off x="1449656" y="2767281"/>
            <a:ext cx="6724187" cy="369332"/>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pPr>
            <a:r>
              <a:rPr lang="zh-CN" altLang="en-US" b="1" dirty="0">
                <a:latin typeface="微软雅黑" panose="020B0503020204020204" pitchFamily="34" charset="-122"/>
                <a:ea typeface="微软雅黑" panose="020B0503020204020204" pitchFamily="34" charset="-122"/>
                <a:sym typeface="+mn-ea"/>
              </a:rPr>
              <a:t>沪深交易所还有另外的规定，当你交易的数量或金额过大</a:t>
            </a:r>
            <a:endParaRPr lang="en-US" altLang="zh-TW" b="1" dirty="0">
              <a:latin typeface="微软雅黑" panose="020B0503020204020204" pitchFamily="34" charset="-122"/>
              <a:ea typeface="微软雅黑" panose="020B0503020204020204" pitchFamily="34" charset="-122"/>
              <a:sym typeface="+mn-ea"/>
            </a:endParaRPr>
          </a:p>
        </p:txBody>
      </p:sp>
      <p:sp>
        <p:nvSpPr>
          <p:cNvPr id="5" name="文本框 26">
            <a:extLst>
              <a:ext uri="{FF2B5EF4-FFF2-40B4-BE49-F238E27FC236}">
                <a16:creationId xmlns:a16="http://schemas.microsoft.com/office/drawing/2014/main" id="{D83AE6BB-2CF1-EC40-814F-601004696A2F}"/>
              </a:ext>
            </a:extLst>
          </p:cNvPr>
          <p:cNvSpPr txBox="1">
            <a:spLocks noChangeArrowheads="1"/>
          </p:cNvSpPr>
          <p:nvPr/>
        </p:nvSpPr>
        <p:spPr bwMode="auto">
          <a:xfrm>
            <a:off x="1282388" y="3429000"/>
            <a:ext cx="8151543" cy="369332"/>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pPr>
            <a:r>
              <a:rPr lang="zh-CN" altLang="en-US" b="1" dirty="0">
                <a:latin typeface="微软雅黑" panose="020B0503020204020204" pitchFamily="34" charset="-122"/>
                <a:ea typeface="微软雅黑" panose="020B0503020204020204" pitchFamily="34" charset="-122"/>
                <a:sym typeface="+mn-ea"/>
              </a:rPr>
              <a:t>“单笔交易数量不低于</a:t>
            </a:r>
            <a:r>
              <a:rPr lang="en-US" altLang="zh-CN" b="1" dirty="0">
                <a:latin typeface="微软雅黑" panose="020B0503020204020204" pitchFamily="34" charset="-122"/>
                <a:ea typeface="微软雅黑" panose="020B0503020204020204" pitchFamily="34" charset="-122"/>
                <a:sym typeface="+mn-ea"/>
              </a:rPr>
              <a:t>30</a:t>
            </a:r>
            <a:r>
              <a:rPr lang="zh-CN" altLang="en-US" b="1" dirty="0">
                <a:latin typeface="微软雅黑" panose="020B0503020204020204" pitchFamily="34" charset="-122"/>
                <a:ea typeface="微软雅黑" panose="020B0503020204020204" pitchFamily="34" charset="-122"/>
                <a:sym typeface="+mn-ea"/>
              </a:rPr>
              <a:t>万股，或者交易金额不低于</a:t>
            </a:r>
            <a:r>
              <a:rPr lang="en-US" altLang="zh-CN" b="1" dirty="0">
                <a:latin typeface="微软雅黑" panose="020B0503020204020204" pitchFamily="34" charset="-122"/>
                <a:ea typeface="微软雅黑" panose="020B0503020204020204" pitchFamily="34" charset="-122"/>
                <a:sym typeface="+mn-ea"/>
              </a:rPr>
              <a:t>200</a:t>
            </a:r>
            <a:r>
              <a:rPr lang="zh-CN" altLang="en-US" b="1" dirty="0">
                <a:latin typeface="微软雅黑" panose="020B0503020204020204" pitchFamily="34" charset="-122"/>
                <a:ea typeface="微软雅黑" panose="020B0503020204020204" pitchFamily="34" charset="-122"/>
                <a:sym typeface="+mn-ea"/>
              </a:rPr>
              <a:t>万人民币”即属于</a:t>
            </a:r>
            <a:endParaRPr lang="en-US" altLang="zh-TW" b="1" dirty="0">
              <a:latin typeface="微软雅黑" panose="020B0503020204020204" pitchFamily="34" charset="-122"/>
              <a:ea typeface="微软雅黑" panose="020B0503020204020204" pitchFamily="34" charset="-122"/>
              <a:sym typeface="+mn-ea"/>
            </a:endParaRPr>
          </a:p>
        </p:txBody>
      </p:sp>
      <p:sp>
        <p:nvSpPr>
          <p:cNvPr id="27" name="文本框 26">
            <a:extLst>
              <a:ext uri="{FF2B5EF4-FFF2-40B4-BE49-F238E27FC236}">
                <a16:creationId xmlns:a16="http://schemas.microsoft.com/office/drawing/2014/main" id="{38CDFF0A-3142-1C46-BE9D-82DEACD20394}"/>
              </a:ext>
            </a:extLst>
          </p:cNvPr>
          <p:cNvSpPr txBox="1">
            <a:spLocks noChangeArrowheads="1"/>
          </p:cNvSpPr>
          <p:nvPr/>
        </p:nvSpPr>
        <p:spPr bwMode="auto">
          <a:xfrm>
            <a:off x="8281639" y="3213557"/>
            <a:ext cx="3657600" cy="58477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3200" b="1" dirty="0">
                <a:latin typeface="微软雅黑" panose="020B0503020204020204" pitchFamily="34" charset="-122"/>
                <a:ea typeface="微软雅黑" panose="020B0503020204020204" pitchFamily="34" charset="-122"/>
                <a:sym typeface="+mn-ea"/>
              </a:rPr>
              <a:t>“大宗交易”</a:t>
            </a:r>
            <a:endParaRPr lang="en-US" altLang="zh-TW" sz="32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89566748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2027D87-E877-4240-9238-0B7471CED89F}"/>
              </a:ext>
            </a:extLst>
          </p:cNvPr>
          <p:cNvGraphicFramePr>
            <a:graphicFrameLocks noGrp="1"/>
          </p:cNvGraphicFramePr>
          <p:nvPr>
            <p:extLst>
              <p:ext uri="{D42A27DB-BD31-4B8C-83A1-F6EECF244321}">
                <p14:modId xmlns:p14="http://schemas.microsoft.com/office/powerpoint/2010/main" val="1750116771"/>
              </p:ext>
            </p:extLst>
          </p:nvPr>
        </p:nvGraphicFramePr>
        <p:xfrm>
          <a:off x="2111581" y="1084521"/>
          <a:ext cx="8128000" cy="5325479"/>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10797854"/>
                    </a:ext>
                  </a:extLst>
                </a:gridCol>
                <a:gridCol w="4064000">
                  <a:extLst>
                    <a:ext uri="{9D8B030D-6E8A-4147-A177-3AD203B41FA5}">
                      <a16:colId xmlns:a16="http://schemas.microsoft.com/office/drawing/2014/main" val="3788979640"/>
                    </a:ext>
                  </a:extLst>
                </a:gridCol>
              </a:tblGrid>
              <a:tr h="580067">
                <a:tc>
                  <a:txBody>
                    <a:bodyPr/>
                    <a:lstStyle/>
                    <a:p>
                      <a:pPr marL="0" marR="0" lvl="0" indent="0" algn="ctr"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u="none" dirty="0"/>
                        <a:t>上交所</a:t>
                      </a:r>
                    </a:p>
                  </a:txBody>
                  <a:tcPr anchor="ctr"/>
                </a:tc>
                <a:tc>
                  <a:txBody>
                    <a:bodyPr/>
                    <a:lstStyle/>
                    <a:p>
                      <a:pPr algn="ctr"/>
                      <a:r>
                        <a:rPr lang="zh-CN" altLang="en-US" dirty="0"/>
                        <a:t>深交所</a:t>
                      </a:r>
                      <a:endParaRPr lang="en-US" dirty="0"/>
                    </a:p>
                  </a:txBody>
                  <a:tcPr anchor="ctr"/>
                </a:tc>
                <a:extLst>
                  <a:ext uri="{0D108BD9-81ED-4DB2-BD59-A6C34878D82A}">
                    <a16:rowId xmlns:a16="http://schemas.microsoft.com/office/drawing/2014/main" val="1013812688"/>
                  </a:ext>
                </a:extLst>
              </a:tr>
              <a:tr h="1167822">
                <a:tc gridSpan="2">
                  <a:txBody>
                    <a:bodyPr/>
                    <a:lstStyle/>
                    <a:p>
                      <a:pPr marL="285750" indent="-285750" algn="l">
                        <a:lnSpc>
                          <a:spcPct val="150000"/>
                        </a:lnSpc>
                        <a:buFont typeface="Arial" panose="020B0604020202020204" pitchFamily="34" charset="0"/>
                        <a:buChar char="•"/>
                      </a:pPr>
                      <a:r>
                        <a:rPr lang="zh-CN" altLang="en-US" dirty="0"/>
                        <a:t>单笔买卖申报数量应当不低于</a:t>
                      </a:r>
                      <a:r>
                        <a:rPr lang="en-US" altLang="zh-CN" dirty="0"/>
                        <a:t>30</a:t>
                      </a:r>
                      <a:r>
                        <a:rPr lang="zh-CN" altLang="en-US" dirty="0"/>
                        <a:t>万股，或者交易金额不低于</a:t>
                      </a:r>
                      <a:r>
                        <a:rPr lang="en-US" altLang="zh-CN" dirty="0"/>
                        <a:t>200</a:t>
                      </a:r>
                      <a:r>
                        <a:rPr lang="zh-CN" altLang="en-US" dirty="0"/>
                        <a:t>万人民币</a:t>
                      </a:r>
                      <a:endParaRPr lang="en-US" dirty="0"/>
                    </a:p>
                  </a:txBody>
                  <a:tcPr anchor="ctr"/>
                </a:tc>
                <a:tc hMerge="1">
                  <a:txBody>
                    <a:bodyPr/>
                    <a:lstStyle/>
                    <a:p>
                      <a:endParaRPr lang="en-US" dirty="0"/>
                    </a:p>
                  </a:txBody>
                  <a:tcPr/>
                </a:tc>
                <a:extLst>
                  <a:ext uri="{0D108BD9-81ED-4DB2-BD59-A6C34878D82A}">
                    <a16:rowId xmlns:a16="http://schemas.microsoft.com/office/drawing/2014/main" val="3224777585"/>
                  </a:ext>
                </a:extLst>
              </a:tr>
              <a:tr h="1167822">
                <a:tc>
                  <a:txBody>
                    <a:bodyPr/>
                    <a:lstStyle/>
                    <a:p>
                      <a:pPr marL="285750" indent="-285750">
                        <a:lnSpc>
                          <a:spcPct val="150000"/>
                        </a:lnSpc>
                        <a:buFont typeface="Arial" panose="020B0604020202020204" pitchFamily="34" charset="0"/>
                        <a:buChar char="•"/>
                      </a:pPr>
                      <a:r>
                        <a:rPr lang="zh-CN" altLang="en-US" dirty="0"/>
                        <a:t>固定价格申报（申报期间可撤销）</a:t>
                      </a:r>
                      <a:endParaRPr lang="en-US" altLang="zh-CN" dirty="0"/>
                    </a:p>
                    <a:p>
                      <a:pPr marL="285750" indent="-285750">
                        <a:lnSpc>
                          <a:spcPct val="150000"/>
                        </a:lnSpc>
                        <a:buFont typeface="Arial" panose="020B0604020202020204" pitchFamily="34" charset="0"/>
                        <a:buChar char="•"/>
                      </a:pPr>
                      <a:r>
                        <a:rPr lang="en-US" altLang="zh-CN" dirty="0"/>
                        <a:t>------------------</a:t>
                      </a:r>
                    </a:p>
                    <a:p>
                      <a:pPr marL="285750" indent="-285750">
                        <a:lnSpc>
                          <a:spcPct val="150000"/>
                        </a:lnSpc>
                        <a:buFont typeface="Arial" panose="020B0604020202020204" pitchFamily="34" charset="0"/>
                        <a:buChar char="•"/>
                      </a:pPr>
                      <a:r>
                        <a:rPr lang="zh-CN" altLang="en-US" u="none" dirty="0"/>
                        <a:t>意向申报（成交后不可撤销）</a:t>
                      </a:r>
                      <a:endParaRPr lang="en-US" altLang="zh-CN" u="none" dirty="0"/>
                    </a:p>
                    <a:p>
                      <a:pPr marL="285750" indent="-285750">
                        <a:lnSpc>
                          <a:spcPct val="150000"/>
                        </a:lnSpc>
                        <a:buFont typeface="Arial" panose="020B0604020202020204" pitchFamily="34" charset="0"/>
                        <a:buChar char="•"/>
                      </a:pPr>
                      <a:r>
                        <a:rPr lang="zh-CN" altLang="en-US" dirty="0"/>
                        <a:t>成交申报（成交后不可撤销）</a:t>
                      </a:r>
                      <a:endParaRPr lang="en-US" altLang="zh-CN" dirty="0"/>
                    </a:p>
                  </a:txBody>
                  <a:tcPr/>
                </a:tc>
                <a:tc>
                  <a:txBody>
                    <a:bodyPr/>
                    <a:lstStyle/>
                    <a:p>
                      <a:pPr marL="285750" indent="-285750">
                        <a:lnSpc>
                          <a:spcPct val="150000"/>
                        </a:lnSpc>
                        <a:buFont typeface="Arial" panose="020B0604020202020204" pitchFamily="34" charset="0"/>
                        <a:buChar char="•"/>
                      </a:pPr>
                      <a:r>
                        <a:rPr lang="zh-CN" altLang="en-US" dirty="0"/>
                        <a:t>盘后定价申报（接受申报期间可撤销）</a:t>
                      </a:r>
                      <a:endParaRPr lang="en-US" altLang="zh-CN" dirty="0"/>
                    </a:p>
                    <a:p>
                      <a:pPr marL="285750" indent="-285750">
                        <a:lnSpc>
                          <a:spcPct val="150000"/>
                        </a:lnSpc>
                        <a:buFont typeface="Arial" panose="020B0604020202020204" pitchFamily="34" charset="0"/>
                        <a:buChar char="•"/>
                      </a:pPr>
                      <a:r>
                        <a:rPr lang="en-US" altLang="zh-CN" dirty="0"/>
                        <a:t>------------------</a:t>
                      </a:r>
                    </a:p>
                    <a:p>
                      <a:pPr marL="285750" indent="-285750">
                        <a:lnSpc>
                          <a:spcPct val="150000"/>
                        </a:lnSpc>
                        <a:buFont typeface="Arial" panose="020B0604020202020204" pitchFamily="34" charset="0"/>
                        <a:buChar char="•"/>
                      </a:pPr>
                      <a:r>
                        <a:rPr lang="zh-CN" altLang="en-US" dirty="0"/>
                        <a:t>意向申报（可随时撤销）</a:t>
                      </a:r>
                      <a:endParaRPr lang="en-US" altLang="zh-CN" dirty="0"/>
                    </a:p>
                    <a:p>
                      <a:pPr marL="285750" indent="-285750">
                        <a:lnSpc>
                          <a:spcPct val="150000"/>
                        </a:lnSpc>
                        <a:buFont typeface="Arial" panose="020B0604020202020204" pitchFamily="34" charset="0"/>
                        <a:buChar char="•"/>
                      </a:pPr>
                      <a:r>
                        <a:rPr lang="zh-CN" altLang="en-US" dirty="0"/>
                        <a:t>成交申报（成交后不可撤销）</a:t>
                      </a:r>
                      <a:endParaRPr lang="en-US" altLang="zh-CN" dirty="0"/>
                    </a:p>
                    <a:p>
                      <a:pPr marL="285750" indent="-285750">
                        <a:lnSpc>
                          <a:spcPct val="150000"/>
                        </a:lnSpc>
                        <a:buFont typeface="Arial" panose="020B0604020202020204" pitchFamily="34" charset="0"/>
                        <a:buChar char="•"/>
                      </a:pPr>
                      <a:r>
                        <a:rPr lang="zh-CN" altLang="en-US" dirty="0">
                          <a:solidFill>
                            <a:srgbClr val="FF0000"/>
                          </a:solidFill>
                        </a:rPr>
                        <a:t>定价申报（深交所独有，成交后不可撤销）</a:t>
                      </a:r>
                      <a:endParaRPr lang="en-US" dirty="0">
                        <a:solidFill>
                          <a:srgbClr val="FF0000"/>
                        </a:solidFill>
                      </a:endParaRPr>
                    </a:p>
                    <a:p>
                      <a:endParaRPr lang="en-US" dirty="0"/>
                    </a:p>
                  </a:txBody>
                  <a:tcPr/>
                </a:tc>
                <a:extLst>
                  <a:ext uri="{0D108BD9-81ED-4DB2-BD59-A6C34878D82A}">
                    <a16:rowId xmlns:a16="http://schemas.microsoft.com/office/drawing/2014/main" val="2909949436"/>
                  </a:ext>
                </a:extLst>
              </a:tr>
              <a:tr h="1514318">
                <a:tc>
                  <a:txBody>
                    <a:bodyPr/>
                    <a:lstStyle/>
                    <a:p>
                      <a:pPr marL="285750" indent="-285750">
                        <a:buFont typeface="Arial" panose="020B0604020202020204" pitchFamily="34" charset="0"/>
                        <a:buChar char="•"/>
                      </a:pPr>
                      <a:r>
                        <a:rPr lang="zh-CN" altLang="en-US" dirty="0"/>
                        <a:t>固定价格申报：买卖双方按当日竞价交易市场收盘价格或当日全天成交量加权平均价格进行申报；</a:t>
                      </a:r>
                      <a:endParaRPr lang="en-US" altLang="zh-CN" dirty="0"/>
                    </a:p>
                    <a:p>
                      <a:pPr marL="285750" indent="-285750">
                        <a:buFont typeface="Arial" panose="020B0604020202020204" pitchFamily="34" charset="0"/>
                        <a:buChar char="•"/>
                      </a:pPr>
                      <a:r>
                        <a:rPr lang="zh-CN" altLang="en-US" dirty="0">
                          <a:solidFill>
                            <a:srgbClr val="FF0000"/>
                          </a:solidFill>
                        </a:rPr>
                        <a:t>意向申报：核心应当真实有效，申报方应当至少与一个接受意向申报的会员进行成交申报</a:t>
                      </a:r>
                      <a:endParaRPr lang="en-US" altLang="zh-CN" dirty="0">
                        <a:solidFill>
                          <a:srgbClr val="FF0000"/>
                        </a:solidFill>
                      </a:endParaRPr>
                    </a:p>
                    <a:p>
                      <a:pPr marL="285750" indent="-285750">
                        <a:buFont typeface="Arial" panose="020B0604020202020204" pitchFamily="34" charset="0"/>
                        <a:buChar char="•"/>
                      </a:pPr>
                      <a:r>
                        <a:rPr lang="zh-CN" altLang="en-US" dirty="0"/>
                        <a:t>成交申报：与提出意向申报的会员互为对手方；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dirty="0"/>
                    </a:p>
                  </a:txBody>
                  <a:tcPr/>
                </a:tc>
                <a:tc>
                  <a:txBody>
                    <a:bodyPr/>
                    <a:lstStyle/>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盘后定价大宗申报：买卖双方按当日竞价交易市场收盘价格或当日全天成交量加权平均价格进行申报；</a:t>
                      </a:r>
                      <a:endParaRPr lang="en-US" altLang="zh-CN" dirty="0"/>
                    </a:p>
                    <a:p>
                      <a:pPr marL="285750" indent="-285750">
                        <a:buFont typeface="Arial" panose="020B0604020202020204" pitchFamily="34" charset="0"/>
                        <a:buChar char="•"/>
                      </a:pPr>
                      <a:r>
                        <a:rPr lang="zh-CN" altLang="en-US" dirty="0">
                          <a:solidFill>
                            <a:srgbClr val="FF0000"/>
                          </a:solidFill>
                        </a:rPr>
                        <a:t>意向申报：不承担成交义务也即可不成交</a:t>
                      </a:r>
                      <a:endParaRPr lang="en-US" altLang="zh-CN" dirty="0">
                        <a:solidFill>
                          <a:srgbClr val="FF0000"/>
                        </a:solidFill>
                      </a:endParaRPr>
                    </a:p>
                    <a:p>
                      <a:pPr marL="285750" indent="-285750">
                        <a:buFont typeface="Arial" panose="020B0604020202020204" pitchFamily="34" charset="0"/>
                        <a:buChar char="•"/>
                      </a:pPr>
                      <a:r>
                        <a:rPr lang="zh-CN" altLang="en-US" dirty="0"/>
                        <a:t>定价申报：与上交所意向申报为同一意思；</a:t>
                      </a:r>
                      <a:endParaRPr lang="en-US" altLang="zh-CN" dirty="0"/>
                    </a:p>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成交申报：与提出意向申报的会员互为对手方；</a:t>
                      </a:r>
                      <a:endParaRPr lang="en-US" altLang="zh-CN" dirty="0"/>
                    </a:p>
                    <a:p>
                      <a:endParaRPr lang="en-US" dirty="0"/>
                    </a:p>
                  </a:txBody>
                  <a:tcPr/>
                </a:tc>
                <a:extLst>
                  <a:ext uri="{0D108BD9-81ED-4DB2-BD59-A6C34878D82A}">
                    <a16:rowId xmlns:a16="http://schemas.microsoft.com/office/drawing/2014/main" val="2694305838"/>
                  </a:ext>
                </a:extLst>
              </a:tr>
            </a:tbl>
          </a:graphicData>
        </a:graphic>
      </p:graphicFrame>
      <p:sp>
        <p:nvSpPr>
          <p:cNvPr id="5" name="文本框 26">
            <a:extLst>
              <a:ext uri="{FF2B5EF4-FFF2-40B4-BE49-F238E27FC236}">
                <a16:creationId xmlns:a16="http://schemas.microsoft.com/office/drawing/2014/main" id="{FB15703C-5F5C-5541-B588-82F37D28761B}"/>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大宗交易</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26">
            <a:extLst>
              <a:ext uri="{FF2B5EF4-FFF2-40B4-BE49-F238E27FC236}">
                <a16:creationId xmlns:a16="http://schemas.microsoft.com/office/drawing/2014/main" id="{AA7F3CFE-3864-A24B-B5CA-5E2F5191643D}"/>
              </a:ext>
            </a:extLst>
          </p:cNvPr>
          <p:cNvSpPr txBox="1">
            <a:spLocks noChangeArrowheads="1"/>
          </p:cNvSpPr>
          <p:nvPr/>
        </p:nvSpPr>
        <p:spPr bwMode="auto">
          <a:xfrm>
            <a:off x="411125" y="2134255"/>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交易门槛</a:t>
            </a:r>
            <a:endParaRPr lang="en-US" altLang="zh-TW" sz="1600" b="1" dirty="0">
              <a:latin typeface="微软雅黑" panose="020B0503020204020204" pitchFamily="34" charset="-122"/>
              <a:ea typeface="微软雅黑" panose="020B0503020204020204" pitchFamily="34" charset="-122"/>
              <a:sym typeface="+mn-ea"/>
            </a:endParaRPr>
          </a:p>
        </p:txBody>
      </p:sp>
      <p:sp>
        <p:nvSpPr>
          <p:cNvPr id="7" name="文本框 26">
            <a:extLst>
              <a:ext uri="{FF2B5EF4-FFF2-40B4-BE49-F238E27FC236}">
                <a16:creationId xmlns:a16="http://schemas.microsoft.com/office/drawing/2014/main" id="{07A94CAF-C520-094B-8E6B-CE52D1EEEC23}"/>
              </a:ext>
            </a:extLst>
          </p:cNvPr>
          <p:cNvSpPr txBox="1">
            <a:spLocks noChangeArrowheads="1"/>
          </p:cNvSpPr>
          <p:nvPr/>
        </p:nvSpPr>
        <p:spPr bwMode="auto">
          <a:xfrm>
            <a:off x="31751" y="5258826"/>
            <a:ext cx="1920667"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申报方式区别</a:t>
            </a:r>
            <a:endParaRPr lang="en-US" altLang="zh-CN" sz="1600" b="1" dirty="0">
              <a:latin typeface="微软雅黑" panose="020B0503020204020204" pitchFamily="34" charset="-122"/>
              <a:ea typeface="微软雅黑" panose="020B0503020204020204" pitchFamily="34" charset="-122"/>
              <a:sym typeface="+mn-ea"/>
            </a:endParaRPr>
          </a:p>
        </p:txBody>
      </p:sp>
      <p:sp>
        <p:nvSpPr>
          <p:cNvPr id="8" name="文本框 26">
            <a:extLst>
              <a:ext uri="{FF2B5EF4-FFF2-40B4-BE49-F238E27FC236}">
                <a16:creationId xmlns:a16="http://schemas.microsoft.com/office/drawing/2014/main" id="{AD0A05EE-4374-AB4F-A833-CFCCEB15EBE4}"/>
              </a:ext>
            </a:extLst>
          </p:cNvPr>
          <p:cNvSpPr txBox="1">
            <a:spLocks noChangeArrowheads="1"/>
          </p:cNvSpPr>
          <p:nvPr/>
        </p:nvSpPr>
        <p:spPr bwMode="auto">
          <a:xfrm>
            <a:off x="411126" y="3259723"/>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申报方式</a:t>
            </a:r>
            <a:endParaRPr lang="en-US" altLang="zh-TW"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43039611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2027D87-E877-4240-9238-0B7471CED89F}"/>
              </a:ext>
            </a:extLst>
          </p:cNvPr>
          <p:cNvGraphicFramePr>
            <a:graphicFrameLocks noGrp="1"/>
          </p:cNvGraphicFramePr>
          <p:nvPr>
            <p:extLst>
              <p:ext uri="{D42A27DB-BD31-4B8C-83A1-F6EECF244321}">
                <p14:modId xmlns:p14="http://schemas.microsoft.com/office/powerpoint/2010/main" val="822427329"/>
              </p:ext>
            </p:extLst>
          </p:nvPr>
        </p:nvGraphicFramePr>
        <p:xfrm>
          <a:off x="2111581" y="1084521"/>
          <a:ext cx="8128000" cy="5140323"/>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10797854"/>
                    </a:ext>
                  </a:extLst>
                </a:gridCol>
                <a:gridCol w="4064000">
                  <a:extLst>
                    <a:ext uri="{9D8B030D-6E8A-4147-A177-3AD203B41FA5}">
                      <a16:colId xmlns:a16="http://schemas.microsoft.com/office/drawing/2014/main" val="3788979640"/>
                    </a:ext>
                  </a:extLst>
                </a:gridCol>
              </a:tblGrid>
              <a:tr h="580067">
                <a:tc>
                  <a:txBody>
                    <a:bodyPr/>
                    <a:lstStyle/>
                    <a:p>
                      <a:pPr marL="0" marR="0" lvl="0" indent="0" algn="ctr"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u="none" dirty="0"/>
                        <a:t>上交所</a:t>
                      </a:r>
                    </a:p>
                  </a:txBody>
                  <a:tcPr anchor="ctr"/>
                </a:tc>
                <a:tc>
                  <a:txBody>
                    <a:bodyPr/>
                    <a:lstStyle/>
                    <a:p>
                      <a:pPr algn="ctr"/>
                      <a:r>
                        <a:rPr lang="zh-CN" altLang="en-US" dirty="0"/>
                        <a:t>深交所</a:t>
                      </a:r>
                      <a:endParaRPr lang="en-US" dirty="0"/>
                    </a:p>
                  </a:txBody>
                  <a:tcPr anchor="ctr"/>
                </a:tc>
                <a:extLst>
                  <a:ext uri="{0D108BD9-81ED-4DB2-BD59-A6C34878D82A}">
                    <a16:rowId xmlns:a16="http://schemas.microsoft.com/office/drawing/2014/main" val="1013812688"/>
                  </a:ext>
                </a:extLst>
              </a:tr>
              <a:tr h="1514318">
                <a:tc>
                  <a:txBody>
                    <a:bodyPr/>
                    <a:lstStyle/>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固定价格申报：证券账号、证券代码、买卖方向、交易类型（价格类型）、交易数量</a:t>
                      </a:r>
                      <a:endParaRPr lang="en-US" altLang="zh-CN" dirty="0"/>
                    </a:p>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意向申报：证券账号、证券代码、买卖方向等</a:t>
                      </a:r>
                      <a:endParaRPr lang="en-US" altLang="zh-CN" dirty="0"/>
                    </a:p>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成交申报：证券账号、证券代码、买卖方向、成交价格、成交数量等</a:t>
                      </a:r>
                      <a:endParaRPr lang="en-US" altLang="zh-CN" dirty="0"/>
                    </a:p>
                  </a:txBody>
                  <a:tcPr anchor="ctr"/>
                </a:tc>
                <a:tc>
                  <a:txBody>
                    <a:bodyPr/>
                    <a:lstStyle/>
                    <a:p>
                      <a:pPr marL="285750" indent="-285750">
                        <a:buFont typeface="Arial" panose="020B0604020202020204" pitchFamily="34" charset="0"/>
                        <a:buChar char="•"/>
                      </a:pPr>
                      <a:r>
                        <a:rPr lang="zh-CN" altLang="en-US" dirty="0"/>
                        <a:t>盘后定价申报：证券账号、证券代码、交易单元代码、证券营业部识别码、买卖方向、数量、价格类型等</a:t>
                      </a:r>
                      <a:endParaRPr lang="en-US" altLang="zh-CN" dirty="0"/>
                    </a:p>
                    <a:p>
                      <a:pPr marL="285750" indent="-285750">
                        <a:buFont typeface="Arial" panose="020B0604020202020204" pitchFamily="34" charset="0"/>
                        <a:buChar char="•"/>
                      </a:pPr>
                      <a:r>
                        <a:rPr lang="zh-CN" altLang="en-US" dirty="0"/>
                        <a:t>意向申报、定价申报、成交申报：证券账号、证券代码、买卖方向、价格、数量、本方交易单元代码等；</a:t>
                      </a:r>
                      <a:endParaRPr lang="en-US" altLang="zh-CN" dirty="0"/>
                    </a:p>
                    <a:p>
                      <a:pPr marL="285750" indent="-285750">
                        <a:buFont typeface="Arial" panose="020B0604020202020204" pitchFamily="34" charset="0"/>
                        <a:buChar char="•"/>
                      </a:pPr>
                      <a:endParaRPr lang="en-US" altLang="zh-CN" dirty="0"/>
                    </a:p>
                  </a:txBody>
                  <a:tcPr anchor="ctr"/>
                </a:tc>
                <a:extLst>
                  <a:ext uri="{0D108BD9-81ED-4DB2-BD59-A6C34878D82A}">
                    <a16:rowId xmlns:a16="http://schemas.microsoft.com/office/drawing/2014/main" val="4156876225"/>
                  </a:ext>
                </a:extLst>
              </a:tr>
              <a:tr h="1514318">
                <a:tc>
                  <a:txBody>
                    <a:bodyPr/>
                    <a:lstStyle/>
                    <a:p>
                      <a:pPr marL="285750" indent="-285750">
                        <a:buFont typeface="Arial" panose="020B0604020202020204" pitchFamily="34" charset="0"/>
                        <a:buChar char="•"/>
                      </a:pPr>
                      <a:r>
                        <a:rPr lang="zh-CN" altLang="en-US" dirty="0"/>
                        <a:t>固定价格申报：</a:t>
                      </a:r>
                      <a:r>
                        <a:rPr lang="en-US" altLang="zh-CN" dirty="0"/>
                        <a:t>15:00</a:t>
                      </a:r>
                      <a:r>
                        <a:rPr lang="zh-CN" altLang="en-US" dirty="0"/>
                        <a:t>至</a:t>
                      </a:r>
                      <a:r>
                        <a:rPr lang="en-US" altLang="zh-CN" dirty="0"/>
                        <a:t>15:30</a:t>
                      </a:r>
                      <a:r>
                        <a:rPr lang="zh-CN" altLang="en-US" dirty="0"/>
                        <a:t>接受申报</a:t>
                      </a:r>
                      <a:endParaRPr lang="en-US" altLang="zh-CN" dirty="0"/>
                    </a:p>
                    <a:p>
                      <a:pPr marL="285750" indent="-285750">
                        <a:buFont typeface="Arial" panose="020B0604020202020204" pitchFamily="34" charset="0"/>
                        <a:buChar char="•"/>
                      </a:pPr>
                      <a:r>
                        <a:rPr lang="zh-CN" altLang="en-US" dirty="0"/>
                        <a:t>意向申报：</a:t>
                      </a:r>
                      <a:r>
                        <a:rPr lang="en-US" altLang="zh-CN" dirty="0"/>
                        <a:t>9:30</a:t>
                      </a:r>
                      <a:r>
                        <a:rPr lang="zh-CN" altLang="en-US" dirty="0"/>
                        <a:t>至</a:t>
                      </a:r>
                      <a:r>
                        <a:rPr lang="en-US" altLang="zh-CN" dirty="0"/>
                        <a:t>11:30</a:t>
                      </a:r>
                      <a:r>
                        <a:rPr lang="zh-CN" altLang="en-US" dirty="0"/>
                        <a:t>、</a:t>
                      </a:r>
                      <a:r>
                        <a:rPr lang="en-US" altLang="zh-CN" dirty="0"/>
                        <a:t>13:00</a:t>
                      </a:r>
                      <a:r>
                        <a:rPr lang="zh-CN" altLang="en-US" dirty="0"/>
                        <a:t>至</a:t>
                      </a:r>
                      <a:r>
                        <a:rPr lang="en-US" altLang="zh-CN" dirty="0"/>
                        <a:t>15:30</a:t>
                      </a:r>
                      <a:r>
                        <a:rPr lang="zh-CN" altLang="en-US" dirty="0"/>
                        <a:t>接受申报</a:t>
                      </a:r>
                      <a:endParaRPr lang="en-US" altLang="zh-CN" dirty="0"/>
                    </a:p>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成交申报：</a:t>
                      </a:r>
                      <a:r>
                        <a:rPr lang="en-US" altLang="zh-CN" dirty="0"/>
                        <a:t>9:30</a:t>
                      </a:r>
                      <a:r>
                        <a:rPr lang="zh-CN" altLang="en-US" dirty="0"/>
                        <a:t>至</a:t>
                      </a:r>
                      <a:r>
                        <a:rPr lang="en-US" altLang="zh-CN" dirty="0"/>
                        <a:t>11:30</a:t>
                      </a:r>
                      <a:r>
                        <a:rPr lang="zh-CN" altLang="en-US" dirty="0"/>
                        <a:t>、</a:t>
                      </a:r>
                      <a:r>
                        <a:rPr lang="en-US" altLang="zh-CN" dirty="0"/>
                        <a:t>13:00</a:t>
                      </a:r>
                      <a:r>
                        <a:rPr lang="zh-CN" altLang="en-US" dirty="0"/>
                        <a:t>至</a:t>
                      </a:r>
                      <a:r>
                        <a:rPr lang="en-US" altLang="zh-CN" dirty="0"/>
                        <a:t>15:30</a:t>
                      </a:r>
                    </a:p>
                  </a:txBody>
                  <a:tcPr anchor="ctr"/>
                </a:tc>
                <a:tc>
                  <a:txBody>
                    <a:bodyPr/>
                    <a:lstStyle/>
                    <a:p>
                      <a:pPr marL="285750" indent="-285750">
                        <a:buFont typeface="Arial" panose="020B0604020202020204" pitchFamily="34" charset="0"/>
                        <a:buChar char="•"/>
                      </a:pPr>
                      <a:r>
                        <a:rPr lang="zh-CN" altLang="en-US" dirty="0"/>
                        <a:t>盘后定价大宗申报：</a:t>
                      </a:r>
                      <a:r>
                        <a:rPr lang="en-US" altLang="zh-CN" dirty="0"/>
                        <a:t>15:05</a:t>
                      </a:r>
                      <a:r>
                        <a:rPr lang="zh-CN" altLang="en-US" dirty="0"/>
                        <a:t>至</a:t>
                      </a:r>
                      <a:r>
                        <a:rPr lang="en-US" altLang="zh-CN" dirty="0"/>
                        <a:t>15:30</a:t>
                      </a:r>
                      <a:r>
                        <a:rPr lang="zh-CN" altLang="en-US" dirty="0"/>
                        <a:t>接受申报</a:t>
                      </a:r>
                      <a:endParaRPr lang="en-US" altLang="zh-CN" dirty="0"/>
                    </a:p>
                    <a:p>
                      <a:pPr marL="285750" indent="-285750">
                        <a:buFont typeface="Arial" panose="020B0604020202020204" pitchFamily="34" charset="0"/>
                        <a:buChar char="•"/>
                      </a:pPr>
                      <a:r>
                        <a:rPr lang="zh-CN" altLang="en-US" dirty="0"/>
                        <a:t>意向、定价、成交申报：</a:t>
                      </a:r>
                      <a:r>
                        <a:rPr lang="en-US" altLang="zh-CN" dirty="0"/>
                        <a:t>15:30</a:t>
                      </a:r>
                      <a:r>
                        <a:rPr lang="zh-CN" altLang="en-US" dirty="0"/>
                        <a:t>至</a:t>
                      </a:r>
                      <a:r>
                        <a:rPr lang="en-US" altLang="zh-CN" dirty="0"/>
                        <a:t>15:30</a:t>
                      </a:r>
                    </a:p>
                  </a:txBody>
                  <a:tcPr anchor="ctr"/>
                </a:tc>
                <a:extLst>
                  <a:ext uri="{0D108BD9-81ED-4DB2-BD59-A6C34878D82A}">
                    <a16:rowId xmlns:a16="http://schemas.microsoft.com/office/drawing/2014/main" val="2694305838"/>
                  </a:ext>
                </a:extLst>
              </a:tr>
              <a:tr h="1514318">
                <a:tc>
                  <a:txBody>
                    <a:bodyPr/>
                    <a:lstStyle/>
                    <a:p>
                      <a:pPr marL="285750" indent="-285750">
                        <a:buFont typeface="Arial" panose="020B0604020202020204" pitchFamily="34" charset="0"/>
                        <a:buChar char="•"/>
                      </a:pPr>
                      <a:r>
                        <a:rPr lang="zh-CN" altLang="en-US" dirty="0"/>
                        <a:t>交易日的</a:t>
                      </a:r>
                      <a:r>
                        <a:rPr lang="en-US" altLang="zh-CN" dirty="0"/>
                        <a:t>15:00</a:t>
                      </a:r>
                      <a:r>
                        <a:rPr lang="zh-CN" altLang="en-US" dirty="0"/>
                        <a:t>仍处于停牌状态的证券，当日不再接受其大宗交易的申报</a:t>
                      </a:r>
                      <a:endParaRPr lang="en-US" dirty="0"/>
                    </a:p>
                  </a:txBody>
                  <a:tcPr/>
                </a:tc>
                <a:tc>
                  <a:txBody>
                    <a:bodyPr/>
                    <a:lstStyle/>
                    <a:p>
                      <a:pPr marL="285750" indent="-285750">
                        <a:buFont typeface="Arial" panose="020B0604020202020204" pitchFamily="34" charset="0"/>
                        <a:buChar char="•"/>
                      </a:pPr>
                      <a:r>
                        <a:rPr lang="zh-CN" altLang="en-US" dirty="0"/>
                        <a:t>当天全天停牌或停牌至收市的证券不接受盘后定价申报</a:t>
                      </a:r>
                      <a:endParaRPr lang="en-US" altLang="zh-CN" dirty="0"/>
                    </a:p>
                    <a:p>
                      <a:pPr marL="285750" indent="-285750">
                        <a:buFont typeface="Arial" panose="020B0604020202020204" pitchFamily="34" charset="0"/>
                        <a:buChar char="•"/>
                      </a:pPr>
                      <a:r>
                        <a:rPr lang="zh-CN" altLang="en-US" dirty="0"/>
                        <a:t>当天全天停牌、处于临时停牌期间或停牌至收市的证券，拒绝接受意向、定价、成交申报</a:t>
                      </a:r>
                      <a:endParaRPr lang="en-US" altLang="zh-CN"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401994730"/>
                  </a:ext>
                </a:extLst>
              </a:tr>
            </a:tbl>
          </a:graphicData>
        </a:graphic>
      </p:graphicFrame>
      <p:sp>
        <p:nvSpPr>
          <p:cNvPr id="5" name="文本框 26">
            <a:extLst>
              <a:ext uri="{FF2B5EF4-FFF2-40B4-BE49-F238E27FC236}">
                <a16:creationId xmlns:a16="http://schemas.microsoft.com/office/drawing/2014/main" id="{FB15703C-5F5C-5541-B588-82F37D28761B}"/>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大宗交易</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26">
            <a:extLst>
              <a:ext uri="{FF2B5EF4-FFF2-40B4-BE49-F238E27FC236}">
                <a16:creationId xmlns:a16="http://schemas.microsoft.com/office/drawing/2014/main" id="{AA7F3CFE-3864-A24B-B5CA-5E2F5191643D}"/>
              </a:ext>
            </a:extLst>
          </p:cNvPr>
          <p:cNvSpPr txBox="1">
            <a:spLocks noChangeArrowheads="1"/>
          </p:cNvSpPr>
          <p:nvPr/>
        </p:nvSpPr>
        <p:spPr bwMode="auto">
          <a:xfrm>
            <a:off x="411125" y="2134255"/>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申报字段</a:t>
            </a:r>
            <a:endParaRPr lang="en-US" altLang="zh-TW" sz="1600" b="1" dirty="0">
              <a:latin typeface="微软雅黑" panose="020B0503020204020204" pitchFamily="34" charset="-122"/>
              <a:ea typeface="微软雅黑" panose="020B0503020204020204" pitchFamily="34" charset="-122"/>
              <a:sym typeface="+mn-ea"/>
            </a:endParaRPr>
          </a:p>
        </p:txBody>
      </p:sp>
      <p:sp>
        <p:nvSpPr>
          <p:cNvPr id="7" name="文本框 26">
            <a:extLst>
              <a:ext uri="{FF2B5EF4-FFF2-40B4-BE49-F238E27FC236}">
                <a16:creationId xmlns:a16="http://schemas.microsoft.com/office/drawing/2014/main" id="{07A94CAF-C520-094B-8E6B-CE52D1EEEC23}"/>
              </a:ext>
            </a:extLst>
          </p:cNvPr>
          <p:cNvSpPr txBox="1">
            <a:spLocks noChangeArrowheads="1"/>
          </p:cNvSpPr>
          <p:nvPr/>
        </p:nvSpPr>
        <p:spPr bwMode="auto">
          <a:xfrm>
            <a:off x="411124" y="5122419"/>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拒绝申报</a:t>
            </a:r>
            <a:endParaRPr lang="en-US" altLang="zh-CN" sz="1600" b="1" dirty="0">
              <a:latin typeface="微软雅黑" panose="020B0503020204020204" pitchFamily="34" charset="-122"/>
              <a:ea typeface="微软雅黑" panose="020B0503020204020204" pitchFamily="34" charset="-122"/>
              <a:sym typeface="+mn-ea"/>
            </a:endParaRPr>
          </a:p>
        </p:txBody>
      </p:sp>
      <p:sp>
        <p:nvSpPr>
          <p:cNvPr id="8" name="文本框 26">
            <a:extLst>
              <a:ext uri="{FF2B5EF4-FFF2-40B4-BE49-F238E27FC236}">
                <a16:creationId xmlns:a16="http://schemas.microsoft.com/office/drawing/2014/main" id="{AD0A05EE-4374-AB4F-A833-CFCCEB15EBE4}"/>
              </a:ext>
            </a:extLst>
          </p:cNvPr>
          <p:cNvSpPr txBox="1">
            <a:spLocks noChangeArrowheads="1"/>
          </p:cNvSpPr>
          <p:nvPr/>
        </p:nvSpPr>
        <p:spPr bwMode="auto">
          <a:xfrm>
            <a:off x="411123" y="3827674"/>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申报时间</a:t>
            </a:r>
            <a:endParaRPr lang="en-US" altLang="zh-TW"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64161076"/>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6"/>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证券交易规则的范畴</a:t>
            </a:r>
            <a:endParaRPr lang="en-US" altLang="zh-TW" sz="2000" b="1" dirty="0">
              <a:latin typeface="微软雅黑" panose="020B0503020204020204" pitchFamily="34" charset="-122"/>
              <a:ea typeface="微软雅黑" panose="020B0503020204020204" pitchFamily="34" charset="-122"/>
              <a:sym typeface="+mn-ea"/>
            </a:endParaRPr>
          </a:p>
        </p:txBody>
      </p:sp>
      <p:sp>
        <p:nvSpPr>
          <p:cNvPr id="5" name="流程图: 磁盘 38">
            <a:extLst>
              <a:ext uri="{FF2B5EF4-FFF2-40B4-BE49-F238E27FC236}">
                <a16:creationId xmlns:a16="http://schemas.microsoft.com/office/drawing/2014/main" id="{51F7EE82-CB5D-F94A-993C-687951490BDC}"/>
              </a:ext>
            </a:extLst>
          </p:cNvPr>
          <p:cNvSpPr/>
          <p:nvPr/>
        </p:nvSpPr>
        <p:spPr bwMode="auto">
          <a:xfrm>
            <a:off x="2696467" y="3649265"/>
            <a:ext cx="6542126" cy="1644739"/>
          </a:xfrm>
          <a:prstGeom prst="flowChartMagneticDisk">
            <a:avLst/>
          </a:prstGeom>
          <a:solidFill>
            <a:schemeClr val="accent1"/>
          </a:solidFill>
          <a:ln w="38100" cap="flat" cmpd="sng" algn="ctr">
            <a:solidFill>
              <a:schemeClr val="tx1"/>
            </a:solidFill>
            <a:prstDash val="solid"/>
            <a:round/>
            <a:headEnd type="none" w="med" len="med"/>
            <a:tailEnd type="none" w="med" len="med"/>
          </a:ln>
        </p:spPr>
        <p:txBody>
          <a:bodyPr vert="horz" wrap="square" lIns="91440" tIns="45720" rIns="91440" bIns="45720" numCol="1" rtlCol="0" anchor="b"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交易规则</a:t>
            </a:r>
            <a:endParaRPr kumimoji="0" lang="zh-CN" altLang="en-US"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8" name="Group 7">
            <a:extLst>
              <a:ext uri="{FF2B5EF4-FFF2-40B4-BE49-F238E27FC236}">
                <a16:creationId xmlns:a16="http://schemas.microsoft.com/office/drawing/2014/main" id="{67A45872-90E9-B74F-8D67-F822A1D7925E}"/>
              </a:ext>
            </a:extLst>
          </p:cNvPr>
          <p:cNvGrpSpPr/>
          <p:nvPr/>
        </p:nvGrpSpPr>
        <p:grpSpPr>
          <a:xfrm>
            <a:off x="2931399" y="1926560"/>
            <a:ext cx="600949" cy="1798390"/>
            <a:chOff x="2311289" y="1979112"/>
            <a:chExt cx="600949" cy="1798390"/>
          </a:xfrm>
        </p:grpSpPr>
        <p:sp>
          <p:nvSpPr>
            <p:cNvPr id="9" name="上下箭头 32">
              <a:extLst>
                <a:ext uri="{FF2B5EF4-FFF2-40B4-BE49-F238E27FC236}">
                  <a16:creationId xmlns:a16="http://schemas.microsoft.com/office/drawing/2014/main" id="{EEB8076F-9328-7841-80A0-6E79C149159E}"/>
                </a:ext>
              </a:extLst>
            </p:cNvPr>
            <p:cNvSpPr/>
            <p:nvPr/>
          </p:nvSpPr>
          <p:spPr bwMode="auto">
            <a:xfrm>
              <a:off x="2490289" y="3069827"/>
              <a:ext cx="183831" cy="707675"/>
            </a:xfrm>
            <a:prstGeom prst="upDownArrow">
              <a:avLst>
                <a:gd name="adj1" fmla="val 100000"/>
                <a:gd name="adj2"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12" name="流程图: 可选过程 45">
              <a:extLst>
                <a:ext uri="{FF2B5EF4-FFF2-40B4-BE49-F238E27FC236}">
                  <a16:creationId xmlns:a16="http://schemas.microsoft.com/office/drawing/2014/main" id="{192618D8-ED2D-6445-B307-6C7D7181BE77}"/>
                </a:ext>
              </a:extLst>
            </p:cNvPr>
            <p:cNvSpPr/>
            <p:nvPr/>
          </p:nvSpPr>
          <p:spPr bwMode="auto">
            <a:xfrm>
              <a:off x="2311289" y="1979112"/>
              <a:ext cx="600949" cy="1449888"/>
            </a:xfrm>
            <a:prstGeom prst="flowChartAlternateProcess">
              <a:avLst/>
            </a:prstGeom>
            <a:solidFill>
              <a:schemeClr val="accent1"/>
            </a:solidFill>
            <a:ln w="381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1600" b="1" dirty="0">
                  <a:latin typeface="微软雅黑" panose="020B0503020204020204" pitchFamily="34" charset="-122"/>
                  <a:ea typeface="微软雅黑" panose="020B0503020204020204" pitchFamily="34" charset="-122"/>
                </a:rPr>
                <a:t>交</a:t>
              </a:r>
              <a:r>
                <a:rPr kumimoji="0" lang="zh-TW"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易场所</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7" name="Group 6">
            <a:extLst>
              <a:ext uri="{FF2B5EF4-FFF2-40B4-BE49-F238E27FC236}">
                <a16:creationId xmlns:a16="http://schemas.microsoft.com/office/drawing/2014/main" id="{455630E1-B77F-904B-A9A9-724DFC9250CD}"/>
              </a:ext>
            </a:extLst>
          </p:cNvPr>
          <p:cNvGrpSpPr/>
          <p:nvPr/>
        </p:nvGrpSpPr>
        <p:grpSpPr>
          <a:xfrm>
            <a:off x="4207107" y="1926560"/>
            <a:ext cx="600949" cy="1798390"/>
            <a:chOff x="3263879" y="1979112"/>
            <a:chExt cx="600949" cy="1798390"/>
          </a:xfrm>
        </p:grpSpPr>
        <p:sp>
          <p:nvSpPr>
            <p:cNvPr id="15" name="上下箭头 32">
              <a:extLst>
                <a:ext uri="{FF2B5EF4-FFF2-40B4-BE49-F238E27FC236}">
                  <a16:creationId xmlns:a16="http://schemas.microsoft.com/office/drawing/2014/main" id="{9DC45AFB-1AFF-674E-9191-40EBEC175CA9}"/>
                </a:ext>
              </a:extLst>
            </p:cNvPr>
            <p:cNvSpPr/>
            <p:nvPr/>
          </p:nvSpPr>
          <p:spPr bwMode="auto">
            <a:xfrm>
              <a:off x="3442879" y="3069827"/>
              <a:ext cx="183831" cy="707675"/>
            </a:xfrm>
            <a:prstGeom prst="upDownArrow">
              <a:avLst>
                <a:gd name="adj1" fmla="val 100000"/>
                <a:gd name="adj2"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16" name="流程图: 可选过程 45">
              <a:extLst>
                <a:ext uri="{FF2B5EF4-FFF2-40B4-BE49-F238E27FC236}">
                  <a16:creationId xmlns:a16="http://schemas.microsoft.com/office/drawing/2014/main" id="{576EB40E-DEA7-FF4F-92D9-50E6EC1364AB}"/>
                </a:ext>
              </a:extLst>
            </p:cNvPr>
            <p:cNvSpPr/>
            <p:nvPr/>
          </p:nvSpPr>
          <p:spPr bwMode="auto">
            <a:xfrm>
              <a:off x="3263879" y="1979112"/>
              <a:ext cx="600949" cy="1469863"/>
            </a:xfrm>
            <a:prstGeom prst="flowChartAlternateProcess">
              <a:avLst/>
            </a:prstGeom>
            <a:solidFill>
              <a:schemeClr val="accent1"/>
            </a:solidFill>
            <a:ln w="381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交易参与人</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6" name="Group 5">
            <a:extLst>
              <a:ext uri="{FF2B5EF4-FFF2-40B4-BE49-F238E27FC236}">
                <a16:creationId xmlns:a16="http://schemas.microsoft.com/office/drawing/2014/main" id="{E5B025BC-0956-884D-8359-2AE9E0B180B6}"/>
              </a:ext>
            </a:extLst>
          </p:cNvPr>
          <p:cNvGrpSpPr/>
          <p:nvPr/>
        </p:nvGrpSpPr>
        <p:grpSpPr>
          <a:xfrm>
            <a:off x="5482815" y="1926560"/>
            <a:ext cx="600949" cy="1798390"/>
            <a:chOff x="4241343" y="1979112"/>
            <a:chExt cx="600949" cy="1798390"/>
          </a:xfrm>
        </p:grpSpPr>
        <p:sp>
          <p:nvSpPr>
            <p:cNvPr id="17" name="上下箭头 32">
              <a:extLst>
                <a:ext uri="{FF2B5EF4-FFF2-40B4-BE49-F238E27FC236}">
                  <a16:creationId xmlns:a16="http://schemas.microsoft.com/office/drawing/2014/main" id="{25BCA3AA-A371-9743-A281-D2D5B1A949A6}"/>
                </a:ext>
              </a:extLst>
            </p:cNvPr>
            <p:cNvSpPr/>
            <p:nvPr/>
          </p:nvSpPr>
          <p:spPr bwMode="auto">
            <a:xfrm>
              <a:off x="4420343" y="3069827"/>
              <a:ext cx="183831" cy="707675"/>
            </a:xfrm>
            <a:prstGeom prst="upDownArrow">
              <a:avLst>
                <a:gd name="adj1" fmla="val 100000"/>
                <a:gd name="adj2"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18" name="流程图: 可选过程 45">
              <a:extLst>
                <a:ext uri="{FF2B5EF4-FFF2-40B4-BE49-F238E27FC236}">
                  <a16:creationId xmlns:a16="http://schemas.microsoft.com/office/drawing/2014/main" id="{CB57764A-A4DC-5E47-AE3A-956FC8636A68}"/>
                </a:ext>
              </a:extLst>
            </p:cNvPr>
            <p:cNvSpPr/>
            <p:nvPr/>
          </p:nvSpPr>
          <p:spPr bwMode="auto">
            <a:xfrm>
              <a:off x="4241343" y="1979112"/>
              <a:ext cx="600949" cy="1469863"/>
            </a:xfrm>
            <a:prstGeom prst="flowChartAlternateProcess">
              <a:avLst/>
            </a:prstGeom>
            <a:solidFill>
              <a:schemeClr val="accent1"/>
            </a:solidFill>
            <a:ln w="381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1600" b="1" dirty="0">
                  <a:latin typeface="微软雅黑" panose="020B0503020204020204" pitchFamily="34" charset="-122"/>
                  <a:ea typeface="微软雅黑" panose="020B0503020204020204" pitchFamily="34" charset="-122"/>
                </a:rPr>
                <a:t>交易品种</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3" name="Group 2">
            <a:extLst>
              <a:ext uri="{FF2B5EF4-FFF2-40B4-BE49-F238E27FC236}">
                <a16:creationId xmlns:a16="http://schemas.microsoft.com/office/drawing/2014/main" id="{096E3D06-32BB-F64B-A047-9890CC5B759E}"/>
              </a:ext>
            </a:extLst>
          </p:cNvPr>
          <p:cNvGrpSpPr/>
          <p:nvPr/>
        </p:nvGrpSpPr>
        <p:grpSpPr>
          <a:xfrm>
            <a:off x="6758523" y="1926560"/>
            <a:ext cx="600949" cy="1798390"/>
            <a:chOff x="5218807" y="1979112"/>
            <a:chExt cx="600949" cy="1798390"/>
          </a:xfrm>
        </p:grpSpPr>
        <p:sp>
          <p:nvSpPr>
            <p:cNvPr id="19" name="上下箭头 32">
              <a:extLst>
                <a:ext uri="{FF2B5EF4-FFF2-40B4-BE49-F238E27FC236}">
                  <a16:creationId xmlns:a16="http://schemas.microsoft.com/office/drawing/2014/main" id="{3F019A8F-A779-3545-A00E-E1E9B7318C14}"/>
                </a:ext>
              </a:extLst>
            </p:cNvPr>
            <p:cNvSpPr/>
            <p:nvPr/>
          </p:nvSpPr>
          <p:spPr bwMode="auto">
            <a:xfrm>
              <a:off x="5398880" y="3069827"/>
              <a:ext cx="183831" cy="707675"/>
            </a:xfrm>
            <a:prstGeom prst="upDownArrow">
              <a:avLst>
                <a:gd name="adj1" fmla="val 100000"/>
                <a:gd name="adj2"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23" name="流程图: 可选过程 45">
              <a:extLst>
                <a:ext uri="{FF2B5EF4-FFF2-40B4-BE49-F238E27FC236}">
                  <a16:creationId xmlns:a16="http://schemas.microsoft.com/office/drawing/2014/main" id="{84ED51E4-F048-4442-B81D-93041A3AE025}"/>
                </a:ext>
              </a:extLst>
            </p:cNvPr>
            <p:cNvSpPr/>
            <p:nvPr/>
          </p:nvSpPr>
          <p:spPr bwMode="auto">
            <a:xfrm>
              <a:off x="5218807" y="1979112"/>
              <a:ext cx="600949" cy="1469863"/>
            </a:xfrm>
            <a:prstGeom prst="flowChartAlternateProcess">
              <a:avLst/>
            </a:prstGeom>
            <a:solidFill>
              <a:schemeClr val="accent1"/>
            </a:solidFill>
            <a:ln w="381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1600" b="1" dirty="0">
                  <a:latin typeface="微软雅黑" panose="020B0503020204020204" pitchFamily="34" charset="-122"/>
                  <a:ea typeface="微软雅黑" panose="020B0503020204020204" pitchFamily="34" charset="-122"/>
                </a:rPr>
                <a:t>交易时间</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2" name="Group 1">
            <a:extLst>
              <a:ext uri="{FF2B5EF4-FFF2-40B4-BE49-F238E27FC236}">
                <a16:creationId xmlns:a16="http://schemas.microsoft.com/office/drawing/2014/main" id="{F450CCEE-ADD4-604E-A7BA-CD8B4D2D4576}"/>
              </a:ext>
            </a:extLst>
          </p:cNvPr>
          <p:cNvGrpSpPr/>
          <p:nvPr/>
        </p:nvGrpSpPr>
        <p:grpSpPr>
          <a:xfrm>
            <a:off x="8034231" y="1926560"/>
            <a:ext cx="600949" cy="1798390"/>
            <a:chOff x="6173900" y="1979112"/>
            <a:chExt cx="600949" cy="1798390"/>
          </a:xfrm>
        </p:grpSpPr>
        <p:sp>
          <p:nvSpPr>
            <p:cNvPr id="22" name="上下箭头 32">
              <a:extLst>
                <a:ext uri="{FF2B5EF4-FFF2-40B4-BE49-F238E27FC236}">
                  <a16:creationId xmlns:a16="http://schemas.microsoft.com/office/drawing/2014/main" id="{251F8B69-C024-3E4F-91AE-62D657734FE9}"/>
                </a:ext>
              </a:extLst>
            </p:cNvPr>
            <p:cNvSpPr/>
            <p:nvPr/>
          </p:nvSpPr>
          <p:spPr bwMode="auto">
            <a:xfrm>
              <a:off x="6375564" y="3069827"/>
              <a:ext cx="183831" cy="707675"/>
            </a:xfrm>
            <a:prstGeom prst="upDownArrow">
              <a:avLst>
                <a:gd name="adj1" fmla="val 100000"/>
                <a:gd name="adj2" fmla="val 50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25" name="流程图: 可选过程 45">
              <a:extLst>
                <a:ext uri="{FF2B5EF4-FFF2-40B4-BE49-F238E27FC236}">
                  <a16:creationId xmlns:a16="http://schemas.microsoft.com/office/drawing/2014/main" id="{7EBF46D9-EA57-7140-A6BF-152C866A61CD}"/>
                </a:ext>
              </a:extLst>
            </p:cNvPr>
            <p:cNvSpPr/>
            <p:nvPr/>
          </p:nvSpPr>
          <p:spPr bwMode="auto">
            <a:xfrm>
              <a:off x="6173900" y="1979112"/>
              <a:ext cx="600949" cy="1469863"/>
            </a:xfrm>
            <a:prstGeom prst="flowChartAlternateProcess">
              <a:avLst/>
            </a:prstGeom>
            <a:solidFill>
              <a:schemeClr val="accent1"/>
            </a:solidFill>
            <a:ln w="381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证券买卖</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81640308"/>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2027D87-E877-4240-9238-0B7471CED89F}"/>
              </a:ext>
            </a:extLst>
          </p:cNvPr>
          <p:cNvGraphicFramePr>
            <a:graphicFrameLocks noGrp="1"/>
          </p:cNvGraphicFramePr>
          <p:nvPr>
            <p:extLst>
              <p:ext uri="{D42A27DB-BD31-4B8C-83A1-F6EECF244321}">
                <p14:modId xmlns:p14="http://schemas.microsoft.com/office/powerpoint/2010/main" val="2986943037"/>
              </p:ext>
            </p:extLst>
          </p:nvPr>
        </p:nvGraphicFramePr>
        <p:xfrm>
          <a:off x="2111581" y="1084521"/>
          <a:ext cx="8128000" cy="2111687"/>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10797854"/>
                    </a:ext>
                  </a:extLst>
                </a:gridCol>
                <a:gridCol w="4064000">
                  <a:extLst>
                    <a:ext uri="{9D8B030D-6E8A-4147-A177-3AD203B41FA5}">
                      <a16:colId xmlns:a16="http://schemas.microsoft.com/office/drawing/2014/main" val="3788979640"/>
                    </a:ext>
                  </a:extLst>
                </a:gridCol>
              </a:tblGrid>
              <a:tr h="580067">
                <a:tc>
                  <a:txBody>
                    <a:bodyPr/>
                    <a:lstStyle/>
                    <a:p>
                      <a:pPr marL="0" marR="0" lvl="0" indent="0" algn="ctr"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u="none" dirty="0"/>
                        <a:t>上交所</a:t>
                      </a:r>
                    </a:p>
                  </a:txBody>
                  <a:tcPr anchor="ctr"/>
                </a:tc>
                <a:tc>
                  <a:txBody>
                    <a:bodyPr/>
                    <a:lstStyle/>
                    <a:p>
                      <a:pPr algn="ctr"/>
                      <a:r>
                        <a:rPr lang="zh-CN" altLang="en-US" dirty="0"/>
                        <a:t>深交所</a:t>
                      </a:r>
                      <a:endParaRPr lang="en-US" dirty="0"/>
                    </a:p>
                  </a:txBody>
                  <a:tcPr anchor="ctr"/>
                </a:tc>
                <a:extLst>
                  <a:ext uri="{0D108BD9-81ED-4DB2-BD59-A6C34878D82A}">
                    <a16:rowId xmlns:a16="http://schemas.microsoft.com/office/drawing/2014/main" val="1013812688"/>
                  </a:ext>
                </a:extLst>
              </a:tr>
              <a:tr h="1514318">
                <a:tc>
                  <a:txBody>
                    <a:bodyPr/>
                    <a:lstStyle/>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9:30</a:t>
                      </a:r>
                      <a:r>
                        <a:rPr lang="zh-CN" altLang="en-US" dirty="0"/>
                        <a:t>至</a:t>
                      </a:r>
                      <a:r>
                        <a:rPr lang="en-US" altLang="zh-CN" dirty="0"/>
                        <a:t>15:30</a:t>
                      </a:r>
                      <a:r>
                        <a:rPr lang="zh-CN" altLang="en-US" dirty="0"/>
                        <a:t>确认的成交：当日进行清算交收；</a:t>
                      </a:r>
                      <a:endParaRPr lang="en-US" altLang="zh-CN" dirty="0"/>
                    </a:p>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16:17:00</a:t>
                      </a:r>
                      <a:r>
                        <a:rPr lang="zh-CN" altLang="en-US" dirty="0"/>
                        <a:t>确认的成交：次一交易日进行清算交收</a:t>
                      </a:r>
                      <a:endParaRPr lang="en-US" altLang="zh-CN" dirty="0"/>
                    </a:p>
                  </a:txBody>
                  <a:tcPr anchor="ctr"/>
                </a:tc>
                <a:tc>
                  <a:txBody>
                    <a:bodyPr/>
                    <a:lstStyle/>
                    <a:p>
                      <a:pPr marL="285750" indent="-285750">
                        <a:buFont typeface="Arial" panose="020B0604020202020204" pitchFamily="34" charset="0"/>
                        <a:buChar char="•"/>
                      </a:pPr>
                      <a:r>
                        <a:rPr lang="zh-CN" altLang="en-US" dirty="0"/>
                        <a:t>盘后定价申报：证券账号、证券代码、交易单元代码、证券营业部识别码、买卖方向、数量、价格类型等</a:t>
                      </a:r>
                      <a:endParaRPr lang="en-US" altLang="zh-CN" dirty="0"/>
                    </a:p>
                    <a:p>
                      <a:pPr marL="285750" indent="-285750">
                        <a:buFont typeface="Arial" panose="020B0604020202020204" pitchFamily="34" charset="0"/>
                        <a:buChar char="•"/>
                      </a:pPr>
                      <a:r>
                        <a:rPr lang="zh-CN" altLang="en-US" dirty="0"/>
                        <a:t>意向申报、定价申报、成交申报：证券账号、证券代码、买卖方向、价格、数量、本方交易单元代码等；</a:t>
                      </a:r>
                      <a:endParaRPr lang="en-US" altLang="zh-CN" dirty="0"/>
                    </a:p>
                    <a:p>
                      <a:pPr marL="285750" indent="-285750">
                        <a:buFont typeface="Arial" panose="020B0604020202020204" pitchFamily="34" charset="0"/>
                        <a:buChar char="•"/>
                      </a:pPr>
                      <a:endParaRPr lang="en-US" altLang="zh-CN" dirty="0"/>
                    </a:p>
                  </a:txBody>
                  <a:tcPr anchor="ctr"/>
                </a:tc>
                <a:extLst>
                  <a:ext uri="{0D108BD9-81ED-4DB2-BD59-A6C34878D82A}">
                    <a16:rowId xmlns:a16="http://schemas.microsoft.com/office/drawing/2014/main" val="4156876225"/>
                  </a:ext>
                </a:extLst>
              </a:tr>
            </a:tbl>
          </a:graphicData>
        </a:graphic>
      </p:graphicFrame>
      <p:sp>
        <p:nvSpPr>
          <p:cNvPr id="5" name="文本框 26">
            <a:extLst>
              <a:ext uri="{FF2B5EF4-FFF2-40B4-BE49-F238E27FC236}">
                <a16:creationId xmlns:a16="http://schemas.microsoft.com/office/drawing/2014/main" id="{FB15703C-5F5C-5541-B588-82F37D28761B}"/>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大宗交易</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26">
            <a:extLst>
              <a:ext uri="{FF2B5EF4-FFF2-40B4-BE49-F238E27FC236}">
                <a16:creationId xmlns:a16="http://schemas.microsoft.com/office/drawing/2014/main" id="{AA7F3CFE-3864-A24B-B5CA-5E2F5191643D}"/>
              </a:ext>
            </a:extLst>
          </p:cNvPr>
          <p:cNvSpPr txBox="1">
            <a:spLocks noChangeArrowheads="1"/>
          </p:cNvSpPr>
          <p:nvPr/>
        </p:nvSpPr>
        <p:spPr bwMode="auto">
          <a:xfrm>
            <a:off x="411125" y="2134255"/>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清算交收时间</a:t>
            </a:r>
            <a:endParaRPr lang="en-US" altLang="zh-TW"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185474571"/>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6"/>
          <p:cNvSpPr txBox="1">
            <a:spLocks noChangeArrowheads="1"/>
          </p:cNvSpPr>
          <p:nvPr/>
        </p:nvSpPr>
        <p:spPr bwMode="auto">
          <a:xfrm>
            <a:off x="3216878" y="3013501"/>
            <a:ext cx="5758244" cy="830997"/>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4800" b="1" dirty="0">
                <a:latin typeface="微软雅黑" panose="020B0503020204020204" pitchFamily="34" charset="-122"/>
                <a:ea typeface="微软雅黑" panose="020B0503020204020204" pitchFamily="34" charset="-122"/>
                <a:sym typeface="+mn-ea"/>
              </a:rPr>
              <a:t>科创板交易</a:t>
            </a:r>
            <a:endParaRPr lang="en-US" altLang="zh-TW" sz="4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06717099"/>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4A46A7-D56E-4747-B27E-8DEFA1E0E417}"/>
              </a:ext>
            </a:extLst>
          </p:cNvPr>
          <p:cNvGrpSpPr/>
          <p:nvPr/>
        </p:nvGrpSpPr>
        <p:grpSpPr>
          <a:xfrm>
            <a:off x="7105127" y="1517577"/>
            <a:ext cx="3825228" cy="4215364"/>
            <a:chOff x="7342856" y="1075125"/>
            <a:chExt cx="3825228" cy="4215364"/>
          </a:xfrm>
        </p:grpSpPr>
        <p:sp>
          <p:nvSpPr>
            <p:cNvPr id="15" name="Oval 14">
              <a:extLst>
                <a:ext uri="{FF2B5EF4-FFF2-40B4-BE49-F238E27FC236}">
                  <a16:creationId xmlns:a16="http://schemas.microsoft.com/office/drawing/2014/main" id="{FDF1FA87-5042-314F-BCE6-1A3C47EC64CA}"/>
                </a:ext>
              </a:extLst>
            </p:cNvPr>
            <p:cNvSpPr>
              <a:spLocks noChangeAspect="1"/>
            </p:cNvSpPr>
            <p:nvPr/>
          </p:nvSpPr>
          <p:spPr bwMode="auto">
            <a:xfrm>
              <a:off x="7582282" y="1490575"/>
              <a:ext cx="3181155" cy="324000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2" name="Oval 1">
              <a:extLst>
                <a:ext uri="{FF2B5EF4-FFF2-40B4-BE49-F238E27FC236}">
                  <a16:creationId xmlns:a16="http://schemas.microsoft.com/office/drawing/2014/main" id="{6ED5717E-B054-CE4A-A76C-21B7E03A8385}"/>
                </a:ext>
              </a:extLst>
            </p:cNvPr>
            <p:cNvSpPr>
              <a:spLocks noChangeAspect="1"/>
            </p:cNvSpPr>
            <p:nvPr/>
          </p:nvSpPr>
          <p:spPr bwMode="auto">
            <a:xfrm>
              <a:off x="7342856" y="1814462"/>
              <a:ext cx="1080000" cy="108000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信息</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技术</a:t>
              </a:r>
              <a:endParaRPr kumimoji="0" 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8" name="文本框 26">
              <a:extLst>
                <a:ext uri="{FF2B5EF4-FFF2-40B4-BE49-F238E27FC236}">
                  <a16:creationId xmlns:a16="http://schemas.microsoft.com/office/drawing/2014/main" id="{F9D7F19E-C04E-164E-BCE9-85A5DE2877E7}"/>
                </a:ext>
              </a:extLst>
            </p:cNvPr>
            <p:cNvSpPr txBox="1">
              <a:spLocks noChangeArrowheads="1"/>
            </p:cNvSpPr>
            <p:nvPr/>
          </p:nvSpPr>
          <p:spPr bwMode="auto">
            <a:xfrm>
              <a:off x="8520110" y="2721114"/>
              <a:ext cx="1518952" cy="707886"/>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pPr>
              <a:r>
                <a:rPr kumimoji="1" lang="zh-CN" altLang="en-US" sz="2000" dirty="0">
                  <a:latin typeface="Times New Roman" panose="02020603050405020304" pitchFamily="18" charset="0"/>
                  <a:sym typeface="+mn-ea"/>
                </a:rPr>
                <a:t>科创板所面向的企业</a:t>
              </a:r>
              <a:endParaRPr kumimoji="1" lang="en-US" altLang="zh-TW" sz="2000" dirty="0">
                <a:latin typeface="Times New Roman" panose="02020603050405020304" pitchFamily="18" charset="0"/>
                <a:sym typeface="+mn-ea"/>
              </a:endParaRPr>
            </a:p>
          </p:txBody>
        </p:sp>
        <p:sp>
          <p:nvSpPr>
            <p:cNvPr id="9" name="Oval 8">
              <a:extLst>
                <a:ext uri="{FF2B5EF4-FFF2-40B4-BE49-F238E27FC236}">
                  <a16:creationId xmlns:a16="http://schemas.microsoft.com/office/drawing/2014/main" id="{3C15C364-6D4F-C941-B9D5-ACAB74E739E4}"/>
                </a:ext>
              </a:extLst>
            </p:cNvPr>
            <p:cNvSpPr>
              <a:spLocks noChangeAspect="1"/>
            </p:cNvSpPr>
            <p:nvPr/>
          </p:nvSpPr>
          <p:spPr bwMode="auto">
            <a:xfrm>
              <a:off x="8671320" y="1075125"/>
              <a:ext cx="1080000" cy="108000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高端装备</a:t>
              </a:r>
              <a:endParaRPr kumimoji="0" 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10" name="Oval 9">
              <a:extLst>
                <a:ext uri="{FF2B5EF4-FFF2-40B4-BE49-F238E27FC236}">
                  <a16:creationId xmlns:a16="http://schemas.microsoft.com/office/drawing/2014/main" id="{89BF7CAD-4A93-544F-A90B-9E996A1FE62E}"/>
                </a:ext>
              </a:extLst>
            </p:cNvPr>
            <p:cNvSpPr>
              <a:spLocks noChangeAspect="1"/>
            </p:cNvSpPr>
            <p:nvPr/>
          </p:nvSpPr>
          <p:spPr bwMode="auto">
            <a:xfrm>
              <a:off x="10079674" y="1797868"/>
              <a:ext cx="1080000" cy="108000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新</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CN" altLang="en-US" dirty="0"/>
                <a:t>材料</a:t>
              </a:r>
              <a:endParaRPr kumimoji="0" 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11" name="Oval 10">
              <a:extLst>
                <a:ext uri="{FF2B5EF4-FFF2-40B4-BE49-F238E27FC236}">
                  <a16:creationId xmlns:a16="http://schemas.microsoft.com/office/drawing/2014/main" id="{3C9C2E7F-9077-F14A-BE5F-0C03665ECAF8}"/>
                </a:ext>
              </a:extLst>
            </p:cNvPr>
            <p:cNvSpPr>
              <a:spLocks noChangeAspect="1"/>
            </p:cNvSpPr>
            <p:nvPr/>
          </p:nvSpPr>
          <p:spPr bwMode="auto">
            <a:xfrm>
              <a:off x="10088084" y="3378322"/>
              <a:ext cx="1080000" cy="108000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新</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CN" altLang="en-US" dirty="0"/>
                <a:t>能源</a:t>
              </a:r>
              <a:endParaRPr kumimoji="0" 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12" name="Oval 11">
              <a:extLst>
                <a:ext uri="{FF2B5EF4-FFF2-40B4-BE49-F238E27FC236}">
                  <a16:creationId xmlns:a16="http://schemas.microsoft.com/office/drawing/2014/main" id="{C8FEBA45-8FF3-8242-AC88-1F8A55CFF689}"/>
                </a:ext>
              </a:extLst>
            </p:cNvPr>
            <p:cNvSpPr>
              <a:spLocks noChangeAspect="1"/>
            </p:cNvSpPr>
            <p:nvPr/>
          </p:nvSpPr>
          <p:spPr bwMode="auto">
            <a:xfrm>
              <a:off x="8671320" y="4210489"/>
              <a:ext cx="1080000" cy="108000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CN" altLang="en-US" dirty="0"/>
                <a:t>节能环保</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13" name="Oval 12">
              <a:extLst>
                <a:ext uri="{FF2B5EF4-FFF2-40B4-BE49-F238E27FC236}">
                  <a16:creationId xmlns:a16="http://schemas.microsoft.com/office/drawing/2014/main" id="{736C9DF2-60F2-E543-AB9C-661E4A05755D}"/>
                </a:ext>
              </a:extLst>
            </p:cNvPr>
            <p:cNvSpPr>
              <a:spLocks noChangeAspect="1"/>
            </p:cNvSpPr>
            <p:nvPr/>
          </p:nvSpPr>
          <p:spPr bwMode="auto">
            <a:xfrm>
              <a:off x="7440110" y="3378322"/>
              <a:ext cx="1080000" cy="108000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生物</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CN" altLang="en-US" dirty="0"/>
                <a:t>医药</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grpSp>
      <p:sp>
        <p:nvSpPr>
          <p:cNvPr id="4" name="Right Arrow 3">
            <a:extLst>
              <a:ext uri="{FF2B5EF4-FFF2-40B4-BE49-F238E27FC236}">
                <a16:creationId xmlns:a16="http://schemas.microsoft.com/office/drawing/2014/main" id="{BFBB1597-0CBA-6340-BFEB-1930DCDB598F}"/>
              </a:ext>
            </a:extLst>
          </p:cNvPr>
          <p:cNvSpPr/>
          <p:nvPr/>
        </p:nvSpPr>
        <p:spPr bwMode="auto">
          <a:xfrm>
            <a:off x="5117592" y="3336914"/>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4" name="文本框 69">
            <a:extLst>
              <a:ext uri="{FF2B5EF4-FFF2-40B4-BE49-F238E27FC236}">
                <a16:creationId xmlns:a16="http://schemas.microsoft.com/office/drawing/2014/main" id="{4A46D24E-1DB2-3C4C-9EA3-81488B90BA28}"/>
              </a:ext>
            </a:extLst>
          </p:cNvPr>
          <p:cNvSpPr txBox="1">
            <a:spLocks noChangeArrowheads="1"/>
          </p:cNvSpPr>
          <p:nvPr/>
        </p:nvSpPr>
        <p:spPr bwMode="auto">
          <a:xfrm>
            <a:off x="532852" y="3265196"/>
            <a:ext cx="5233596" cy="50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lang="zh-CN" altLang="en-US" sz="2000" dirty="0"/>
              <a:t>解决高新技术企业融资困难的问题</a:t>
            </a:r>
            <a:endParaRPr kumimoji="1" lang="en-US" altLang="zh-CN" sz="2000" dirty="0">
              <a:latin typeface="Times New Roman" panose="02020603050405020304" pitchFamily="18" charset="0"/>
            </a:endParaRPr>
          </a:p>
        </p:txBody>
      </p:sp>
    </p:spTree>
    <p:extLst>
      <p:ext uri="{BB962C8B-B14F-4D97-AF65-F5344CB8AC3E}">
        <p14:creationId xmlns:p14="http://schemas.microsoft.com/office/powerpoint/2010/main" val="419858393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6">
            <a:extLst>
              <a:ext uri="{FF2B5EF4-FFF2-40B4-BE49-F238E27FC236}">
                <a16:creationId xmlns:a16="http://schemas.microsoft.com/office/drawing/2014/main" id="{AEDBC325-6858-5A47-8B46-EFA2A8F0419D}"/>
              </a:ext>
            </a:extLst>
          </p:cNvPr>
          <p:cNvSpPr txBox="1">
            <a:spLocks noChangeArrowheads="1"/>
          </p:cNvSpPr>
          <p:nvPr/>
        </p:nvSpPr>
        <p:spPr bwMode="auto">
          <a:xfrm>
            <a:off x="74855" y="210003"/>
            <a:ext cx="5280916"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科创板为何设立，与现有主板</a:t>
            </a:r>
            <a:r>
              <a:rPr lang="en-US" altLang="zh-CN" sz="2000" b="1" dirty="0">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sym typeface="+mn-ea"/>
              </a:rPr>
              <a:t>中小板区别</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6" name="矩形 11">
            <a:extLst>
              <a:ext uri="{FF2B5EF4-FFF2-40B4-BE49-F238E27FC236}">
                <a16:creationId xmlns:a16="http://schemas.microsoft.com/office/drawing/2014/main" id="{12ADC7B1-E7C2-DB4A-8A5A-363BBF6239CF}"/>
              </a:ext>
            </a:extLst>
          </p:cNvPr>
          <p:cNvSpPr/>
          <p:nvPr/>
        </p:nvSpPr>
        <p:spPr>
          <a:xfrm>
            <a:off x="688477" y="2241755"/>
            <a:ext cx="5643503" cy="2814611"/>
          </a:xfrm>
          <a:prstGeom prst="rect">
            <a:avLst/>
          </a:prstGeom>
          <a:solidFill>
            <a:srgbClr val="EA5968">
              <a:alpha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文本框 69">
            <a:extLst>
              <a:ext uri="{FF2B5EF4-FFF2-40B4-BE49-F238E27FC236}">
                <a16:creationId xmlns:a16="http://schemas.microsoft.com/office/drawing/2014/main" id="{4A46D24E-1DB2-3C4C-9EA3-81488B90BA28}"/>
              </a:ext>
            </a:extLst>
          </p:cNvPr>
          <p:cNvSpPr txBox="1">
            <a:spLocks noChangeArrowheads="1"/>
          </p:cNvSpPr>
          <p:nvPr/>
        </p:nvSpPr>
        <p:spPr bwMode="auto">
          <a:xfrm>
            <a:off x="1332419" y="2586354"/>
            <a:ext cx="52335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r>
              <a:rPr lang="zh-CN" altLang="en-US" dirty="0"/>
              <a:t>最近</a:t>
            </a:r>
            <a:r>
              <a:rPr lang="en-US" altLang="zh-CN" dirty="0"/>
              <a:t>3</a:t>
            </a:r>
            <a:r>
              <a:rPr lang="zh-CN" altLang="en-US" dirty="0"/>
              <a:t>个会计年度净利润累计超过</a:t>
            </a:r>
            <a:r>
              <a:rPr lang="en-US" altLang="zh-CN" dirty="0"/>
              <a:t>3000</a:t>
            </a:r>
            <a:r>
              <a:rPr lang="zh-CN" altLang="en-US" dirty="0"/>
              <a:t>万元</a:t>
            </a:r>
            <a:endParaRPr lang="zh-CN" altLang="en-US" sz="2000" dirty="0"/>
          </a:p>
        </p:txBody>
      </p:sp>
      <p:pic>
        <p:nvPicPr>
          <p:cNvPr id="17" name="图片 4">
            <a:extLst>
              <a:ext uri="{FF2B5EF4-FFF2-40B4-BE49-F238E27FC236}">
                <a16:creationId xmlns:a16="http://schemas.microsoft.com/office/drawing/2014/main" id="{4AA8C540-F744-DA4B-9F48-2CDADCC74B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478" y="2426409"/>
            <a:ext cx="720000" cy="720000"/>
          </a:xfrm>
          <a:prstGeom prst="rect">
            <a:avLst/>
          </a:prstGeom>
        </p:spPr>
      </p:pic>
      <p:sp>
        <p:nvSpPr>
          <p:cNvPr id="18" name="文本框 69">
            <a:extLst>
              <a:ext uri="{FF2B5EF4-FFF2-40B4-BE49-F238E27FC236}">
                <a16:creationId xmlns:a16="http://schemas.microsoft.com/office/drawing/2014/main" id="{70409CE6-5488-CC4A-8671-33A8563FD64E}"/>
              </a:ext>
            </a:extLst>
          </p:cNvPr>
          <p:cNvSpPr txBox="1">
            <a:spLocks noChangeArrowheads="1"/>
          </p:cNvSpPr>
          <p:nvPr/>
        </p:nvSpPr>
        <p:spPr bwMode="auto">
          <a:xfrm>
            <a:off x="1332419" y="3212099"/>
            <a:ext cx="523359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r>
              <a:rPr lang="zh-CN" altLang="en-US" dirty="0"/>
              <a:t>最近</a:t>
            </a:r>
            <a:r>
              <a:rPr lang="en-US" altLang="zh-CN" dirty="0"/>
              <a:t>3</a:t>
            </a:r>
            <a:r>
              <a:rPr lang="zh-CN" altLang="en-US" dirty="0"/>
              <a:t>个会计年度经营活动产生现金流累计超过</a:t>
            </a:r>
            <a:r>
              <a:rPr lang="en-US" altLang="zh-CN" dirty="0"/>
              <a:t>3000</a:t>
            </a:r>
            <a:r>
              <a:rPr lang="zh-CN" altLang="en-US" dirty="0"/>
              <a:t>万元或营收超过</a:t>
            </a:r>
            <a:r>
              <a:rPr lang="en-US" altLang="zh-CN" dirty="0"/>
              <a:t>3</a:t>
            </a:r>
            <a:r>
              <a:rPr lang="zh-CN" altLang="en-US" dirty="0"/>
              <a:t>亿元</a:t>
            </a:r>
            <a:endParaRPr lang="zh-CN" altLang="en-US" sz="2000" dirty="0"/>
          </a:p>
        </p:txBody>
      </p:sp>
      <p:pic>
        <p:nvPicPr>
          <p:cNvPr id="19" name="图片 4">
            <a:extLst>
              <a:ext uri="{FF2B5EF4-FFF2-40B4-BE49-F238E27FC236}">
                <a16:creationId xmlns:a16="http://schemas.microsoft.com/office/drawing/2014/main" id="{457A60EF-E16E-FA46-A649-6B2FA1FE28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478" y="3190653"/>
            <a:ext cx="720000" cy="720000"/>
          </a:xfrm>
          <a:prstGeom prst="rect">
            <a:avLst/>
          </a:prstGeom>
        </p:spPr>
      </p:pic>
      <p:sp>
        <p:nvSpPr>
          <p:cNvPr id="20" name="文本框 69">
            <a:extLst>
              <a:ext uri="{FF2B5EF4-FFF2-40B4-BE49-F238E27FC236}">
                <a16:creationId xmlns:a16="http://schemas.microsoft.com/office/drawing/2014/main" id="{0CAC99AF-1DC2-C541-89B9-0F09CF6C08A7}"/>
              </a:ext>
            </a:extLst>
          </p:cNvPr>
          <p:cNvSpPr txBox="1">
            <a:spLocks noChangeArrowheads="1"/>
          </p:cNvSpPr>
          <p:nvPr/>
        </p:nvSpPr>
        <p:spPr bwMode="auto">
          <a:xfrm>
            <a:off x="1332419" y="4194954"/>
            <a:ext cx="5233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r>
              <a:rPr lang="zh-CN" altLang="en-US" dirty="0"/>
              <a:t>发行前股本总额不少于人民币 </a:t>
            </a:r>
            <a:r>
              <a:rPr lang="en-US" altLang="zh-CN" dirty="0"/>
              <a:t>3,000 </a:t>
            </a:r>
            <a:r>
              <a:rPr lang="zh-CN" altLang="en-US" dirty="0"/>
              <a:t>万元 </a:t>
            </a:r>
          </a:p>
        </p:txBody>
      </p:sp>
      <p:pic>
        <p:nvPicPr>
          <p:cNvPr id="21" name="图片 4">
            <a:extLst>
              <a:ext uri="{FF2B5EF4-FFF2-40B4-BE49-F238E27FC236}">
                <a16:creationId xmlns:a16="http://schemas.microsoft.com/office/drawing/2014/main" id="{E0FD60D8-9289-3041-B6E0-F99E05325B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476" y="3992279"/>
            <a:ext cx="720000" cy="720000"/>
          </a:xfrm>
          <a:prstGeom prst="rect">
            <a:avLst/>
          </a:prstGeom>
        </p:spPr>
      </p:pic>
      <p:sp>
        <p:nvSpPr>
          <p:cNvPr id="22" name="任意多边形 17">
            <a:extLst>
              <a:ext uri="{FF2B5EF4-FFF2-40B4-BE49-F238E27FC236}">
                <a16:creationId xmlns:a16="http://schemas.microsoft.com/office/drawing/2014/main" id="{78C69B63-6870-CB48-9477-02CF0CB95CD8}"/>
              </a:ext>
            </a:extLst>
          </p:cNvPr>
          <p:cNvSpPr/>
          <p:nvPr>
            <p:custDataLst>
              <p:tags r:id="rId1"/>
            </p:custDataLst>
          </p:nvPr>
        </p:nvSpPr>
        <p:spPr>
          <a:xfrm>
            <a:off x="688476" y="1533417"/>
            <a:ext cx="2379194" cy="563562"/>
          </a:xfrm>
          <a:custGeom>
            <a:avLst/>
            <a:gdLst>
              <a:gd name="connsiteX0" fmla="*/ 0 w 1797050"/>
              <a:gd name="connsiteY0" fmla="*/ 0 h 563562"/>
              <a:gd name="connsiteX1" fmla="*/ 1797050 w 1797050"/>
              <a:gd name="connsiteY1" fmla="*/ 0 h 563562"/>
              <a:gd name="connsiteX2" fmla="*/ 1797050 w 1797050"/>
              <a:gd name="connsiteY2" fmla="*/ 433387 h 563562"/>
              <a:gd name="connsiteX3" fmla="*/ 185738 w 1797050"/>
              <a:gd name="connsiteY3" fmla="*/ 433387 h 563562"/>
              <a:gd name="connsiteX4" fmla="*/ 185738 w 1797050"/>
              <a:gd name="connsiteY4" fmla="*/ 563562 h 563562"/>
              <a:gd name="connsiteX5" fmla="*/ 0 w 1797050"/>
              <a:gd name="connsiteY5" fmla="*/ 433387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050" h="563562">
                <a:moveTo>
                  <a:pt x="0" y="0"/>
                </a:moveTo>
                <a:lnTo>
                  <a:pt x="1797050" y="0"/>
                </a:lnTo>
                <a:lnTo>
                  <a:pt x="1797050" y="433387"/>
                </a:lnTo>
                <a:lnTo>
                  <a:pt x="185738" y="433387"/>
                </a:lnTo>
                <a:lnTo>
                  <a:pt x="185738" y="563562"/>
                </a:lnTo>
                <a:lnTo>
                  <a:pt x="0" y="433387"/>
                </a:lnTo>
                <a:close/>
              </a:path>
            </a:pathLst>
          </a:custGeom>
          <a:solidFill>
            <a:srgbClr val="8C546F"/>
          </a:solidFill>
          <a:ln w="38100" cap="flat" cmpd="sng" algn="ctr">
            <a:solidFill>
              <a:schemeClr val="tx1"/>
            </a:solidFill>
            <a:prstDash val="solid"/>
            <a:miter lim="800000"/>
          </a:ln>
          <a:effectLst/>
        </p:spPr>
        <p:txBody>
          <a:bodyPr wrap="square" anchor="ctr">
            <a:noAutofit/>
          </a:bodyPr>
          <a:lstStyle/>
          <a:p>
            <a:pPr algn="just">
              <a:defRPr/>
            </a:pPr>
            <a:r>
              <a:rPr lang="zh-CN" altLang="en-US" sz="1600" kern="0" dirty="0">
                <a:solidFill>
                  <a:srgbClr val="FFFFFF"/>
                </a:solidFill>
                <a:latin typeface="Arial" panose="020B0604020202020204"/>
                <a:ea typeface="微软雅黑" panose="020B0503020204020204" pitchFamily="34" charset="-122"/>
                <a:sym typeface="Arial" panose="020B0604020202020204"/>
              </a:rPr>
              <a:t>主板</a:t>
            </a:r>
            <a:r>
              <a:rPr lang="en-US" altLang="zh-CN" sz="1600" kern="0" dirty="0">
                <a:solidFill>
                  <a:srgbClr val="FFFFFF"/>
                </a:solidFill>
                <a:latin typeface="Arial" panose="020B0604020202020204"/>
                <a:ea typeface="微软雅黑" panose="020B0503020204020204" pitchFamily="34" charset="-122"/>
                <a:sym typeface="Arial" panose="020B0604020202020204"/>
              </a:rPr>
              <a:t>/</a:t>
            </a:r>
            <a:r>
              <a:rPr lang="zh-CN" altLang="en-US" sz="1600" kern="0" dirty="0">
                <a:solidFill>
                  <a:srgbClr val="FFFFFF"/>
                </a:solidFill>
                <a:latin typeface="Arial" panose="020B0604020202020204"/>
                <a:ea typeface="微软雅黑" panose="020B0503020204020204" pitchFamily="34" charset="-122"/>
                <a:sym typeface="Arial" panose="020B0604020202020204"/>
              </a:rPr>
              <a:t>中小板营利性指标</a:t>
            </a:r>
            <a:endParaRPr lang="en-US" altLang="zh-CN" sz="1600" kern="0" dirty="0">
              <a:solidFill>
                <a:srgbClr val="FFFFFF"/>
              </a:solidFill>
              <a:latin typeface="Arial" panose="020B0604020202020204"/>
              <a:ea typeface="微软雅黑" panose="020B0503020204020204" pitchFamily="34" charset="-122"/>
              <a:sym typeface="Arial" panose="020B0604020202020204"/>
            </a:endParaRPr>
          </a:p>
        </p:txBody>
      </p:sp>
      <p:sp>
        <p:nvSpPr>
          <p:cNvPr id="23" name="Right Arrow 22">
            <a:extLst>
              <a:ext uri="{FF2B5EF4-FFF2-40B4-BE49-F238E27FC236}">
                <a16:creationId xmlns:a16="http://schemas.microsoft.com/office/drawing/2014/main" id="{E5BD4A8C-9000-6A44-9BF1-82580AD4C66B}"/>
              </a:ext>
            </a:extLst>
          </p:cNvPr>
          <p:cNvSpPr/>
          <p:nvPr/>
        </p:nvSpPr>
        <p:spPr bwMode="auto">
          <a:xfrm>
            <a:off x="6879959" y="3212099"/>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4" name="Picture 23">
            <a:extLst>
              <a:ext uri="{FF2B5EF4-FFF2-40B4-BE49-F238E27FC236}">
                <a16:creationId xmlns:a16="http://schemas.microsoft.com/office/drawing/2014/main" id="{BBE3215E-1DD8-B545-A97F-5595D2F6A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4080" y="1804610"/>
            <a:ext cx="4320000" cy="4320000"/>
          </a:xfrm>
          <a:prstGeom prst="rect">
            <a:avLst/>
          </a:prstGeom>
        </p:spPr>
      </p:pic>
      <p:sp>
        <p:nvSpPr>
          <p:cNvPr id="25" name="任意多边形 17">
            <a:extLst>
              <a:ext uri="{FF2B5EF4-FFF2-40B4-BE49-F238E27FC236}">
                <a16:creationId xmlns:a16="http://schemas.microsoft.com/office/drawing/2014/main" id="{A50C7AD1-BE3A-CE4D-8F5E-63753C46ECD6}"/>
              </a:ext>
            </a:extLst>
          </p:cNvPr>
          <p:cNvSpPr/>
          <p:nvPr>
            <p:custDataLst>
              <p:tags r:id="rId2"/>
            </p:custDataLst>
          </p:nvPr>
        </p:nvSpPr>
        <p:spPr>
          <a:xfrm>
            <a:off x="8660564" y="1533417"/>
            <a:ext cx="2379194" cy="563562"/>
          </a:xfrm>
          <a:custGeom>
            <a:avLst/>
            <a:gdLst>
              <a:gd name="connsiteX0" fmla="*/ 0 w 1797050"/>
              <a:gd name="connsiteY0" fmla="*/ 0 h 563562"/>
              <a:gd name="connsiteX1" fmla="*/ 1797050 w 1797050"/>
              <a:gd name="connsiteY1" fmla="*/ 0 h 563562"/>
              <a:gd name="connsiteX2" fmla="*/ 1797050 w 1797050"/>
              <a:gd name="connsiteY2" fmla="*/ 433387 h 563562"/>
              <a:gd name="connsiteX3" fmla="*/ 185738 w 1797050"/>
              <a:gd name="connsiteY3" fmla="*/ 433387 h 563562"/>
              <a:gd name="connsiteX4" fmla="*/ 185738 w 1797050"/>
              <a:gd name="connsiteY4" fmla="*/ 563562 h 563562"/>
              <a:gd name="connsiteX5" fmla="*/ 0 w 1797050"/>
              <a:gd name="connsiteY5" fmla="*/ 433387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7050" h="563562">
                <a:moveTo>
                  <a:pt x="0" y="0"/>
                </a:moveTo>
                <a:lnTo>
                  <a:pt x="1797050" y="0"/>
                </a:lnTo>
                <a:lnTo>
                  <a:pt x="1797050" y="433387"/>
                </a:lnTo>
                <a:lnTo>
                  <a:pt x="185738" y="433387"/>
                </a:lnTo>
                <a:lnTo>
                  <a:pt x="185738" y="563562"/>
                </a:lnTo>
                <a:lnTo>
                  <a:pt x="0" y="433387"/>
                </a:lnTo>
                <a:close/>
              </a:path>
            </a:pathLst>
          </a:custGeom>
          <a:solidFill>
            <a:schemeClr val="accent1"/>
          </a:solidFill>
          <a:ln w="38100" cap="flat" cmpd="sng" algn="ctr">
            <a:solidFill>
              <a:schemeClr val="tx1"/>
            </a:solidFill>
            <a:prstDash val="solid"/>
            <a:miter lim="800000"/>
          </a:ln>
          <a:effectLst/>
        </p:spPr>
        <p:txBody>
          <a:bodyPr wrap="square" anchor="ctr">
            <a:noAutofit/>
          </a:bodyPr>
          <a:lstStyle/>
          <a:p>
            <a:pPr algn="just">
              <a:defRPr/>
            </a:pPr>
            <a:r>
              <a:rPr lang="zh-CN" altLang="en-US" sz="1600" kern="0" dirty="0">
                <a:solidFill>
                  <a:srgbClr val="FFFFFF"/>
                </a:solidFill>
                <a:latin typeface="Arial" panose="020B0604020202020204"/>
                <a:ea typeface="微软雅黑" panose="020B0503020204020204" pitchFamily="34" charset="-122"/>
                <a:sym typeface="Arial" panose="020B0604020202020204"/>
              </a:rPr>
              <a:t>科创板消除门槛</a:t>
            </a:r>
            <a:endParaRPr lang="en-US" altLang="zh-CN" sz="1600" kern="0" dirty="0">
              <a:solidFill>
                <a:srgbClr val="FFFFFF"/>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2423703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2027D87-E877-4240-9238-0B7471CED89F}"/>
              </a:ext>
            </a:extLst>
          </p:cNvPr>
          <p:cNvGraphicFramePr>
            <a:graphicFrameLocks noGrp="1"/>
          </p:cNvGraphicFramePr>
          <p:nvPr>
            <p:extLst>
              <p:ext uri="{D42A27DB-BD31-4B8C-83A1-F6EECF244321}">
                <p14:modId xmlns:p14="http://schemas.microsoft.com/office/powerpoint/2010/main" val="568276710"/>
              </p:ext>
            </p:extLst>
          </p:nvPr>
        </p:nvGraphicFramePr>
        <p:xfrm>
          <a:off x="2111581" y="1084521"/>
          <a:ext cx="8128000" cy="4203252"/>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10797854"/>
                    </a:ext>
                  </a:extLst>
                </a:gridCol>
                <a:gridCol w="4064000">
                  <a:extLst>
                    <a:ext uri="{9D8B030D-6E8A-4147-A177-3AD203B41FA5}">
                      <a16:colId xmlns:a16="http://schemas.microsoft.com/office/drawing/2014/main" val="3788979640"/>
                    </a:ext>
                  </a:extLst>
                </a:gridCol>
              </a:tblGrid>
              <a:tr h="580067">
                <a:tc>
                  <a:txBody>
                    <a:bodyPr/>
                    <a:lstStyle/>
                    <a:p>
                      <a:pPr marL="0" marR="0" lvl="0" indent="0" algn="ctr"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u="none" dirty="0"/>
                        <a:t>科创板</a:t>
                      </a:r>
                    </a:p>
                  </a:txBody>
                  <a:tcPr anchor="ctr"/>
                </a:tc>
                <a:tc>
                  <a:txBody>
                    <a:bodyPr/>
                    <a:lstStyle/>
                    <a:p>
                      <a:pPr algn="ctr"/>
                      <a:r>
                        <a:rPr lang="zh-CN" altLang="en-US" dirty="0"/>
                        <a:t>上海</a:t>
                      </a:r>
                      <a:r>
                        <a:rPr lang="en-US" altLang="zh-CN" dirty="0"/>
                        <a:t>/</a:t>
                      </a:r>
                      <a:r>
                        <a:rPr lang="zh-CN" altLang="en-US" dirty="0"/>
                        <a:t>深圳证券交易所交易规则</a:t>
                      </a:r>
                      <a:endParaRPr lang="en-US" dirty="0"/>
                    </a:p>
                  </a:txBody>
                  <a:tcPr anchor="ctr"/>
                </a:tc>
                <a:extLst>
                  <a:ext uri="{0D108BD9-81ED-4DB2-BD59-A6C34878D82A}">
                    <a16:rowId xmlns:a16="http://schemas.microsoft.com/office/drawing/2014/main" val="1013812688"/>
                  </a:ext>
                </a:extLst>
              </a:tr>
              <a:tr h="2091565">
                <a:tc>
                  <a:txBody>
                    <a:bodyPr/>
                    <a:lstStyle/>
                    <a:p>
                      <a:pPr marL="285750" indent="-285750">
                        <a:lnSpc>
                          <a:spcPct val="150000"/>
                        </a:lnSpc>
                        <a:buFont typeface="Arial" panose="020B0604020202020204" pitchFamily="34" charset="0"/>
                        <a:buChar char="•"/>
                      </a:pPr>
                      <a:r>
                        <a:rPr lang="zh-CN" altLang="en-US" dirty="0"/>
                        <a:t>竞价交易</a:t>
                      </a:r>
                      <a:endParaRPr lang="en-US" altLang="zh-CN" dirty="0"/>
                    </a:p>
                    <a:p>
                      <a:pPr marL="285750" indent="-285750">
                        <a:lnSpc>
                          <a:spcPct val="150000"/>
                        </a:lnSpc>
                        <a:buFont typeface="Arial" panose="020B0604020202020204" pitchFamily="34" charset="0"/>
                        <a:buChar char="•"/>
                      </a:pPr>
                      <a:r>
                        <a:rPr lang="zh-CN" altLang="en-US" u="sng" dirty="0"/>
                        <a:t>盘后固定价格交易</a:t>
                      </a:r>
                      <a:endParaRPr lang="en-US" altLang="zh-CN" u="sng" dirty="0"/>
                    </a:p>
                    <a:p>
                      <a:pPr marL="285750" indent="-285750">
                        <a:lnSpc>
                          <a:spcPct val="150000"/>
                        </a:lnSpc>
                        <a:buFont typeface="Arial" panose="020B0604020202020204" pitchFamily="34" charset="0"/>
                        <a:buChar char="•"/>
                      </a:pPr>
                      <a:r>
                        <a:rPr lang="zh-CN" altLang="en-US" dirty="0"/>
                        <a:t>大宗交易</a:t>
                      </a:r>
                      <a:endParaRPr lang="en-US" dirty="0"/>
                    </a:p>
                    <a:p>
                      <a:pPr marL="285750" marR="0" lvl="0"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350" u="sng" kern="1200" dirty="0">
                          <a:effectLst/>
                        </a:rPr>
                        <a:t>盘后固定价格交易，指在收盘集合竞价结束后， 本所交易系统按照时间优先顺序对收盘定价申 报进行撮合，并以当日收盘价成交的交易方式。 盘后固定价格交易的具体事宜由本所另行规定。 </a:t>
                      </a:r>
                      <a:endParaRPr lang="zh-CN" altLang="en-US" b="1" u="sng" dirty="0"/>
                    </a:p>
                  </a:txBody>
                  <a:tcPr anchor="ctr"/>
                </a:tc>
                <a:tc>
                  <a:txBody>
                    <a:bodyPr/>
                    <a:lstStyle/>
                    <a:p>
                      <a:pPr marL="285750" indent="-285750">
                        <a:lnSpc>
                          <a:spcPct val="150000"/>
                        </a:lnSpc>
                        <a:buFont typeface="Arial" panose="020B0604020202020204" pitchFamily="34" charset="0"/>
                        <a:buChar char="•"/>
                      </a:pPr>
                      <a:r>
                        <a:rPr lang="zh-CN" altLang="en-US" dirty="0"/>
                        <a:t>竞价交易</a:t>
                      </a:r>
                      <a:endParaRPr lang="en-US" altLang="zh-CN" dirty="0"/>
                    </a:p>
                    <a:p>
                      <a:pPr marL="285750" indent="-285750">
                        <a:lnSpc>
                          <a:spcPct val="150000"/>
                        </a:lnSpc>
                        <a:buFont typeface="Arial" panose="020B0604020202020204" pitchFamily="34" charset="0"/>
                        <a:buChar char="•"/>
                      </a:pPr>
                      <a:r>
                        <a:rPr lang="zh-CN" altLang="en-US" dirty="0"/>
                        <a:t>大宗交易</a:t>
                      </a:r>
                      <a:endParaRPr lang="en-US" dirty="0"/>
                    </a:p>
                    <a:p>
                      <a:endParaRPr lang="en-US" dirty="0"/>
                    </a:p>
                  </a:txBody>
                  <a:tcPr/>
                </a:tc>
                <a:extLst>
                  <a:ext uri="{0D108BD9-81ED-4DB2-BD59-A6C34878D82A}">
                    <a16:rowId xmlns:a16="http://schemas.microsoft.com/office/drawing/2014/main" val="2909949436"/>
                  </a:ext>
                </a:extLst>
              </a:tr>
              <a:tr h="1514318">
                <a:tc>
                  <a:txBody>
                    <a:bodyPr/>
                    <a:lstStyle/>
                    <a:p>
                      <a:pPr marL="285750" indent="-285750" algn="l" defTabSz="685165" rtl="0" eaLnBrk="1" latinLnBrk="0" hangingPunct="1">
                        <a:lnSpc>
                          <a:spcPct val="100000"/>
                        </a:lnSpc>
                        <a:buFont typeface="Arial" panose="020B0604020202020204" pitchFamily="34" charset="0"/>
                        <a:buChar char="•"/>
                      </a:pPr>
                      <a:r>
                        <a:rPr lang="zh-CN" altLang="en-US" sz="1350" kern="1200" dirty="0">
                          <a:solidFill>
                            <a:schemeClr val="dk1"/>
                          </a:solidFill>
                          <a:latin typeface="+mn-lt"/>
                          <a:ea typeface="+mn-ea"/>
                          <a:cs typeface="+mn-cs"/>
                        </a:rPr>
                        <a:t>本所对科创板股票竞价交易实行价格涨跌幅限 制，涨跌幅比例为</a:t>
                      </a:r>
                      <a:r>
                        <a:rPr lang="en-US" altLang="zh-CN" sz="1350" b="1" u="sng" kern="1200" dirty="0">
                          <a:solidFill>
                            <a:schemeClr val="dk1"/>
                          </a:solidFill>
                          <a:latin typeface="+mn-lt"/>
                          <a:ea typeface="+mn-ea"/>
                          <a:cs typeface="+mn-cs"/>
                        </a:rPr>
                        <a:t>20%</a:t>
                      </a:r>
                      <a:r>
                        <a:rPr lang="zh-CN" altLang="en-US" sz="1350" b="1" u="sng" kern="1200" dirty="0">
                          <a:solidFill>
                            <a:schemeClr val="dk1"/>
                          </a:solidFill>
                          <a:latin typeface="+mn-lt"/>
                          <a:ea typeface="+mn-ea"/>
                          <a:cs typeface="+mn-cs"/>
                        </a:rPr>
                        <a:t>。</a:t>
                      </a:r>
                      <a:endParaRPr lang="zh-CN" altLang="en-US" sz="1350" kern="1200" dirty="0">
                        <a:solidFill>
                          <a:schemeClr val="dk1"/>
                        </a:solidFill>
                        <a:latin typeface="+mn-lt"/>
                        <a:ea typeface="+mn-ea"/>
                        <a:cs typeface="+mn-cs"/>
                      </a:endParaRPr>
                    </a:p>
                    <a:p>
                      <a:pPr marL="285750" indent="-285750" algn="l" defTabSz="685165" rtl="0" eaLnBrk="1" latinLnBrk="0" hangingPunct="1">
                        <a:lnSpc>
                          <a:spcPct val="100000"/>
                        </a:lnSpc>
                        <a:buFont typeface="Arial" panose="020B0604020202020204" pitchFamily="34" charset="0"/>
                        <a:buChar char="•"/>
                      </a:pPr>
                      <a:r>
                        <a:rPr lang="zh-CN" altLang="en-US" sz="1350" kern="1200" dirty="0">
                          <a:solidFill>
                            <a:schemeClr val="dk1"/>
                          </a:solidFill>
                          <a:latin typeface="+mn-lt"/>
                          <a:ea typeface="+mn-ea"/>
                          <a:cs typeface="+mn-cs"/>
                        </a:rPr>
                        <a:t>科创板股票涨跌幅价格的计算公式为</a:t>
                      </a:r>
                      <a:r>
                        <a:rPr lang="en-US" altLang="zh-CN" sz="1350" kern="1200" dirty="0">
                          <a:solidFill>
                            <a:schemeClr val="dk1"/>
                          </a:solidFill>
                          <a:latin typeface="+mn-lt"/>
                          <a:ea typeface="+mn-ea"/>
                          <a:cs typeface="+mn-cs"/>
                        </a:rPr>
                        <a:t>:</a:t>
                      </a:r>
                      <a:r>
                        <a:rPr lang="zh-CN" altLang="en-US" sz="1350" kern="1200" dirty="0">
                          <a:solidFill>
                            <a:schemeClr val="dk1"/>
                          </a:solidFill>
                          <a:latin typeface="+mn-lt"/>
                          <a:ea typeface="+mn-ea"/>
                          <a:cs typeface="+mn-cs"/>
                        </a:rPr>
                        <a:t>涨跌幅 价格</a:t>
                      </a:r>
                      <a:r>
                        <a:rPr lang="en-US" altLang="zh-CN" sz="1350" kern="1200" dirty="0">
                          <a:solidFill>
                            <a:schemeClr val="dk1"/>
                          </a:solidFill>
                          <a:latin typeface="+mn-lt"/>
                          <a:ea typeface="+mn-ea"/>
                          <a:cs typeface="+mn-cs"/>
                        </a:rPr>
                        <a:t>=</a:t>
                      </a:r>
                      <a:r>
                        <a:rPr lang="zh-CN" altLang="en-US" sz="1350" kern="1200" dirty="0">
                          <a:solidFill>
                            <a:schemeClr val="dk1"/>
                          </a:solidFill>
                          <a:latin typeface="+mn-lt"/>
                          <a:ea typeface="+mn-ea"/>
                          <a:cs typeface="+mn-cs"/>
                        </a:rPr>
                        <a:t>前收盘价</a:t>
                      </a:r>
                      <a:r>
                        <a:rPr lang="en-US" altLang="zh-CN" sz="1350" kern="1200" dirty="0">
                          <a:solidFill>
                            <a:schemeClr val="dk1"/>
                          </a:solidFill>
                          <a:latin typeface="+mn-lt"/>
                          <a:ea typeface="+mn-ea"/>
                          <a:cs typeface="+mn-cs"/>
                        </a:rPr>
                        <a:t>×(1±</a:t>
                      </a:r>
                      <a:r>
                        <a:rPr lang="zh-CN" altLang="en-US" sz="1350" kern="1200" dirty="0">
                          <a:solidFill>
                            <a:schemeClr val="dk1"/>
                          </a:solidFill>
                          <a:latin typeface="+mn-lt"/>
                          <a:ea typeface="+mn-ea"/>
                          <a:cs typeface="+mn-cs"/>
                        </a:rPr>
                        <a:t>涨跌幅比例</a:t>
                      </a:r>
                      <a:r>
                        <a:rPr lang="en-US" altLang="zh-CN" sz="1350" kern="1200" dirty="0">
                          <a:solidFill>
                            <a:schemeClr val="dk1"/>
                          </a:solidFill>
                          <a:latin typeface="+mn-lt"/>
                          <a:ea typeface="+mn-ea"/>
                          <a:cs typeface="+mn-cs"/>
                        </a:rPr>
                        <a:t>)</a:t>
                      </a:r>
                      <a:r>
                        <a:rPr lang="zh-CN" altLang="en-US" sz="1350" kern="1200" dirty="0">
                          <a:solidFill>
                            <a:schemeClr val="dk1"/>
                          </a:solidFill>
                          <a:latin typeface="+mn-lt"/>
                          <a:ea typeface="+mn-ea"/>
                          <a:cs typeface="+mn-cs"/>
                        </a:rPr>
                        <a:t> 。</a:t>
                      </a:r>
                    </a:p>
                    <a:p>
                      <a:pPr marL="285750" indent="-285750" algn="l" defTabSz="685165" rtl="0" eaLnBrk="1" latinLnBrk="0" hangingPunct="1">
                        <a:lnSpc>
                          <a:spcPct val="100000"/>
                        </a:lnSpc>
                        <a:buFont typeface="Arial" panose="020B0604020202020204" pitchFamily="34" charset="0"/>
                        <a:buChar char="•"/>
                      </a:pPr>
                      <a:r>
                        <a:rPr lang="zh-CN" altLang="en-US" sz="1350" kern="1200" dirty="0">
                          <a:solidFill>
                            <a:schemeClr val="dk1"/>
                          </a:solidFill>
                          <a:latin typeface="+mn-lt"/>
                          <a:ea typeface="+mn-ea"/>
                          <a:cs typeface="+mn-cs"/>
                        </a:rPr>
                        <a:t>首次公开发行上市、增发上市的股票，上市后 的</a:t>
                      </a:r>
                      <a:r>
                        <a:rPr lang="zh-CN" altLang="en-US" sz="1350" b="1" u="sng" kern="1200" dirty="0">
                          <a:solidFill>
                            <a:schemeClr val="dk1"/>
                          </a:solidFill>
                          <a:latin typeface="+mn-lt"/>
                          <a:ea typeface="+mn-ea"/>
                          <a:cs typeface="+mn-cs"/>
                        </a:rPr>
                        <a:t>前</a:t>
                      </a:r>
                      <a:r>
                        <a:rPr lang="en-US" altLang="zh-CN" sz="1350" b="1" u="sng" kern="1200" dirty="0">
                          <a:solidFill>
                            <a:schemeClr val="dk1"/>
                          </a:solidFill>
                          <a:latin typeface="+mn-lt"/>
                          <a:ea typeface="+mn-ea"/>
                          <a:cs typeface="+mn-cs"/>
                        </a:rPr>
                        <a:t>5</a:t>
                      </a:r>
                      <a:r>
                        <a:rPr lang="zh-CN" altLang="en-US" sz="1350" b="1" u="sng" kern="1200" dirty="0">
                          <a:solidFill>
                            <a:schemeClr val="dk1"/>
                          </a:solidFill>
                          <a:latin typeface="+mn-lt"/>
                          <a:ea typeface="+mn-ea"/>
                          <a:cs typeface="+mn-cs"/>
                        </a:rPr>
                        <a:t>个交易日不设价格涨跌幅限制</a:t>
                      </a:r>
                      <a:r>
                        <a:rPr lang="zh-CN" altLang="en-US" sz="1350" kern="1200" dirty="0">
                          <a:solidFill>
                            <a:schemeClr val="dk1"/>
                          </a:solidFill>
                          <a:latin typeface="+mn-lt"/>
                          <a:ea typeface="+mn-ea"/>
                          <a:cs typeface="+mn-cs"/>
                        </a:rPr>
                        <a:t>。</a:t>
                      </a:r>
                    </a:p>
                    <a:p>
                      <a:endParaRPr lang="en-US" dirty="0"/>
                    </a:p>
                  </a:txBody>
                  <a:tcPr/>
                </a:tc>
                <a:tc>
                  <a:txBody>
                    <a:bodyPr/>
                    <a:lstStyle/>
                    <a:p>
                      <a:pPr marL="285750" indent="-285750" algn="l" defTabSz="685165" rtl="0" eaLnBrk="1" latinLnBrk="0" hangingPunct="1">
                        <a:lnSpc>
                          <a:spcPct val="100000"/>
                        </a:lnSpc>
                        <a:buFont typeface="Arial" panose="020B0604020202020204" pitchFamily="34" charset="0"/>
                        <a:buChar char="•"/>
                      </a:pPr>
                      <a:r>
                        <a:rPr lang="zh-CN" altLang="en-US" sz="1350" kern="1200" dirty="0">
                          <a:solidFill>
                            <a:schemeClr val="dk1"/>
                          </a:solidFill>
                          <a:latin typeface="+mn-lt"/>
                          <a:ea typeface="+mn-ea"/>
                          <a:cs typeface="+mn-cs"/>
                        </a:rPr>
                        <a:t>对股票、基金交易实行价格涨跌幅限制，涨跌 幅比例为</a:t>
                      </a:r>
                      <a:r>
                        <a:rPr lang="en-US" altLang="zh-CN" sz="1350" b="1" u="sng" kern="1200" dirty="0">
                          <a:solidFill>
                            <a:schemeClr val="dk1"/>
                          </a:solidFill>
                          <a:latin typeface="+mn-lt"/>
                          <a:ea typeface="+mn-ea"/>
                          <a:cs typeface="+mn-cs"/>
                        </a:rPr>
                        <a:t>10%</a:t>
                      </a:r>
                      <a:r>
                        <a:rPr lang="zh-CN" altLang="en-US" sz="1350" b="1" u="sng" kern="1200" dirty="0">
                          <a:solidFill>
                            <a:schemeClr val="dk1"/>
                          </a:solidFill>
                          <a:latin typeface="+mn-lt"/>
                          <a:ea typeface="+mn-ea"/>
                          <a:cs typeface="+mn-cs"/>
                        </a:rPr>
                        <a:t>。</a:t>
                      </a:r>
                      <a:endParaRPr lang="en-US" altLang="zh-CN" sz="1350" kern="1200" dirty="0">
                        <a:solidFill>
                          <a:schemeClr val="dk1"/>
                        </a:solidFill>
                        <a:latin typeface="+mn-lt"/>
                        <a:ea typeface="+mn-ea"/>
                        <a:cs typeface="+mn-cs"/>
                      </a:endParaRPr>
                    </a:p>
                    <a:p>
                      <a:pPr marL="285750" indent="-285750" algn="l" defTabSz="685165" rtl="0" eaLnBrk="1" latinLnBrk="0" hangingPunct="1">
                        <a:lnSpc>
                          <a:spcPct val="100000"/>
                        </a:lnSpc>
                        <a:buFont typeface="Arial" panose="020B0604020202020204" pitchFamily="34" charset="0"/>
                        <a:buChar char="•"/>
                      </a:pPr>
                      <a:r>
                        <a:rPr lang="zh-CN" altLang="en-US" sz="1350" kern="1200" dirty="0">
                          <a:solidFill>
                            <a:schemeClr val="dk1"/>
                          </a:solidFill>
                          <a:latin typeface="+mn-lt"/>
                          <a:ea typeface="+mn-ea"/>
                          <a:cs typeface="+mn-cs"/>
                        </a:rPr>
                        <a:t>股票上市首日全日投资者的</a:t>
                      </a:r>
                      <a:r>
                        <a:rPr lang="zh-CN" altLang="en-US" sz="1350" b="1" u="sng" kern="1200" dirty="0">
                          <a:solidFill>
                            <a:schemeClr val="dk1"/>
                          </a:solidFill>
                          <a:latin typeface="+mn-lt"/>
                          <a:ea typeface="+mn-ea"/>
                          <a:cs typeface="+mn-cs"/>
                        </a:rPr>
                        <a:t>有效申报价格不得 高于发行价的</a:t>
                      </a:r>
                      <a:r>
                        <a:rPr lang="en-US" altLang="zh-CN" sz="1350" b="1" u="sng" kern="1200" dirty="0">
                          <a:solidFill>
                            <a:schemeClr val="dk1"/>
                          </a:solidFill>
                          <a:latin typeface="+mn-lt"/>
                          <a:ea typeface="+mn-ea"/>
                          <a:cs typeface="+mn-cs"/>
                        </a:rPr>
                        <a:t>144%</a:t>
                      </a:r>
                      <a:r>
                        <a:rPr lang="zh-CN" altLang="en-US" sz="1350" b="1" u="sng" kern="1200" dirty="0">
                          <a:solidFill>
                            <a:schemeClr val="dk1"/>
                          </a:solidFill>
                          <a:latin typeface="+mn-lt"/>
                          <a:ea typeface="+mn-ea"/>
                          <a:cs typeface="+mn-cs"/>
                        </a:rPr>
                        <a:t>且不得低于发行价的 </a:t>
                      </a:r>
                      <a:r>
                        <a:rPr lang="en-US" altLang="zh-CN" sz="1350" b="1" u="sng" kern="1200" dirty="0">
                          <a:solidFill>
                            <a:schemeClr val="dk1"/>
                          </a:solidFill>
                          <a:latin typeface="+mn-lt"/>
                          <a:ea typeface="+mn-ea"/>
                          <a:cs typeface="+mn-cs"/>
                        </a:rPr>
                        <a:t>64%</a:t>
                      </a:r>
                      <a:r>
                        <a:rPr lang="zh-CN" altLang="en-US" sz="1350" kern="1200" dirty="0">
                          <a:solidFill>
                            <a:schemeClr val="dk1"/>
                          </a:solidFill>
                          <a:latin typeface="+mn-lt"/>
                          <a:ea typeface="+mn-ea"/>
                          <a:cs typeface="+mn-cs"/>
                        </a:rPr>
                        <a:t>，超过有效申报价格范围的申报为无效申报。</a:t>
                      </a:r>
                      <a:endParaRPr lang="en-US" altLang="zh-CN" sz="1350" kern="1200" dirty="0">
                        <a:solidFill>
                          <a:schemeClr val="dk1"/>
                        </a:solidFill>
                        <a:latin typeface="+mn-lt"/>
                        <a:ea typeface="+mn-ea"/>
                        <a:cs typeface="+mn-cs"/>
                      </a:endParaRPr>
                    </a:p>
                    <a:p>
                      <a:pPr marL="285750" indent="-285750" algn="l" defTabSz="685165" rtl="0" eaLnBrk="1" latinLnBrk="0" hangingPunct="1">
                        <a:lnSpc>
                          <a:spcPct val="100000"/>
                        </a:lnSpc>
                        <a:buFont typeface="Arial" panose="020B0604020202020204" pitchFamily="34" charset="0"/>
                        <a:buChar char="•"/>
                      </a:pPr>
                      <a:r>
                        <a:rPr lang="zh-CN" altLang="en-US" sz="1350" kern="1200" dirty="0">
                          <a:solidFill>
                            <a:schemeClr val="dk1"/>
                          </a:solidFill>
                          <a:latin typeface="+mn-lt"/>
                          <a:ea typeface="+mn-ea"/>
                          <a:cs typeface="+mn-cs"/>
                        </a:rPr>
                        <a:t>首日设涨跌幅限制以上面为准 </a:t>
                      </a:r>
                    </a:p>
                    <a:p>
                      <a:endParaRPr lang="en-US" dirty="0"/>
                    </a:p>
                  </a:txBody>
                  <a:tcPr/>
                </a:tc>
                <a:extLst>
                  <a:ext uri="{0D108BD9-81ED-4DB2-BD59-A6C34878D82A}">
                    <a16:rowId xmlns:a16="http://schemas.microsoft.com/office/drawing/2014/main" val="2694305838"/>
                  </a:ext>
                </a:extLst>
              </a:tr>
            </a:tbl>
          </a:graphicData>
        </a:graphic>
      </p:graphicFrame>
      <p:sp>
        <p:nvSpPr>
          <p:cNvPr id="5" name="文本框 26">
            <a:extLst>
              <a:ext uri="{FF2B5EF4-FFF2-40B4-BE49-F238E27FC236}">
                <a16:creationId xmlns:a16="http://schemas.microsoft.com/office/drawing/2014/main" id="{FB15703C-5F5C-5541-B588-82F37D28761B}"/>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26">
            <a:extLst>
              <a:ext uri="{FF2B5EF4-FFF2-40B4-BE49-F238E27FC236}">
                <a16:creationId xmlns:a16="http://schemas.microsoft.com/office/drawing/2014/main" id="{AA7F3CFE-3864-A24B-B5CA-5E2F5191643D}"/>
              </a:ext>
            </a:extLst>
          </p:cNvPr>
          <p:cNvSpPr txBox="1">
            <a:spLocks noChangeArrowheads="1"/>
          </p:cNvSpPr>
          <p:nvPr/>
        </p:nvSpPr>
        <p:spPr bwMode="auto">
          <a:xfrm>
            <a:off x="397268" y="2340058"/>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交易方式</a:t>
            </a:r>
            <a:endParaRPr lang="en-US" altLang="zh-TW" sz="1600" b="1" dirty="0">
              <a:latin typeface="微软雅黑" panose="020B0503020204020204" pitchFamily="34" charset="-122"/>
              <a:ea typeface="微软雅黑" panose="020B0503020204020204" pitchFamily="34" charset="-122"/>
              <a:sym typeface="+mn-ea"/>
            </a:endParaRPr>
          </a:p>
        </p:txBody>
      </p:sp>
      <p:sp>
        <p:nvSpPr>
          <p:cNvPr id="7" name="文本框 26">
            <a:extLst>
              <a:ext uri="{FF2B5EF4-FFF2-40B4-BE49-F238E27FC236}">
                <a16:creationId xmlns:a16="http://schemas.microsoft.com/office/drawing/2014/main" id="{07A94CAF-C520-094B-8E6B-CE52D1EEEC23}"/>
              </a:ext>
            </a:extLst>
          </p:cNvPr>
          <p:cNvSpPr txBox="1">
            <a:spLocks noChangeArrowheads="1"/>
          </p:cNvSpPr>
          <p:nvPr/>
        </p:nvSpPr>
        <p:spPr bwMode="auto">
          <a:xfrm>
            <a:off x="309577" y="4179388"/>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涨跌幅限制</a:t>
            </a:r>
            <a:endParaRPr lang="en-US" altLang="zh-TW"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738886704"/>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259526" y="232176"/>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6" name="Table 5">
            <a:extLst>
              <a:ext uri="{FF2B5EF4-FFF2-40B4-BE49-F238E27FC236}">
                <a16:creationId xmlns:a16="http://schemas.microsoft.com/office/drawing/2014/main" id="{5398FCC6-C18E-B24E-92A4-E56E0BC3D53F}"/>
              </a:ext>
            </a:extLst>
          </p:cNvPr>
          <p:cNvGraphicFramePr>
            <a:graphicFrameLocks noGrp="1"/>
          </p:cNvGraphicFramePr>
          <p:nvPr>
            <p:extLst>
              <p:ext uri="{D42A27DB-BD31-4B8C-83A1-F6EECF244321}">
                <p14:modId xmlns:p14="http://schemas.microsoft.com/office/powerpoint/2010/main" val="2059630357"/>
              </p:ext>
            </p:extLst>
          </p:nvPr>
        </p:nvGraphicFramePr>
        <p:xfrm>
          <a:off x="2095762" y="943897"/>
          <a:ext cx="8128000" cy="5499136"/>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10797854"/>
                    </a:ext>
                  </a:extLst>
                </a:gridCol>
                <a:gridCol w="4064000">
                  <a:extLst>
                    <a:ext uri="{9D8B030D-6E8A-4147-A177-3AD203B41FA5}">
                      <a16:colId xmlns:a16="http://schemas.microsoft.com/office/drawing/2014/main" val="603522483"/>
                    </a:ext>
                  </a:extLst>
                </a:gridCol>
              </a:tblGrid>
              <a:tr h="327627">
                <a:tc gridSpan="2">
                  <a:txBody>
                    <a:bodyPr/>
                    <a:lstStyle/>
                    <a:p>
                      <a:pPr marL="0" marR="0" lvl="0" indent="0" algn="ctr"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u="none" dirty="0"/>
                        <a:t>科创板</a:t>
                      </a:r>
                    </a:p>
                  </a:txBody>
                  <a:tcPr anchor="ctr"/>
                </a:tc>
                <a:tc hMerge="1">
                  <a:txBody>
                    <a:bodyPr/>
                    <a:lstStyle/>
                    <a:p>
                      <a:endParaRPr lang="en-US"/>
                    </a:p>
                  </a:txBody>
                  <a:tcPr/>
                </a:tc>
                <a:extLst>
                  <a:ext uri="{0D108BD9-81ED-4DB2-BD59-A6C34878D82A}">
                    <a16:rowId xmlns:a16="http://schemas.microsoft.com/office/drawing/2014/main" val="1013812688"/>
                  </a:ext>
                </a:extLst>
              </a:tr>
              <a:tr h="415581">
                <a:tc gridSpan="2">
                  <a:txBody>
                    <a:bodyPr/>
                    <a:lstStyle/>
                    <a:p>
                      <a:pPr marL="0" marR="0" lvl="0" indent="0" algn="l"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u="none" dirty="0"/>
                        <a:t>股票跟</a:t>
                      </a:r>
                      <a:r>
                        <a:rPr lang="en-US" altLang="zh-CN" b="0" u="none" dirty="0"/>
                        <a:t>CDR</a:t>
                      </a:r>
                      <a:r>
                        <a:rPr lang="zh-CN" altLang="en-US" b="0" u="none" dirty="0"/>
                        <a:t>（存托凭证）</a:t>
                      </a:r>
                    </a:p>
                  </a:txBody>
                  <a:tcPr anchor="ctr"/>
                </a:tc>
                <a:tc hMerge="1">
                  <a:txBody>
                    <a:bodyPr/>
                    <a:lstStyle/>
                    <a:p>
                      <a:endParaRPr lang="en-US"/>
                    </a:p>
                  </a:txBody>
                  <a:tcPr/>
                </a:tc>
                <a:extLst>
                  <a:ext uri="{0D108BD9-81ED-4DB2-BD59-A6C34878D82A}">
                    <a16:rowId xmlns:a16="http://schemas.microsoft.com/office/drawing/2014/main" val="668877630"/>
                  </a:ext>
                </a:extLst>
              </a:tr>
              <a:tr h="995584">
                <a:tc gridSpan="2">
                  <a:txBody>
                    <a:bodyPr/>
                    <a:lstStyle/>
                    <a:p>
                      <a:r>
                        <a:rPr lang="zh-CN" altLang="en-US" sz="1350" kern="1200" dirty="0">
                          <a:solidFill>
                            <a:schemeClr val="dk1"/>
                          </a:solidFill>
                          <a:effectLst/>
                          <a:latin typeface="+mn-lt"/>
                          <a:ea typeface="+mn-ea"/>
                          <a:cs typeface="+mn-cs"/>
                        </a:rPr>
                        <a:t>投资者参与科创板股票交易，应当使用沪市</a:t>
                      </a:r>
                      <a:r>
                        <a:rPr lang="en-US" sz="1350" kern="1200" dirty="0">
                          <a:solidFill>
                            <a:schemeClr val="dk1"/>
                          </a:solidFill>
                          <a:effectLst/>
                          <a:latin typeface="+mn-lt"/>
                          <a:ea typeface="+mn-ea"/>
                          <a:cs typeface="+mn-cs"/>
                        </a:rPr>
                        <a:t> A </a:t>
                      </a:r>
                      <a:r>
                        <a:rPr lang="zh-CN" altLang="en-US" sz="1350" kern="1200" dirty="0">
                          <a:solidFill>
                            <a:schemeClr val="dk1"/>
                          </a:solidFill>
                          <a:effectLst/>
                          <a:latin typeface="+mn-lt"/>
                          <a:ea typeface="+mn-ea"/>
                          <a:cs typeface="+mn-cs"/>
                        </a:rPr>
                        <a:t>股证券账户</a:t>
                      </a:r>
                      <a:r>
                        <a:rPr lang="en-US" dirty="0">
                          <a:effectLst/>
                        </a:rPr>
                        <a:t> </a:t>
                      </a:r>
                      <a:endParaRPr lang="en-US" dirty="0"/>
                    </a:p>
                  </a:txBody>
                  <a:tcPr anchor="ctr"/>
                </a:tc>
                <a:tc hMerge="1">
                  <a:txBody>
                    <a:bodyPr/>
                    <a:lstStyle/>
                    <a:p>
                      <a:endParaRPr lang="en-US"/>
                    </a:p>
                  </a:txBody>
                  <a:tcPr/>
                </a:tc>
                <a:extLst>
                  <a:ext uri="{0D108BD9-81ED-4DB2-BD59-A6C34878D82A}">
                    <a16:rowId xmlns:a16="http://schemas.microsoft.com/office/drawing/2014/main" val="2909949436"/>
                  </a:ext>
                </a:extLst>
              </a:tr>
              <a:tr h="1839753">
                <a:tc gridSpan="2">
                  <a:txBody>
                    <a:bodyPr/>
                    <a:lstStyle/>
                    <a:p>
                      <a:pPr marL="342900" indent="-342900">
                        <a:lnSpc>
                          <a:spcPct val="150000"/>
                        </a:lnSpc>
                        <a:buFont typeface="Wingdings" pitchFamily="2" charset="2"/>
                        <a:buChar char="v"/>
                      </a:pPr>
                      <a:r>
                        <a:rPr kumimoji="1" lang="zh-TW" altLang="en-US" sz="1200" dirty="0">
                          <a:latin typeface="宋体" panose="02010600030101010101" pitchFamily="2" charset="-122"/>
                        </a:rPr>
                        <a:t>交易日</a:t>
                      </a:r>
                      <a:r>
                        <a:rPr kumimoji="1" lang="zh-CN" altLang="en-US" sz="1200" dirty="0">
                          <a:latin typeface="宋体" panose="02010600030101010101" pitchFamily="2" charset="-122"/>
                        </a:rPr>
                        <a:t>：周一至周五 </a:t>
                      </a:r>
                      <a:r>
                        <a:rPr kumimoji="1" lang="en-US" altLang="zh-CN" sz="1200" dirty="0">
                          <a:latin typeface="宋体" panose="02010600030101010101" pitchFamily="2" charset="-122"/>
                        </a:rPr>
                        <a:t>(</a:t>
                      </a:r>
                      <a:r>
                        <a:rPr kumimoji="1" lang="zh-CN" altLang="en-US" sz="1200" dirty="0">
                          <a:latin typeface="宋体" panose="02010600030101010101" pitchFamily="2" charset="-122"/>
                        </a:rPr>
                        <a:t>法定休假日除外</a:t>
                      </a:r>
                      <a:r>
                        <a:rPr kumimoji="1" lang="en-US" altLang="zh-CN" sz="1200" dirty="0">
                          <a:latin typeface="宋体" panose="02010600030101010101" pitchFamily="2" charset="-122"/>
                        </a:rPr>
                        <a:t>)</a:t>
                      </a:r>
                    </a:p>
                    <a:p>
                      <a:pPr marL="342900" indent="-342900">
                        <a:lnSpc>
                          <a:spcPct val="150000"/>
                        </a:lnSpc>
                        <a:buFont typeface="Wingdings" pitchFamily="2" charset="2"/>
                        <a:buChar char="v"/>
                      </a:pPr>
                      <a:r>
                        <a:rPr kumimoji="1" lang="zh-TW" altLang="en-US" sz="1200" dirty="0">
                          <a:latin typeface="宋体" panose="02010600030101010101" pitchFamily="2" charset="-122"/>
                        </a:rPr>
                        <a:t>交易时间</a:t>
                      </a:r>
                      <a:r>
                        <a:rPr kumimoji="1" lang="zh-CN" altLang="en-US" sz="1200" dirty="0">
                          <a:latin typeface="宋体" panose="02010600030101010101" pitchFamily="2" charset="-122"/>
                        </a:rPr>
                        <a:t>：</a:t>
                      </a:r>
                      <a:endParaRPr kumimoji="1" lang="en-US" altLang="zh-CN" sz="1200" dirty="0">
                        <a:latin typeface="宋体" panose="02010600030101010101" pitchFamily="2" charset="-122"/>
                      </a:endParaRPr>
                    </a:p>
                    <a:p>
                      <a:pPr>
                        <a:lnSpc>
                          <a:spcPct val="150000"/>
                        </a:lnSpc>
                      </a:pPr>
                      <a:r>
                        <a:rPr kumimoji="1" lang="en-US" altLang="zh-CN" sz="1200" dirty="0">
                          <a:latin typeface="宋体" panose="02010600030101010101" pitchFamily="2" charset="-122"/>
                        </a:rPr>
                        <a:t>1.</a:t>
                      </a:r>
                      <a:r>
                        <a:rPr kumimoji="1" lang="zh-CN" altLang="en-US" sz="1200" dirty="0">
                          <a:latin typeface="宋体" panose="02010600030101010101" pitchFamily="2" charset="-122"/>
                        </a:rPr>
                        <a:t>竞价时间段与现有主板相同；</a:t>
                      </a:r>
                      <a:endParaRPr kumimoji="1" lang="en-US" altLang="zh-CN" sz="1200" dirty="0">
                        <a:latin typeface="宋体" panose="02010600030101010101" pitchFamily="2" charset="-122"/>
                      </a:endParaRPr>
                    </a:p>
                    <a:p>
                      <a:pPr>
                        <a:lnSpc>
                          <a:spcPct val="150000"/>
                        </a:lnSpc>
                      </a:pPr>
                      <a:r>
                        <a:rPr kumimoji="1" lang="en-US" altLang="zh-CN" sz="1200" dirty="0">
                          <a:latin typeface="宋体" panose="02010600030101010101" pitchFamily="2" charset="-122"/>
                        </a:rPr>
                        <a:t>2.</a:t>
                      </a:r>
                      <a:r>
                        <a:rPr kumimoji="1" lang="zh-CN" altLang="en-US" sz="1200" dirty="0">
                          <a:latin typeface="宋体" panose="02010600030101010101" pitchFamily="2" charset="-122"/>
                        </a:rPr>
                        <a:t>盘后固定价格交易申报时间：</a:t>
                      </a:r>
                      <a:r>
                        <a:rPr kumimoji="1" lang="en-US" altLang="zh-CN" sz="1200" dirty="0">
                          <a:latin typeface="宋体" panose="02010600030101010101" pitchFamily="2" charset="-122"/>
                        </a:rPr>
                        <a:t>9:30-11:30</a:t>
                      </a:r>
                      <a:r>
                        <a:rPr kumimoji="1" lang="zh-CN" altLang="en-US" sz="1200" dirty="0">
                          <a:latin typeface="宋体" panose="02010600030101010101" pitchFamily="2" charset="-122"/>
                        </a:rPr>
                        <a:t>，</a:t>
                      </a:r>
                      <a:r>
                        <a:rPr kumimoji="1" lang="en-US" altLang="zh-CN" sz="1200" dirty="0">
                          <a:latin typeface="宋体" panose="02010600030101010101" pitchFamily="2" charset="-122"/>
                        </a:rPr>
                        <a:t>13:00-15:30</a:t>
                      </a:r>
                      <a:r>
                        <a:rPr kumimoji="1" lang="zh-CN" altLang="en-US" sz="1200" dirty="0">
                          <a:latin typeface="宋体" panose="02010600030101010101" pitchFamily="2" charset="-122"/>
                        </a:rPr>
                        <a:t>；</a:t>
                      </a:r>
                      <a:endParaRPr kumimoji="1" lang="en-US" altLang="zh-CN" sz="1200" dirty="0">
                        <a:latin typeface="宋体" panose="02010600030101010101" pitchFamily="2" charset="-122"/>
                      </a:endParaRPr>
                    </a:p>
                    <a:p>
                      <a:pPr>
                        <a:lnSpc>
                          <a:spcPct val="150000"/>
                        </a:lnSpc>
                      </a:pPr>
                      <a:r>
                        <a:rPr kumimoji="1" lang="en-US" altLang="zh-CN" sz="1200" dirty="0">
                          <a:latin typeface="宋体" panose="02010600030101010101" pitchFamily="2" charset="-122"/>
                        </a:rPr>
                        <a:t>3.</a:t>
                      </a:r>
                      <a:r>
                        <a:rPr kumimoji="1" lang="zh-CN" altLang="en-US" sz="1200" dirty="0">
                          <a:latin typeface="宋体" panose="02010600030101010101" pitchFamily="2" charset="-122"/>
                        </a:rPr>
                        <a:t>盘后固定价格交易时间：</a:t>
                      </a:r>
                      <a:r>
                        <a:rPr kumimoji="1" lang="en-US" altLang="zh-CN" sz="1200" dirty="0">
                          <a:latin typeface="宋体" panose="02010600030101010101" pitchFamily="2" charset="-122"/>
                        </a:rPr>
                        <a:t> 15:05-15:30</a:t>
                      </a:r>
                      <a:r>
                        <a:rPr kumimoji="1" lang="zh-CN" altLang="en-US" sz="1200" dirty="0">
                          <a:latin typeface="宋体" panose="02010600030101010101" pitchFamily="2" charset="-122"/>
                        </a:rPr>
                        <a:t>；</a:t>
                      </a:r>
                      <a:endParaRPr kumimoji="1" lang="en-US" altLang="zh-CN" sz="1200" dirty="0">
                        <a:latin typeface="宋体" panose="02010600030101010101" pitchFamily="2" charset="-122"/>
                      </a:endParaRPr>
                    </a:p>
                    <a:p>
                      <a:pPr>
                        <a:lnSpc>
                          <a:spcPct val="150000"/>
                        </a:lnSpc>
                      </a:pPr>
                      <a:r>
                        <a:rPr kumimoji="1" lang="zh-CN" altLang="en-US" sz="1200" kern="1200" dirty="0">
                          <a:solidFill>
                            <a:schemeClr val="dk1"/>
                          </a:solidFill>
                          <a:latin typeface="宋体" panose="02010600030101010101" pitchFamily="2" charset="-122"/>
                          <a:ea typeface="+mn-ea"/>
                          <a:cs typeface="+mn-cs"/>
                        </a:rPr>
                        <a:t>注：当日 </a:t>
                      </a:r>
                      <a:r>
                        <a:rPr kumimoji="1" lang="en-US" altLang="zh-CN" sz="1200" kern="1200" dirty="0">
                          <a:solidFill>
                            <a:schemeClr val="dk1"/>
                          </a:solidFill>
                          <a:latin typeface="宋体" panose="02010600030101010101" pitchFamily="2" charset="-122"/>
                          <a:ea typeface="+mn-ea"/>
                          <a:cs typeface="+mn-cs"/>
                        </a:rPr>
                        <a:t>15:00 </a:t>
                      </a:r>
                      <a:r>
                        <a:rPr kumimoji="1" lang="zh-CN" altLang="en-US" sz="1200" kern="1200" dirty="0">
                          <a:solidFill>
                            <a:schemeClr val="dk1"/>
                          </a:solidFill>
                          <a:latin typeface="宋体" panose="02010600030101010101" pitchFamily="2" charset="-122"/>
                          <a:ea typeface="+mn-ea"/>
                          <a:cs typeface="+mn-cs"/>
                        </a:rPr>
                        <a:t>仍处于停牌状态的股票不进行盘后固定价格交易。</a:t>
                      </a:r>
                      <a:endParaRPr kumimoji="1" lang="en-US" altLang="zh-CN" sz="1200" kern="1200" dirty="0">
                        <a:solidFill>
                          <a:schemeClr val="dk1"/>
                        </a:solidFill>
                        <a:latin typeface="宋体" panose="02010600030101010101" pitchFamily="2" charset="-122"/>
                        <a:ea typeface="+mn-ea"/>
                        <a:cs typeface="+mn-cs"/>
                      </a:endParaRPr>
                    </a:p>
                    <a:p>
                      <a:endParaRPr lang="en-US" dirty="0"/>
                    </a:p>
                  </a:txBody>
                  <a:tcPr anchor="ctr"/>
                </a:tc>
                <a:tc hMerge="1">
                  <a:txBody>
                    <a:bodyPr/>
                    <a:lstStyle/>
                    <a:p>
                      <a:endParaRPr lang="en-US"/>
                    </a:p>
                  </a:txBody>
                  <a:tcPr/>
                </a:tc>
                <a:extLst>
                  <a:ext uri="{0D108BD9-81ED-4DB2-BD59-A6C34878D82A}">
                    <a16:rowId xmlns:a16="http://schemas.microsoft.com/office/drawing/2014/main" val="3486677166"/>
                  </a:ext>
                </a:extLst>
              </a:tr>
              <a:tr h="520302">
                <a:tc>
                  <a:txBody>
                    <a:bodyPr/>
                    <a:lstStyle/>
                    <a:p>
                      <a:pPr algn="ctr"/>
                      <a:r>
                        <a:rPr lang="zh-CN" altLang="en-US" dirty="0"/>
                        <a:t>科创板市价委托方式</a:t>
                      </a:r>
                      <a:endParaRPr lang="en-US" dirty="0"/>
                    </a:p>
                  </a:txBody>
                  <a:tcPr anchor="ctr"/>
                </a:tc>
                <a:tc>
                  <a:txBody>
                    <a:bodyPr/>
                    <a:lstStyle/>
                    <a:p>
                      <a:pPr algn="ctr"/>
                      <a:r>
                        <a:rPr lang="zh-CN" altLang="en-US" dirty="0"/>
                        <a:t>上海主板市价委托方式</a:t>
                      </a:r>
                      <a:endParaRPr lang="en-US" dirty="0"/>
                    </a:p>
                  </a:txBody>
                  <a:tcPr anchor="ctr"/>
                </a:tc>
                <a:extLst>
                  <a:ext uri="{0D108BD9-81ED-4DB2-BD59-A6C34878D82A}">
                    <a16:rowId xmlns:a16="http://schemas.microsoft.com/office/drawing/2014/main" val="2694305838"/>
                  </a:ext>
                </a:extLst>
              </a:tr>
              <a:tr h="1296942">
                <a:tc>
                  <a:txBody>
                    <a:bodyPr/>
                    <a:lstStyle/>
                    <a:p>
                      <a:pPr marL="628650" lvl="1" indent="-285750">
                        <a:buFont typeface="Arial" panose="020B0604020202020204" pitchFamily="34" charset="0"/>
                        <a:buChar char="•"/>
                      </a:pPr>
                      <a:r>
                        <a:rPr lang="zh-CN" altLang="en-US" sz="1400" kern="1200" dirty="0">
                          <a:solidFill>
                            <a:schemeClr val="dk1"/>
                          </a:solidFill>
                          <a:effectLst/>
                          <a:latin typeface="+mn-lt"/>
                          <a:ea typeface="+mn-ea"/>
                          <a:cs typeface="+mn-cs"/>
                        </a:rPr>
                        <a:t>最优五档即时成交剩余撤销</a:t>
                      </a:r>
                      <a:endParaRPr lang="en-US" sz="1400" kern="1200" dirty="0">
                        <a:solidFill>
                          <a:schemeClr val="dk1"/>
                        </a:solidFill>
                        <a:effectLst/>
                        <a:latin typeface="+mn-lt"/>
                        <a:ea typeface="+mn-ea"/>
                        <a:cs typeface="+mn-cs"/>
                      </a:endParaRPr>
                    </a:p>
                    <a:p>
                      <a:pPr marL="628650" lvl="1" indent="-285750">
                        <a:buFont typeface="Arial" panose="020B0604020202020204" pitchFamily="34" charset="0"/>
                        <a:buChar char="•"/>
                      </a:pPr>
                      <a:r>
                        <a:rPr lang="zh-CN" altLang="en-US" sz="1400" kern="1200" dirty="0">
                          <a:solidFill>
                            <a:schemeClr val="dk1"/>
                          </a:solidFill>
                          <a:effectLst/>
                          <a:latin typeface="+mn-lt"/>
                          <a:ea typeface="+mn-ea"/>
                          <a:cs typeface="+mn-cs"/>
                        </a:rPr>
                        <a:t>最优五档即时成交剩余转限价</a:t>
                      </a:r>
                      <a:endParaRPr lang="en-US" sz="1400" kern="1200" dirty="0">
                        <a:solidFill>
                          <a:schemeClr val="dk1"/>
                        </a:solidFill>
                        <a:effectLst/>
                        <a:latin typeface="+mn-lt"/>
                        <a:ea typeface="+mn-ea"/>
                        <a:cs typeface="+mn-cs"/>
                      </a:endParaRPr>
                    </a:p>
                    <a:p>
                      <a:pPr marL="628650" lvl="1" indent="-285750">
                        <a:buFont typeface="Arial" panose="020B0604020202020204" pitchFamily="34" charset="0"/>
                        <a:buChar char="•"/>
                      </a:pPr>
                      <a:r>
                        <a:rPr lang="zh-CN" altLang="en-US" sz="1400" kern="1200" dirty="0">
                          <a:solidFill>
                            <a:schemeClr val="dk1"/>
                          </a:solidFill>
                          <a:effectLst/>
                          <a:latin typeface="+mn-lt"/>
                          <a:ea typeface="+mn-ea"/>
                          <a:cs typeface="+mn-cs"/>
                        </a:rPr>
                        <a:t>本方最优价格</a:t>
                      </a:r>
                      <a:endParaRPr lang="en-US" altLang="zh-CN" sz="1400" kern="1200" dirty="0">
                        <a:solidFill>
                          <a:schemeClr val="dk1"/>
                        </a:solidFill>
                        <a:effectLst/>
                        <a:latin typeface="+mn-lt"/>
                        <a:ea typeface="+mn-ea"/>
                        <a:cs typeface="+mn-cs"/>
                      </a:endParaRPr>
                    </a:p>
                    <a:p>
                      <a:pPr marL="628650" lvl="1" indent="-285750">
                        <a:buFont typeface="Arial" panose="020B0604020202020204" pitchFamily="34" charset="0"/>
                        <a:buChar char="•"/>
                      </a:pPr>
                      <a:r>
                        <a:rPr lang="zh-CN" altLang="en-US" sz="1400" kern="1200" dirty="0">
                          <a:solidFill>
                            <a:schemeClr val="dk1"/>
                          </a:solidFill>
                          <a:effectLst/>
                          <a:latin typeface="+mn-lt"/>
                          <a:ea typeface="+mn-ea"/>
                          <a:cs typeface="+mn-cs"/>
                        </a:rPr>
                        <a:t>对手方最优价格</a:t>
                      </a:r>
                      <a:endParaRPr lang="en-US" dirty="0"/>
                    </a:p>
                  </a:txBody>
                  <a:tcPr anchor="ctr"/>
                </a:tc>
                <a:tc>
                  <a:txBody>
                    <a:bodyPr/>
                    <a:lstStyle/>
                    <a:p>
                      <a:pPr marL="628650" lvl="1" indent="-285750">
                        <a:buFont typeface="Arial" panose="020B0604020202020204" pitchFamily="34" charset="0"/>
                        <a:buChar char="•"/>
                      </a:pPr>
                      <a:r>
                        <a:rPr lang="zh-CN" altLang="en-US" sz="1400" kern="1200" dirty="0">
                          <a:solidFill>
                            <a:schemeClr val="dk1"/>
                          </a:solidFill>
                          <a:effectLst/>
                          <a:latin typeface="+mn-lt"/>
                          <a:ea typeface="+mn-ea"/>
                          <a:cs typeface="+mn-cs"/>
                        </a:rPr>
                        <a:t>最优五档即时成交剩余撤销</a:t>
                      </a:r>
                      <a:endParaRPr lang="en-US" sz="1400" kern="1200" dirty="0">
                        <a:solidFill>
                          <a:schemeClr val="dk1"/>
                        </a:solidFill>
                        <a:effectLst/>
                        <a:latin typeface="+mn-lt"/>
                        <a:ea typeface="+mn-ea"/>
                        <a:cs typeface="+mn-cs"/>
                      </a:endParaRPr>
                    </a:p>
                    <a:p>
                      <a:pPr marL="628650" lvl="1" indent="-285750">
                        <a:buFont typeface="Arial" panose="020B0604020202020204" pitchFamily="34" charset="0"/>
                        <a:buChar char="•"/>
                      </a:pPr>
                      <a:r>
                        <a:rPr lang="zh-CN" altLang="en-US" sz="1400" kern="1200" dirty="0">
                          <a:solidFill>
                            <a:schemeClr val="dk1"/>
                          </a:solidFill>
                          <a:effectLst/>
                          <a:latin typeface="+mn-lt"/>
                          <a:ea typeface="+mn-ea"/>
                          <a:cs typeface="+mn-cs"/>
                        </a:rPr>
                        <a:t>最优五档即时成交剩余转限价</a:t>
                      </a: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551060946"/>
                  </a:ext>
                </a:extLst>
              </a:tr>
            </a:tbl>
          </a:graphicData>
        </a:graphic>
      </p:graphicFrame>
      <p:sp>
        <p:nvSpPr>
          <p:cNvPr id="7" name="文本框 26">
            <a:extLst>
              <a:ext uri="{FF2B5EF4-FFF2-40B4-BE49-F238E27FC236}">
                <a16:creationId xmlns:a16="http://schemas.microsoft.com/office/drawing/2014/main" id="{BC8D30E0-D69E-B942-81D7-EBC6F3CA79B6}"/>
              </a:ext>
            </a:extLst>
          </p:cNvPr>
          <p:cNvSpPr txBox="1">
            <a:spLocks noChangeArrowheads="1"/>
          </p:cNvSpPr>
          <p:nvPr/>
        </p:nvSpPr>
        <p:spPr bwMode="auto">
          <a:xfrm>
            <a:off x="554471" y="3189832"/>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交易时间</a:t>
            </a:r>
            <a:endParaRPr lang="en-US" altLang="zh-TW" sz="1600" b="1" dirty="0">
              <a:latin typeface="微软雅黑" panose="020B0503020204020204" pitchFamily="34" charset="-122"/>
              <a:ea typeface="微软雅黑" panose="020B0503020204020204" pitchFamily="34" charset="-122"/>
              <a:sym typeface="+mn-ea"/>
            </a:endParaRPr>
          </a:p>
        </p:txBody>
      </p:sp>
      <p:sp>
        <p:nvSpPr>
          <p:cNvPr id="8" name="文本框 26">
            <a:extLst>
              <a:ext uri="{FF2B5EF4-FFF2-40B4-BE49-F238E27FC236}">
                <a16:creationId xmlns:a16="http://schemas.microsoft.com/office/drawing/2014/main" id="{7007C3F6-B71E-404F-92BE-20AD03741E06}"/>
              </a:ext>
            </a:extLst>
          </p:cNvPr>
          <p:cNvSpPr txBox="1">
            <a:spLocks noChangeArrowheads="1"/>
          </p:cNvSpPr>
          <p:nvPr/>
        </p:nvSpPr>
        <p:spPr bwMode="auto">
          <a:xfrm>
            <a:off x="554468" y="5548141"/>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委托类型</a:t>
            </a:r>
            <a:endParaRPr lang="en-US" altLang="zh-TW" sz="1600" b="1" dirty="0">
              <a:latin typeface="微软雅黑" panose="020B0503020204020204" pitchFamily="34" charset="-122"/>
              <a:ea typeface="微软雅黑" panose="020B0503020204020204" pitchFamily="34" charset="-122"/>
              <a:sym typeface="+mn-ea"/>
            </a:endParaRPr>
          </a:p>
        </p:txBody>
      </p:sp>
      <p:sp>
        <p:nvSpPr>
          <p:cNvPr id="9" name="文本框 26">
            <a:extLst>
              <a:ext uri="{FF2B5EF4-FFF2-40B4-BE49-F238E27FC236}">
                <a16:creationId xmlns:a16="http://schemas.microsoft.com/office/drawing/2014/main" id="{485065BF-48E9-934E-B9B0-52C6688460C9}"/>
              </a:ext>
            </a:extLst>
          </p:cNvPr>
          <p:cNvSpPr txBox="1">
            <a:spLocks noChangeArrowheads="1"/>
          </p:cNvSpPr>
          <p:nvPr/>
        </p:nvSpPr>
        <p:spPr bwMode="auto">
          <a:xfrm>
            <a:off x="554469" y="1963992"/>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交易账户</a:t>
            </a:r>
            <a:endParaRPr lang="en-US" altLang="zh-TW" sz="1600" b="1" dirty="0">
              <a:latin typeface="微软雅黑" panose="020B0503020204020204" pitchFamily="34" charset="-122"/>
              <a:ea typeface="微软雅黑" panose="020B0503020204020204" pitchFamily="34" charset="-122"/>
              <a:sym typeface="+mn-ea"/>
            </a:endParaRPr>
          </a:p>
        </p:txBody>
      </p:sp>
      <p:sp>
        <p:nvSpPr>
          <p:cNvPr id="10" name="文本框 26">
            <a:extLst>
              <a:ext uri="{FF2B5EF4-FFF2-40B4-BE49-F238E27FC236}">
                <a16:creationId xmlns:a16="http://schemas.microsoft.com/office/drawing/2014/main" id="{21021802-9420-5C4F-99B3-08E9A7D37346}"/>
              </a:ext>
            </a:extLst>
          </p:cNvPr>
          <p:cNvSpPr txBox="1">
            <a:spLocks noChangeArrowheads="1"/>
          </p:cNvSpPr>
          <p:nvPr/>
        </p:nvSpPr>
        <p:spPr bwMode="auto">
          <a:xfrm>
            <a:off x="554468" y="1309859"/>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上市证券</a:t>
            </a:r>
            <a:endParaRPr lang="en-US" altLang="zh-TW"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65420232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259526" y="232176"/>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pic>
        <p:nvPicPr>
          <p:cNvPr id="2" name="Picture 1">
            <a:extLst>
              <a:ext uri="{FF2B5EF4-FFF2-40B4-BE49-F238E27FC236}">
                <a16:creationId xmlns:a16="http://schemas.microsoft.com/office/drawing/2014/main" id="{E098CDFA-63EF-824A-858E-9997177D32EE}"/>
              </a:ext>
            </a:extLst>
          </p:cNvPr>
          <p:cNvPicPr>
            <a:picLocks noChangeAspect="1"/>
          </p:cNvPicPr>
          <p:nvPr/>
        </p:nvPicPr>
        <p:blipFill>
          <a:blip r:embed="rId3"/>
          <a:stretch>
            <a:fillRect/>
          </a:stretch>
        </p:blipFill>
        <p:spPr>
          <a:xfrm>
            <a:off x="1398858" y="2291080"/>
            <a:ext cx="4064000" cy="2286000"/>
          </a:xfrm>
          <a:prstGeom prst="rect">
            <a:avLst/>
          </a:prstGeom>
        </p:spPr>
      </p:pic>
      <p:pic>
        <p:nvPicPr>
          <p:cNvPr id="3" name="Picture 2">
            <a:extLst>
              <a:ext uri="{FF2B5EF4-FFF2-40B4-BE49-F238E27FC236}">
                <a16:creationId xmlns:a16="http://schemas.microsoft.com/office/drawing/2014/main" id="{1F474254-ED22-E943-B3A0-B13D9E1259E8}"/>
              </a:ext>
            </a:extLst>
          </p:cNvPr>
          <p:cNvPicPr>
            <a:picLocks noChangeAspect="1"/>
          </p:cNvPicPr>
          <p:nvPr/>
        </p:nvPicPr>
        <p:blipFill>
          <a:blip r:embed="rId4"/>
          <a:stretch>
            <a:fillRect/>
          </a:stretch>
        </p:blipFill>
        <p:spPr>
          <a:xfrm>
            <a:off x="6608956" y="2291080"/>
            <a:ext cx="4064000" cy="2275840"/>
          </a:xfrm>
          <a:prstGeom prst="rect">
            <a:avLst/>
          </a:prstGeom>
        </p:spPr>
      </p:pic>
    </p:spTree>
    <p:extLst>
      <p:ext uri="{BB962C8B-B14F-4D97-AF65-F5344CB8AC3E}">
        <p14:creationId xmlns:p14="http://schemas.microsoft.com/office/powerpoint/2010/main" val="71088909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259526" y="232176"/>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graphicFrame>
        <p:nvGraphicFramePr>
          <p:cNvPr id="6" name="Table 5">
            <a:extLst>
              <a:ext uri="{FF2B5EF4-FFF2-40B4-BE49-F238E27FC236}">
                <a16:creationId xmlns:a16="http://schemas.microsoft.com/office/drawing/2014/main" id="{5398FCC6-C18E-B24E-92A4-E56E0BC3D53F}"/>
              </a:ext>
            </a:extLst>
          </p:cNvPr>
          <p:cNvGraphicFramePr>
            <a:graphicFrameLocks noGrp="1"/>
          </p:cNvGraphicFramePr>
          <p:nvPr>
            <p:extLst>
              <p:ext uri="{D42A27DB-BD31-4B8C-83A1-F6EECF244321}">
                <p14:modId xmlns:p14="http://schemas.microsoft.com/office/powerpoint/2010/main" val="3962464739"/>
              </p:ext>
            </p:extLst>
          </p:nvPr>
        </p:nvGraphicFramePr>
        <p:xfrm>
          <a:off x="2095762" y="943897"/>
          <a:ext cx="8128000" cy="4442457"/>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2010797854"/>
                    </a:ext>
                  </a:extLst>
                </a:gridCol>
              </a:tblGrid>
              <a:tr h="327627">
                <a:tc>
                  <a:txBody>
                    <a:bodyPr/>
                    <a:lstStyle/>
                    <a:p>
                      <a:pPr marL="0" marR="0" lvl="0" indent="0" algn="ctr"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u="none" dirty="0"/>
                        <a:t>科创板</a:t>
                      </a:r>
                    </a:p>
                  </a:txBody>
                  <a:tcPr anchor="ctr"/>
                </a:tc>
                <a:extLst>
                  <a:ext uri="{0D108BD9-81ED-4DB2-BD59-A6C34878D82A}">
                    <a16:rowId xmlns:a16="http://schemas.microsoft.com/office/drawing/2014/main" val="1013812688"/>
                  </a:ext>
                </a:extLst>
              </a:tr>
              <a:tr h="415581">
                <a:tc>
                  <a:txBody>
                    <a:bodyPr/>
                    <a:lstStyle/>
                    <a:p>
                      <a:pPr marL="0" marR="0" lvl="0" indent="0" algn="l" defTabSz="685165"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350" kern="1200" dirty="0">
                          <a:solidFill>
                            <a:schemeClr val="dk1"/>
                          </a:solidFill>
                          <a:effectLst/>
                          <a:latin typeface="+mn-lt"/>
                          <a:ea typeface="+mn-ea"/>
                          <a:cs typeface="+mn-cs"/>
                        </a:rPr>
                        <a:t>证券账户号码、证券代码、买卖方向、限价、委托数量</a:t>
                      </a:r>
                      <a:r>
                        <a:rPr lang="en-US" dirty="0">
                          <a:effectLst/>
                        </a:rPr>
                        <a:t> </a:t>
                      </a:r>
                      <a:endParaRPr lang="zh-CN" altLang="en-US" b="0" u="none" dirty="0"/>
                    </a:p>
                  </a:txBody>
                  <a:tcPr anchor="ctr"/>
                </a:tc>
                <a:extLst>
                  <a:ext uri="{0D108BD9-81ED-4DB2-BD59-A6C34878D82A}">
                    <a16:rowId xmlns:a16="http://schemas.microsoft.com/office/drawing/2014/main" val="668877630"/>
                  </a:ext>
                </a:extLst>
              </a:tr>
              <a:tr h="995584">
                <a:tc>
                  <a:txBody>
                    <a:bodyPr/>
                    <a:lstStyle/>
                    <a:p>
                      <a:r>
                        <a:rPr lang="zh-CN" altLang="en-US" sz="1350" kern="1200" dirty="0">
                          <a:solidFill>
                            <a:schemeClr val="dk1"/>
                          </a:solidFill>
                          <a:effectLst/>
                          <a:latin typeface="+mn-lt"/>
                          <a:ea typeface="+mn-ea"/>
                          <a:cs typeface="+mn-cs"/>
                        </a:rPr>
                        <a:t>通过限价申报买卖科创板股票的，单笔申报数量应当不小于</a:t>
                      </a:r>
                      <a:r>
                        <a:rPr lang="en-US" sz="1350" kern="1200" dirty="0">
                          <a:solidFill>
                            <a:schemeClr val="dk1"/>
                          </a:solidFill>
                          <a:effectLst/>
                          <a:latin typeface="+mn-lt"/>
                          <a:ea typeface="+mn-ea"/>
                          <a:cs typeface="+mn-cs"/>
                        </a:rPr>
                        <a:t> 200 </a:t>
                      </a:r>
                      <a:r>
                        <a:rPr lang="zh-CN" altLang="en-US" sz="1350" kern="1200" dirty="0">
                          <a:solidFill>
                            <a:schemeClr val="dk1"/>
                          </a:solidFill>
                          <a:effectLst/>
                          <a:latin typeface="+mn-lt"/>
                          <a:ea typeface="+mn-ea"/>
                          <a:cs typeface="+mn-cs"/>
                        </a:rPr>
                        <a:t>股，且不超过</a:t>
                      </a:r>
                      <a:r>
                        <a:rPr lang="en-US" sz="1350" kern="1200" dirty="0">
                          <a:solidFill>
                            <a:schemeClr val="dk1"/>
                          </a:solidFill>
                          <a:effectLst/>
                          <a:latin typeface="+mn-lt"/>
                          <a:ea typeface="+mn-ea"/>
                          <a:cs typeface="+mn-cs"/>
                        </a:rPr>
                        <a:t> 10 </a:t>
                      </a:r>
                      <a:r>
                        <a:rPr lang="zh-CN" altLang="en-US" sz="1350" kern="1200" dirty="0">
                          <a:solidFill>
                            <a:schemeClr val="dk1"/>
                          </a:solidFill>
                          <a:effectLst/>
                          <a:latin typeface="+mn-lt"/>
                          <a:ea typeface="+mn-ea"/>
                          <a:cs typeface="+mn-cs"/>
                        </a:rPr>
                        <a:t>万股。卖出时，余额不足</a:t>
                      </a:r>
                      <a:r>
                        <a:rPr lang="en-US" sz="1350" kern="1200" dirty="0">
                          <a:solidFill>
                            <a:schemeClr val="dk1"/>
                          </a:solidFill>
                          <a:effectLst/>
                          <a:latin typeface="+mn-lt"/>
                          <a:ea typeface="+mn-ea"/>
                          <a:cs typeface="+mn-cs"/>
                        </a:rPr>
                        <a:t> 200 </a:t>
                      </a:r>
                      <a:r>
                        <a:rPr lang="zh-CN" altLang="en-US" sz="1350" kern="1200" dirty="0">
                          <a:solidFill>
                            <a:schemeClr val="dk1"/>
                          </a:solidFill>
                          <a:effectLst/>
                          <a:latin typeface="+mn-lt"/>
                          <a:ea typeface="+mn-ea"/>
                          <a:cs typeface="+mn-cs"/>
                        </a:rPr>
                        <a:t>股的部分，应当一次性申报卖出</a:t>
                      </a:r>
                      <a:r>
                        <a:rPr lang="en-US" dirty="0">
                          <a:effectLst/>
                        </a:rPr>
                        <a:t> </a:t>
                      </a:r>
                      <a:endParaRPr lang="en-US" dirty="0"/>
                    </a:p>
                  </a:txBody>
                  <a:tcPr anchor="ctr"/>
                </a:tc>
                <a:extLst>
                  <a:ext uri="{0D108BD9-81ED-4DB2-BD59-A6C34878D82A}">
                    <a16:rowId xmlns:a16="http://schemas.microsoft.com/office/drawing/2014/main" val="2909949436"/>
                  </a:ext>
                </a:extLst>
              </a:tr>
              <a:tr h="886421">
                <a:tc>
                  <a:txBody>
                    <a:bodyPr/>
                    <a:lstStyle/>
                    <a:p>
                      <a:pPr marL="0" marR="0" lvl="0" indent="0" algn="l" defTabSz="685165" rtl="0" eaLnBrk="1" fontAlgn="auto" latinLnBrk="0" hangingPunct="1">
                        <a:lnSpc>
                          <a:spcPct val="100000"/>
                        </a:lnSpc>
                        <a:spcBef>
                          <a:spcPts val="0"/>
                        </a:spcBef>
                        <a:spcAft>
                          <a:spcPts val="0"/>
                        </a:spcAft>
                        <a:buClrTx/>
                        <a:buSzTx/>
                        <a:buFontTx/>
                        <a:buNone/>
                        <a:tabLst/>
                        <a:defRPr/>
                      </a:pPr>
                      <a:r>
                        <a:rPr lang="zh-CN" altLang="en-US" sz="1350" kern="1200" dirty="0">
                          <a:solidFill>
                            <a:schemeClr val="dk1"/>
                          </a:solidFill>
                          <a:effectLst/>
                          <a:latin typeface="+mn-lt"/>
                          <a:ea typeface="+mn-ea"/>
                          <a:cs typeface="+mn-cs"/>
                        </a:rPr>
                        <a:t>通过市价申报买卖的，单笔申报数量应当不小于</a:t>
                      </a:r>
                      <a:r>
                        <a:rPr lang="en-US" sz="1350" kern="1200" dirty="0">
                          <a:solidFill>
                            <a:schemeClr val="dk1"/>
                          </a:solidFill>
                          <a:effectLst/>
                          <a:latin typeface="+mn-lt"/>
                          <a:ea typeface="+mn-ea"/>
                          <a:cs typeface="+mn-cs"/>
                        </a:rPr>
                        <a:t> 200 </a:t>
                      </a:r>
                      <a:r>
                        <a:rPr lang="zh-CN" altLang="en-US" sz="1350" kern="1200" dirty="0">
                          <a:solidFill>
                            <a:schemeClr val="dk1"/>
                          </a:solidFill>
                          <a:effectLst/>
                          <a:latin typeface="+mn-lt"/>
                          <a:ea typeface="+mn-ea"/>
                          <a:cs typeface="+mn-cs"/>
                        </a:rPr>
                        <a:t>股，且不超过</a:t>
                      </a:r>
                      <a:r>
                        <a:rPr lang="en-US" sz="1350" kern="1200" dirty="0">
                          <a:solidFill>
                            <a:schemeClr val="dk1"/>
                          </a:solidFill>
                          <a:effectLst/>
                          <a:latin typeface="+mn-lt"/>
                          <a:ea typeface="+mn-ea"/>
                          <a:cs typeface="+mn-cs"/>
                        </a:rPr>
                        <a:t> 5 </a:t>
                      </a:r>
                      <a:r>
                        <a:rPr lang="zh-CN" altLang="en-US" sz="1350" kern="1200" dirty="0">
                          <a:solidFill>
                            <a:schemeClr val="dk1"/>
                          </a:solidFill>
                          <a:effectLst/>
                          <a:latin typeface="+mn-lt"/>
                          <a:ea typeface="+mn-ea"/>
                          <a:cs typeface="+mn-cs"/>
                        </a:rPr>
                        <a:t>万股。 卖出时，余额不足</a:t>
                      </a:r>
                      <a:r>
                        <a:rPr lang="en-US" sz="1350" kern="1200" dirty="0">
                          <a:solidFill>
                            <a:schemeClr val="dk1"/>
                          </a:solidFill>
                          <a:effectLst/>
                          <a:latin typeface="+mn-lt"/>
                          <a:ea typeface="+mn-ea"/>
                          <a:cs typeface="+mn-cs"/>
                        </a:rPr>
                        <a:t> 200 </a:t>
                      </a:r>
                      <a:r>
                        <a:rPr lang="zh-CN" altLang="en-US" sz="1350" kern="1200" dirty="0">
                          <a:solidFill>
                            <a:schemeClr val="dk1"/>
                          </a:solidFill>
                          <a:effectLst/>
                          <a:latin typeface="+mn-lt"/>
                          <a:ea typeface="+mn-ea"/>
                          <a:cs typeface="+mn-cs"/>
                        </a:rPr>
                        <a:t>股的部分，应当一次性申报卖出。</a:t>
                      </a:r>
                      <a:endParaRPr lang="en-US" sz="1350" kern="1200" dirty="0">
                        <a:solidFill>
                          <a:schemeClr val="dk1"/>
                        </a:solidFill>
                        <a:effectLst/>
                        <a:latin typeface="+mn-lt"/>
                        <a:ea typeface="+mn-ea"/>
                        <a:cs typeface="+mn-cs"/>
                      </a:endParaRPr>
                    </a:p>
                    <a:p>
                      <a:endParaRPr lang="en-US" dirty="0"/>
                    </a:p>
                  </a:txBody>
                  <a:tcPr anchor="ctr"/>
                </a:tc>
                <a:extLst>
                  <a:ext uri="{0D108BD9-81ED-4DB2-BD59-A6C34878D82A}">
                    <a16:rowId xmlns:a16="http://schemas.microsoft.com/office/drawing/2014/main" val="3486677166"/>
                  </a:ext>
                </a:extLst>
              </a:tr>
              <a:tr h="520302">
                <a:tc>
                  <a:txBody>
                    <a:bodyPr/>
                    <a:lstStyle/>
                    <a:p>
                      <a:pPr marL="0" marR="0" lvl="0" indent="0" algn="l" defTabSz="685165" rtl="0" eaLnBrk="1" fontAlgn="auto" latinLnBrk="0" hangingPunct="1">
                        <a:lnSpc>
                          <a:spcPct val="100000"/>
                        </a:lnSpc>
                        <a:spcBef>
                          <a:spcPts val="0"/>
                        </a:spcBef>
                        <a:spcAft>
                          <a:spcPts val="0"/>
                        </a:spcAft>
                        <a:buClrTx/>
                        <a:buSzTx/>
                        <a:buFontTx/>
                        <a:buNone/>
                        <a:tabLst/>
                        <a:defRPr/>
                      </a:pPr>
                      <a:r>
                        <a:rPr lang="zh-CN" altLang="en-US" sz="1350" kern="1200" dirty="0">
                          <a:solidFill>
                            <a:schemeClr val="dk1"/>
                          </a:solidFill>
                          <a:effectLst/>
                          <a:latin typeface="+mn-lt"/>
                          <a:ea typeface="+mn-ea"/>
                          <a:cs typeface="+mn-cs"/>
                        </a:rPr>
                        <a:t>通过收盘定价申报买卖科创板股票的，单笔申报数量应当不小于</a:t>
                      </a:r>
                      <a:r>
                        <a:rPr lang="en-US" sz="1350" kern="1200" dirty="0">
                          <a:solidFill>
                            <a:schemeClr val="dk1"/>
                          </a:solidFill>
                          <a:effectLst/>
                          <a:latin typeface="+mn-lt"/>
                          <a:ea typeface="+mn-ea"/>
                          <a:cs typeface="+mn-cs"/>
                        </a:rPr>
                        <a:t> 200 </a:t>
                      </a:r>
                      <a:r>
                        <a:rPr lang="zh-CN" altLang="en-US" sz="1350" kern="1200" dirty="0">
                          <a:solidFill>
                            <a:schemeClr val="dk1"/>
                          </a:solidFill>
                          <a:effectLst/>
                          <a:latin typeface="+mn-lt"/>
                          <a:ea typeface="+mn-ea"/>
                          <a:cs typeface="+mn-cs"/>
                        </a:rPr>
                        <a:t>股，且不超过</a:t>
                      </a:r>
                      <a:r>
                        <a:rPr lang="en-US" sz="1350" kern="1200" dirty="0">
                          <a:solidFill>
                            <a:schemeClr val="dk1"/>
                          </a:solidFill>
                          <a:effectLst/>
                          <a:latin typeface="+mn-lt"/>
                          <a:ea typeface="+mn-ea"/>
                          <a:cs typeface="+mn-cs"/>
                        </a:rPr>
                        <a:t> 100 </a:t>
                      </a:r>
                      <a:r>
                        <a:rPr lang="zh-CN" altLang="en-US" sz="1350" kern="1200" dirty="0">
                          <a:solidFill>
                            <a:schemeClr val="dk1"/>
                          </a:solidFill>
                          <a:effectLst/>
                          <a:latin typeface="+mn-lt"/>
                          <a:ea typeface="+mn-ea"/>
                          <a:cs typeface="+mn-cs"/>
                        </a:rPr>
                        <a:t>万股。</a:t>
                      </a:r>
                      <a:endParaRPr lang="en-US" sz="135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94305838"/>
                  </a:ext>
                </a:extLst>
              </a:tr>
              <a:tr h="1296942">
                <a:tc>
                  <a:txBody>
                    <a:bodyPr/>
                    <a:lstStyle/>
                    <a:p>
                      <a:pPr marL="628650" lvl="1" indent="-285750" algn="l">
                        <a:buFont typeface="Arial" panose="020B0604020202020204" pitchFamily="34" charset="0"/>
                        <a:buChar char="•"/>
                      </a:pPr>
                      <a:r>
                        <a:rPr lang="zh-CN" altLang="en-US" sz="1400" kern="1200" dirty="0">
                          <a:solidFill>
                            <a:schemeClr val="dk1"/>
                          </a:solidFill>
                          <a:effectLst/>
                          <a:latin typeface="+mn-lt"/>
                          <a:ea typeface="+mn-ea"/>
                          <a:cs typeface="+mn-cs"/>
                        </a:rPr>
                        <a:t>买入申报价格不得高于买入基准价格的</a:t>
                      </a:r>
                      <a:r>
                        <a:rPr lang="en-US" altLang="zh-CN" sz="1400" kern="1200" dirty="0">
                          <a:solidFill>
                            <a:schemeClr val="dk1"/>
                          </a:solidFill>
                          <a:effectLst/>
                          <a:latin typeface="+mn-lt"/>
                          <a:ea typeface="+mn-ea"/>
                          <a:cs typeface="+mn-cs"/>
                        </a:rPr>
                        <a:t>102%</a:t>
                      </a:r>
                    </a:p>
                    <a:p>
                      <a:pPr marL="628650" lvl="1" indent="-285750" algn="l">
                        <a:buFont typeface="Arial" panose="020B0604020202020204" pitchFamily="34" charset="0"/>
                        <a:buChar char="•"/>
                      </a:pPr>
                      <a:r>
                        <a:rPr lang="zh-CN" altLang="en-US" sz="1400" kern="1200" dirty="0">
                          <a:solidFill>
                            <a:schemeClr val="dk1"/>
                          </a:solidFill>
                          <a:effectLst/>
                          <a:latin typeface="+mn-lt"/>
                          <a:ea typeface="+mn-ea"/>
                          <a:cs typeface="+mn-cs"/>
                        </a:rPr>
                        <a:t>卖出申报价格不得低于卖出基准价格的</a:t>
                      </a:r>
                      <a:r>
                        <a:rPr lang="en-US" altLang="zh-CN" sz="1400" kern="1200" dirty="0">
                          <a:solidFill>
                            <a:schemeClr val="dk1"/>
                          </a:solidFill>
                          <a:effectLst/>
                          <a:latin typeface="+mn-lt"/>
                          <a:ea typeface="+mn-ea"/>
                          <a:cs typeface="+mn-cs"/>
                        </a:rPr>
                        <a:t>98%</a:t>
                      </a:r>
                    </a:p>
                    <a:p>
                      <a:pPr marL="628650" marR="0" lvl="1" indent="-285750" algn="l" defTabSz="68516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a:solidFill>
                            <a:schemeClr val="dk1"/>
                          </a:solidFill>
                          <a:effectLst/>
                          <a:latin typeface="+mn-lt"/>
                          <a:ea typeface="+mn-ea"/>
                          <a:cs typeface="+mn-cs"/>
                        </a:rPr>
                        <a:t>例：</a:t>
                      </a:r>
                      <a:r>
                        <a:rPr lang="zh-CN" altLang="en-US" sz="1350" kern="1200" dirty="0">
                          <a:solidFill>
                            <a:schemeClr val="dk1"/>
                          </a:solidFill>
                          <a:effectLst/>
                          <a:latin typeface="+mn-lt"/>
                          <a:ea typeface="+mn-ea"/>
                          <a:cs typeface="+mn-cs"/>
                        </a:rPr>
                        <a:t>买入的时候，按发文里即时揭示的最低价格即为买入基准价格，那么卖一就是买入基准价格了， 也即买入申报的限价委托的价格不能高于这个买入基准价格（卖一）的</a:t>
                      </a:r>
                      <a:r>
                        <a:rPr lang="en-US" altLang="zh-CN" sz="1350" kern="1200" dirty="0">
                          <a:solidFill>
                            <a:schemeClr val="dk1"/>
                          </a:solidFill>
                          <a:effectLst/>
                          <a:latin typeface="+mn-lt"/>
                          <a:ea typeface="+mn-ea"/>
                          <a:cs typeface="+mn-cs"/>
                        </a:rPr>
                        <a:t>102%</a:t>
                      </a:r>
                    </a:p>
                    <a:p>
                      <a:pPr marL="628650" lvl="1" indent="-285750" algn="l">
                        <a:buFont typeface="Arial" panose="020B0604020202020204" pitchFamily="34" charset="0"/>
                        <a:buChar char="•"/>
                      </a:pP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551060946"/>
                  </a:ext>
                </a:extLst>
              </a:tr>
            </a:tbl>
          </a:graphicData>
        </a:graphic>
      </p:graphicFrame>
      <p:sp>
        <p:nvSpPr>
          <p:cNvPr id="7" name="文本框 26">
            <a:extLst>
              <a:ext uri="{FF2B5EF4-FFF2-40B4-BE49-F238E27FC236}">
                <a16:creationId xmlns:a16="http://schemas.microsoft.com/office/drawing/2014/main" id="{BC8D30E0-D69E-B942-81D7-EBC6F3CA79B6}"/>
              </a:ext>
            </a:extLst>
          </p:cNvPr>
          <p:cNvSpPr txBox="1">
            <a:spLocks noChangeArrowheads="1"/>
          </p:cNvSpPr>
          <p:nvPr/>
        </p:nvSpPr>
        <p:spPr bwMode="auto">
          <a:xfrm>
            <a:off x="554471" y="3189832"/>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市价委托</a:t>
            </a:r>
            <a:endParaRPr lang="en-US" altLang="zh-TW" sz="1600" b="1" dirty="0">
              <a:latin typeface="微软雅黑" panose="020B0503020204020204" pitchFamily="34" charset="-122"/>
              <a:ea typeface="微软雅黑" panose="020B0503020204020204" pitchFamily="34" charset="-122"/>
              <a:sym typeface="+mn-ea"/>
            </a:endParaRPr>
          </a:p>
        </p:txBody>
      </p:sp>
      <p:sp>
        <p:nvSpPr>
          <p:cNvPr id="8" name="文本框 26">
            <a:extLst>
              <a:ext uri="{FF2B5EF4-FFF2-40B4-BE49-F238E27FC236}">
                <a16:creationId xmlns:a16="http://schemas.microsoft.com/office/drawing/2014/main" id="{7007C3F6-B71E-404F-92BE-20AD03741E06}"/>
              </a:ext>
            </a:extLst>
          </p:cNvPr>
          <p:cNvSpPr txBox="1">
            <a:spLocks noChangeArrowheads="1"/>
          </p:cNvSpPr>
          <p:nvPr/>
        </p:nvSpPr>
        <p:spPr bwMode="auto">
          <a:xfrm>
            <a:off x="554468" y="4595482"/>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笼子价格</a:t>
            </a:r>
            <a:endParaRPr lang="en-US" altLang="zh-TW" sz="1600" b="1" dirty="0">
              <a:latin typeface="微软雅黑" panose="020B0503020204020204" pitchFamily="34" charset="-122"/>
              <a:ea typeface="微软雅黑" panose="020B0503020204020204" pitchFamily="34" charset="-122"/>
              <a:sym typeface="+mn-ea"/>
            </a:endParaRPr>
          </a:p>
        </p:txBody>
      </p:sp>
      <p:sp>
        <p:nvSpPr>
          <p:cNvPr id="9" name="文本框 26">
            <a:extLst>
              <a:ext uri="{FF2B5EF4-FFF2-40B4-BE49-F238E27FC236}">
                <a16:creationId xmlns:a16="http://schemas.microsoft.com/office/drawing/2014/main" id="{485065BF-48E9-934E-B9B0-52C6688460C9}"/>
              </a:ext>
            </a:extLst>
          </p:cNvPr>
          <p:cNvSpPr txBox="1">
            <a:spLocks noChangeArrowheads="1"/>
          </p:cNvSpPr>
          <p:nvPr/>
        </p:nvSpPr>
        <p:spPr bwMode="auto">
          <a:xfrm>
            <a:off x="554469" y="1963992"/>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限价委托</a:t>
            </a:r>
            <a:endParaRPr lang="en-US" altLang="zh-TW" sz="1600" b="1" dirty="0">
              <a:latin typeface="微软雅黑" panose="020B0503020204020204" pitchFamily="34" charset="-122"/>
              <a:ea typeface="微软雅黑" panose="020B0503020204020204" pitchFamily="34" charset="-122"/>
              <a:sym typeface="+mn-ea"/>
            </a:endParaRPr>
          </a:p>
        </p:txBody>
      </p:sp>
      <p:sp>
        <p:nvSpPr>
          <p:cNvPr id="10" name="文本框 26">
            <a:extLst>
              <a:ext uri="{FF2B5EF4-FFF2-40B4-BE49-F238E27FC236}">
                <a16:creationId xmlns:a16="http://schemas.microsoft.com/office/drawing/2014/main" id="{21021802-9420-5C4F-99B3-08E9A7D37346}"/>
              </a:ext>
            </a:extLst>
          </p:cNvPr>
          <p:cNvSpPr txBox="1">
            <a:spLocks noChangeArrowheads="1"/>
          </p:cNvSpPr>
          <p:nvPr/>
        </p:nvSpPr>
        <p:spPr bwMode="auto">
          <a:xfrm>
            <a:off x="554468" y="1309859"/>
            <a:ext cx="1541293" cy="338554"/>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1600" b="1" dirty="0">
                <a:latin typeface="微软雅黑" panose="020B0503020204020204" pitchFamily="34" charset="-122"/>
                <a:ea typeface="微软雅黑" panose="020B0503020204020204" pitchFamily="34" charset="-122"/>
                <a:sym typeface="+mn-ea"/>
              </a:rPr>
              <a:t>委托指令</a:t>
            </a:r>
            <a:endParaRPr lang="en-US" altLang="zh-TW"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291279670"/>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6"/>
          <p:cNvSpPr txBox="1">
            <a:spLocks noChangeArrowheads="1"/>
          </p:cNvSpPr>
          <p:nvPr/>
        </p:nvSpPr>
        <p:spPr bwMode="auto">
          <a:xfrm>
            <a:off x="3422332" y="2829560"/>
            <a:ext cx="5347335" cy="1198880"/>
          </a:xfrm>
          <a:prstGeom prst="rect">
            <a:avLst/>
          </a:prstGeom>
          <a:noFill/>
          <a:ln>
            <a:noFill/>
          </a:ln>
        </p:spPr>
        <p:txBody>
          <a:bodyPr wrap="square" anchor="ctr" anchorCtr="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CN" altLang="en-US" sz="7200" dirty="0">
                <a:solidFill>
                  <a:schemeClr val="tx1">
                    <a:lumMod val="65000"/>
                    <a:lumOff val="35000"/>
                  </a:schemeClr>
                </a:solidFill>
                <a:latin typeface="华文新魏" panose="02010800040101010101" pitchFamily="2" charset="-122"/>
                <a:ea typeface="华文新魏" panose="02010800040101010101" pitchFamily="2" charset="-122"/>
              </a:rPr>
              <a:t>致 谢</a:t>
            </a: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交易品种</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4" name="文本框 69">
            <a:extLst>
              <a:ext uri="{FF2B5EF4-FFF2-40B4-BE49-F238E27FC236}">
                <a16:creationId xmlns:a16="http://schemas.microsoft.com/office/drawing/2014/main" id="{B3A62764-841B-C147-9B59-90DE1FFBE0D1}"/>
              </a:ext>
            </a:extLst>
          </p:cNvPr>
          <p:cNvSpPr txBox="1">
            <a:spLocks noChangeArrowheads="1"/>
          </p:cNvSpPr>
          <p:nvPr/>
        </p:nvSpPr>
        <p:spPr bwMode="auto">
          <a:xfrm>
            <a:off x="638187" y="1140070"/>
            <a:ext cx="126576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TW" altLang="en-US" sz="2000" b="1" dirty="0">
                <a:solidFill>
                  <a:schemeClr val="tx1"/>
                </a:solidFill>
                <a:latin typeface="微软雅黑" panose="020B0503020204020204" pitchFamily="34" charset="-122"/>
                <a:ea typeface="微软雅黑" panose="020B0503020204020204" pitchFamily="34" charset="-122"/>
                <a:sym typeface="+mn-ea"/>
              </a:rPr>
              <a:t>股票</a:t>
            </a:r>
            <a:endParaRPr lang="zh-CN" altLang="en-US"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5" name="文本框 69">
            <a:extLst>
              <a:ext uri="{FF2B5EF4-FFF2-40B4-BE49-F238E27FC236}">
                <a16:creationId xmlns:a16="http://schemas.microsoft.com/office/drawing/2014/main" id="{FB6E4919-8E1E-A347-907E-FF9ECC9FE241}"/>
              </a:ext>
            </a:extLst>
          </p:cNvPr>
          <p:cNvSpPr txBox="1">
            <a:spLocks noChangeArrowheads="1"/>
          </p:cNvSpPr>
          <p:nvPr/>
        </p:nvSpPr>
        <p:spPr bwMode="auto">
          <a:xfrm>
            <a:off x="892364" y="1698387"/>
            <a:ext cx="10159249" cy="96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中国上市公司的股票有</a:t>
            </a:r>
            <a:r>
              <a:rPr lang="en-US" altLang="zh-CN" sz="2000" dirty="0"/>
              <a:t>A</a:t>
            </a:r>
            <a:r>
              <a:rPr lang="zh-CN" altLang="en-US" sz="2000" dirty="0"/>
              <a:t>股、</a:t>
            </a:r>
            <a:r>
              <a:rPr lang="en-US" altLang="zh-CN" sz="2000" dirty="0"/>
              <a:t>B</a:t>
            </a:r>
            <a:r>
              <a:rPr lang="zh-CN" altLang="en-US" sz="2000" dirty="0"/>
              <a:t>股、</a:t>
            </a:r>
            <a:r>
              <a:rPr lang="en-US" altLang="zh-CN" sz="2000" dirty="0"/>
              <a:t>H</a:t>
            </a:r>
            <a:r>
              <a:rPr lang="zh-CN" altLang="en-US" sz="2000" dirty="0"/>
              <a:t>股、</a:t>
            </a:r>
            <a:r>
              <a:rPr lang="en-US" altLang="zh-CN" sz="2000" dirty="0"/>
              <a:t>N</a:t>
            </a:r>
            <a:r>
              <a:rPr lang="zh-CN" altLang="en-US" sz="2000" dirty="0"/>
              <a:t>股等的区分，这一区分主要是依据股票的上市地点和所面对的投资者而定。</a:t>
            </a:r>
          </a:p>
        </p:txBody>
      </p:sp>
      <p:sp>
        <p:nvSpPr>
          <p:cNvPr id="18" name="文本框 69">
            <a:extLst>
              <a:ext uri="{FF2B5EF4-FFF2-40B4-BE49-F238E27FC236}">
                <a16:creationId xmlns:a16="http://schemas.microsoft.com/office/drawing/2014/main" id="{7B45A8DF-D1F3-B447-AB23-A5F10ABB8787}"/>
              </a:ext>
            </a:extLst>
          </p:cNvPr>
          <p:cNvSpPr txBox="1">
            <a:spLocks noChangeArrowheads="1"/>
          </p:cNvSpPr>
          <p:nvPr/>
        </p:nvSpPr>
        <p:spPr bwMode="auto">
          <a:xfrm>
            <a:off x="892363" y="2872056"/>
            <a:ext cx="10159249" cy="327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en-US" altLang="zh-CN" sz="2000" dirty="0"/>
              <a:t>A</a:t>
            </a:r>
            <a:r>
              <a:rPr lang="zh-TW" altLang="en-US" sz="2000" dirty="0"/>
              <a:t>股</a:t>
            </a:r>
            <a:endParaRPr lang="en-US" altLang="zh-TW" sz="2000" dirty="0"/>
          </a:p>
          <a:p>
            <a:pPr>
              <a:lnSpc>
                <a:spcPct val="150000"/>
              </a:lnSpc>
            </a:pPr>
            <a:r>
              <a:rPr lang="zh-CN" altLang="en-US" sz="2000" dirty="0"/>
              <a:t>人民币普通股票，它是由中国境内的公司发行，供境内机构、组织或个人（不含港澳台投资者）以人民币认购和交易的普通股票。</a:t>
            </a:r>
            <a:endParaRPr lang="en-US" altLang="zh-CN" sz="2000" dirty="0"/>
          </a:p>
          <a:p>
            <a:pPr>
              <a:lnSpc>
                <a:spcPct val="150000"/>
              </a:lnSpc>
            </a:pPr>
            <a:endParaRPr lang="en-US" altLang="zh-CN" sz="2000" dirty="0"/>
          </a:p>
          <a:p>
            <a:pPr marL="342900" indent="-342900">
              <a:lnSpc>
                <a:spcPct val="150000"/>
              </a:lnSpc>
              <a:buFont typeface="Wingdings" pitchFamily="2" charset="2"/>
              <a:buChar char="v"/>
            </a:pPr>
            <a:r>
              <a:rPr lang="en-US" altLang="zh-CN" sz="2000" dirty="0"/>
              <a:t>B</a:t>
            </a:r>
            <a:r>
              <a:rPr lang="zh-TW" altLang="en-US" sz="2000" dirty="0"/>
              <a:t>股</a:t>
            </a:r>
            <a:endParaRPr lang="zh-CN" altLang="en-US" sz="2000" dirty="0"/>
          </a:p>
          <a:p>
            <a:pPr>
              <a:lnSpc>
                <a:spcPct val="150000"/>
              </a:lnSpc>
            </a:pPr>
            <a:r>
              <a:rPr lang="zh-CN" altLang="en-US" sz="2000" dirty="0"/>
              <a:t>人民币特种股票，它是以人民币标明面值，以外币认购和买卖，在境内沪深交易所上市交易的外资股，</a:t>
            </a:r>
            <a:r>
              <a:rPr lang="en-US" altLang="zh-CN" sz="2000" dirty="0"/>
              <a:t>2001</a:t>
            </a:r>
            <a:r>
              <a:rPr lang="zh-CN" altLang="en-US" sz="2000" dirty="0"/>
              <a:t>年仅限仅限外国投资者买卖，此后开放给国内投资者。</a:t>
            </a:r>
          </a:p>
        </p:txBody>
      </p:sp>
    </p:spTree>
    <p:extLst>
      <p:ext uri="{BB962C8B-B14F-4D97-AF65-F5344CB8AC3E}">
        <p14:creationId xmlns:p14="http://schemas.microsoft.com/office/powerpoint/2010/main" val="108236580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交易品种</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8" name="文本框 69">
            <a:extLst>
              <a:ext uri="{FF2B5EF4-FFF2-40B4-BE49-F238E27FC236}">
                <a16:creationId xmlns:a16="http://schemas.microsoft.com/office/drawing/2014/main" id="{7B45A8DF-D1F3-B447-AB23-A5F10ABB8787}"/>
              </a:ext>
            </a:extLst>
          </p:cNvPr>
          <p:cNvSpPr txBox="1">
            <a:spLocks noChangeArrowheads="1"/>
          </p:cNvSpPr>
          <p:nvPr/>
        </p:nvSpPr>
        <p:spPr bwMode="auto">
          <a:xfrm>
            <a:off x="852607" y="994426"/>
            <a:ext cx="10159249" cy="556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en-US" altLang="zh-TW" sz="2000" dirty="0"/>
              <a:t>H</a:t>
            </a:r>
            <a:r>
              <a:rPr lang="zh-TW" altLang="en-US" sz="2000" dirty="0"/>
              <a:t>股</a:t>
            </a:r>
            <a:endParaRPr lang="en-US" altLang="zh-TW" sz="2000" dirty="0"/>
          </a:p>
          <a:p>
            <a:pPr>
              <a:lnSpc>
                <a:spcPct val="150000"/>
              </a:lnSpc>
            </a:pPr>
            <a:r>
              <a:rPr lang="zh-CN" altLang="en-US" sz="2000" dirty="0"/>
              <a:t>也称国企股，指注册地在内地、上市地在香港的外资股。</a:t>
            </a:r>
            <a:endParaRPr lang="en-US" altLang="zh-TW" sz="2000" dirty="0"/>
          </a:p>
          <a:p>
            <a:pPr marL="342900" indent="-342900">
              <a:lnSpc>
                <a:spcPct val="150000"/>
              </a:lnSpc>
              <a:buFont typeface="Wingdings" pitchFamily="2" charset="2"/>
              <a:buChar char="v"/>
            </a:pPr>
            <a:r>
              <a:rPr lang="en-US" altLang="zh-TW" sz="2000" dirty="0"/>
              <a:t>N</a:t>
            </a:r>
            <a:r>
              <a:rPr lang="zh-TW" altLang="en-US" sz="2000" dirty="0"/>
              <a:t>股</a:t>
            </a:r>
            <a:endParaRPr lang="en-US" altLang="zh-TW" sz="2000" dirty="0"/>
          </a:p>
          <a:p>
            <a:pPr>
              <a:lnSpc>
                <a:spcPct val="150000"/>
              </a:lnSpc>
            </a:pPr>
            <a:r>
              <a:rPr lang="zh-CN" altLang="en-US" sz="2000" dirty="0">
                <a:latin typeface="宋体" panose="02010600030101010101" pitchFamily="2" charset="-122"/>
              </a:rPr>
              <a:t>指那些在中国大陆注册、在纽约证券交易所上市的外资股。</a:t>
            </a:r>
            <a:r>
              <a:rPr lang="zh-TW" altLang="en-US" sz="2000" dirty="0">
                <a:latin typeface="宋体" panose="02010600030101010101" pitchFamily="2" charset="-122"/>
              </a:rPr>
              <a:t>或者指该股当日上市</a:t>
            </a:r>
            <a:r>
              <a:rPr lang="zh-CN" altLang="en-US" sz="2000" dirty="0">
                <a:latin typeface="宋体" panose="02010600030101010101" pitchFamily="2" charset="-122"/>
              </a:rPr>
              <a:t>，</a:t>
            </a:r>
            <a:r>
              <a:rPr lang="zh-TW" altLang="en-US" sz="2000" dirty="0">
                <a:latin typeface="宋体" panose="02010600030101010101" pitchFamily="2" charset="-122"/>
              </a:rPr>
              <a:t>意味着不受涨跌幅限制</a:t>
            </a:r>
            <a:endParaRPr lang="en-US" altLang="zh-TW" sz="2000" dirty="0">
              <a:latin typeface="宋体" panose="02010600030101010101" pitchFamily="2" charset="-122"/>
            </a:endParaRPr>
          </a:p>
          <a:p>
            <a:pPr>
              <a:lnSpc>
                <a:spcPct val="150000"/>
              </a:lnSpc>
            </a:pPr>
            <a:r>
              <a:rPr lang="zh-CN" altLang="en-US" sz="2000" dirty="0">
                <a:latin typeface="宋体" panose="02010600030101010101" pitchFamily="2" charset="-122"/>
              </a:rPr>
              <a:t>以上所有股票他们都是在大理注册的公司，根据上市地点不同或交易货币不同进行区分。</a:t>
            </a:r>
            <a:endParaRPr lang="en-US" altLang="zh-CN" sz="2000" dirty="0">
              <a:latin typeface="宋体" panose="02010600030101010101" pitchFamily="2" charset="-122"/>
            </a:endParaRPr>
          </a:p>
          <a:p>
            <a:pPr>
              <a:lnSpc>
                <a:spcPct val="150000"/>
              </a:lnSpc>
            </a:pPr>
            <a:endParaRPr lang="en-US" altLang="zh-CN" sz="2000" dirty="0">
              <a:latin typeface="宋体" panose="02010600030101010101" pitchFamily="2" charset="-122"/>
            </a:endParaRPr>
          </a:p>
          <a:p>
            <a:pPr marL="342900" indent="-342900">
              <a:lnSpc>
                <a:spcPct val="150000"/>
              </a:lnSpc>
              <a:buFont typeface="Wingdings" pitchFamily="2" charset="2"/>
              <a:buChar char="v"/>
            </a:pPr>
            <a:r>
              <a:rPr lang="zh-CN" altLang="en-US" sz="2000" dirty="0">
                <a:latin typeface="宋体" panose="02010600030101010101" pitchFamily="2" charset="-122"/>
              </a:rPr>
              <a:t>蓝</a:t>
            </a:r>
            <a:r>
              <a:rPr lang="en-US" altLang="zh-CN" sz="2000" dirty="0">
                <a:latin typeface="宋体" panose="02010600030101010101" pitchFamily="2" charset="-122"/>
              </a:rPr>
              <a:t>/</a:t>
            </a:r>
            <a:r>
              <a:rPr lang="zh-CN" altLang="en-US" sz="2000" dirty="0">
                <a:latin typeface="宋体" panose="02010600030101010101" pitchFamily="2" charset="-122"/>
              </a:rPr>
              <a:t>红</a:t>
            </a:r>
            <a:r>
              <a:rPr lang="zh-TW" altLang="en-US" sz="2000" dirty="0">
                <a:latin typeface="宋体" panose="02010600030101010101" pitchFamily="2" charset="-122"/>
              </a:rPr>
              <a:t>筹股</a:t>
            </a:r>
            <a:endParaRPr lang="en-US" altLang="zh-CN" sz="2000" dirty="0">
              <a:latin typeface="宋体" panose="02010600030101010101" pitchFamily="2" charset="-122"/>
            </a:endParaRPr>
          </a:p>
          <a:p>
            <a:pPr>
              <a:lnSpc>
                <a:spcPct val="150000"/>
              </a:lnSpc>
            </a:pPr>
            <a:r>
              <a:rPr lang="zh-TW" altLang="en-US" sz="2000" dirty="0">
                <a:solidFill>
                  <a:schemeClr val="bg2">
                    <a:lumMod val="40000"/>
                    <a:lumOff val="60000"/>
                  </a:schemeClr>
                </a:solidFill>
                <a:latin typeface="宋体" panose="02010600030101010101" pitchFamily="2" charset="-122"/>
              </a:rPr>
              <a:t>蓝筹股</a:t>
            </a:r>
            <a:r>
              <a:rPr lang="zh-CN" altLang="en-US" sz="2000" dirty="0">
                <a:latin typeface="宋体" panose="02010600030101010101" pitchFamily="2" charset="-122"/>
              </a:rPr>
              <a:t>指那些在其所属行业内占有重要支配性地位、业绩优良、成交活跃、红利优厚的大公司股票。例如</a:t>
            </a:r>
            <a:r>
              <a:rPr lang="zh-CN" altLang="en-US" sz="2000" dirty="0"/>
              <a:t>中国石油、工商银行、建设银行等。</a:t>
            </a:r>
            <a:endParaRPr lang="en-US" altLang="zh-CN" sz="2000" dirty="0">
              <a:latin typeface="宋体" panose="02010600030101010101" pitchFamily="2" charset="-122"/>
            </a:endParaRPr>
          </a:p>
          <a:p>
            <a:pPr>
              <a:lnSpc>
                <a:spcPct val="150000"/>
              </a:lnSpc>
            </a:pPr>
            <a:r>
              <a:rPr lang="zh-TW" altLang="en-US" sz="2000" dirty="0">
                <a:solidFill>
                  <a:srgbClr val="FF0000"/>
                </a:solidFill>
                <a:latin typeface="宋体" panose="02010600030101010101" pitchFamily="2" charset="-122"/>
              </a:rPr>
              <a:t>红筹股</a:t>
            </a:r>
            <a:r>
              <a:rPr lang="zh-CN" altLang="en-US" sz="2000" dirty="0">
                <a:latin typeface="宋体" panose="02010600030101010101" pitchFamily="2" charset="-122"/>
              </a:rPr>
              <a:t>指在中国境外注册，在香港上市但主要业务在中国内地或大部分股东权益来自中国内地的股票。例如</a:t>
            </a:r>
            <a:r>
              <a:rPr lang="zh-CN" altLang="en-US" sz="2000" dirty="0"/>
              <a:t>碧桂园控股、</a:t>
            </a:r>
            <a:r>
              <a:rPr lang="en-US" sz="2000" dirty="0"/>
              <a:t>SOHO</a:t>
            </a:r>
            <a:r>
              <a:rPr lang="zh-CN" altLang="en-US" sz="2000" dirty="0"/>
              <a:t>中国、国美电器等。</a:t>
            </a:r>
            <a:endParaRPr lang="en-US" altLang="zh-CN" sz="2000" dirty="0">
              <a:latin typeface="宋体" panose="02010600030101010101" pitchFamily="2" charset="-122"/>
            </a:endParaRPr>
          </a:p>
        </p:txBody>
      </p:sp>
    </p:spTree>
    <p:extLst>
      <p:ext uri="{BB962C8B-B14F-4D97-AF65-F5344CB8AC3E}">
        <p14:creationId xmlns:p14="http://schemas.microsoft.com/office/powerpoint/2010/main" val="379962993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74856" y="210003"/>
            <a:ext cx="2835030"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6" name="文本框 69">
            <a:extLst>
              <a:ext uri="{FF2B5EF4-FFF2-40B4-BE49-F238E27FC236}">
                <a16:creationId xmlns:a16="http://schemas.microsoft.com/office/drawing/2014/main" id="{0F985AA9-A251-5844-820C-A205930A8BEF}"/>
              </a:ext>
            </a:extLst>
          </p:cNvPr>
          <p:cNvSpPr txBox="1">
            <a:spLocks noChangeArrowheads="1"/>
          </p:cNvSpPr>
          <p:nvPr/>
        </p:nvSpPr>
        <p:spPr bwMode="auto">
          <a:xfrm>
            <a:off x="408850" y="1616374"/>
            <a:ext cx="23004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gn="ctr" eaLnBrk="1" hangingPunct="1">
              <a:buFont typeface="Wingdings" pitchFamily="2" charset="2"/>
              <a:buChar char="v"/>
            </a:pPr>
            <a:r>
              <a:rPr lang="zh-CN" altLang="en-US" sz="2000" b="1" dirty="0">
                <a:solidFill>
                  <a:schemeClr val="tx1"/>
                </a:solidFill>
                <a:latin typeface="微软雅黑" panose="020B0503020204020204" pitchFamily="34" charset="-122"/>
                <a:ea typeface="微软雅黑" panose="020B0503020204020204" pitchFamily="34" charset="-122"/>
                <a:sym typeface="+mn-ea"/>
              </a:rPr>
              <a:t>交易申报要素</a:t>
            </a:r>
          </a:p>
        </p:txBody>
      </p:sp>
      <p:sp>
        <p:nvSpPr>
          <p:cNvPr id="7" name="文本框 69">
            <a:extLst>
              <a:ext uri="{FF2B5EF4-FFF2-40B4-BE49-F238E27FC236}">
                <a16:creationId xmlns:a16="http://schemas.microsoft.com/office/drawing/2014/main" id="{D821E70A-4F5C-1842-82F4-4EA3BBD392FD}"/>
              </a:ext>
            </a:extLst>
          </p:cNvPr>
          <p:cNvSpPr txBox="1">
            <a:spLocks noChangeArrowheads="1"/>
          </p:cNvSpPr>
          <p:nvPr/>
        </p:nvSpPr>
        <p:spPr bwMode="auto">
          <a:xfrm>
            <a:off x="851328" y="2470511"/>
            <a:ext cx="427947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t>1.</a:t>
            </a:r>
            <a:r>
              <a:rPr lang="zh-CN" altLang="en-US" sz="2000" dirty="0"/>
              <a:t>证券账户号码；</a:t>
            </a:r>
          </a:p>
          <a:p>
            <a:pPr>
              <a:lnSpc>
                <a:spcPct val="150000"/>
              </a:lnSpc>
            </a:pPr>
            <a:r>
              <a:rPr lang="en-US" altLang="zh-CN" sz="2000" dirty="0"/>
              <a:t>2.</a:t>
            </a:r>
            <a:r>
              <a:rPr lang="zh-CN" altLang="en-US" sz="2000" dirty="0"/>
              <a:t>证券代码；</a:t>
            </a:r>
          </a:p>
          <a:p>
            <a:pPr>
              <a:lnSpc>
                <a:spcPct val="150000"/>
              </a:lnSpc>
            </a:pPr>
            <a:r>
              <a:rPr lang="en-US" altLang="zh-CN" sz="2000" dirty="0"/>
              <a:t>3.</a:t>
            </a:r>
            <a:r>
              <a:rPr lang="zh-CN" altLang="en-US" sz="2000" dirty="0"/>
              <a:t>买卖方向；</a:t>
            </a:r>
          </a:p>
          <a:p>
            <a:pPr>
              <a:lnSpc>
                <a:spcPct val="150000"/>
              </a:lnSpc>
            </a:pPr>
            <a:r>
              <a:rPr lang="en-US" altLang="zh-CN" sz="2000" dirty="0"/>
              <a:t>4.</a:t>
            </a:r>
            <a:r>
              <a:rPr lang="zh-CN" altLang="en-US" sz="2000" dirty="0"/>
              <a:t>委托数量；</a:t>
            </a:r>
          </a:p>
          <a:p>
            <a:pPr>
              <a:lnSpc>
                <a:spcPct val="150000"/>
              </a:lnSpc>
            </a:pPr>
            <a:r>
              <a:rPr lang="en-US" altLang="zh-CN" sz="2000" dirty="0"/>
              <a:t>5.</a:t>
            </a:r>
            <a:r>
              <a:rPr lang="zh-CN" altLang="en-US" sz="2000" dirty="0"/>
              <a:t>委托价格或委托方式；</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9920" y="812800"/>
            <a:ext cx="2835000" cy="5040000"/>
          </a:xfrm>
          <a:prstGeom prst="rect">
            <a:avLst/>
          </a:prstGeom>
        </p:spPr>
      </p:pic>
      <p:sp>
        <p:nvSpPr>
          <p:cNvPr id="3" name="矩形 2"/>
          <p:cNvSpPr/>
          <p:nvPr/>
        </p:nvSpPr>
        <p:spPr bwMode="auto">
          <a:xfrm>
            <a:off x="6901069" y="1805824"/>
            <a:ext cx="1437862" cy="275821"/>
          </a:xfrm>
          <a:prstGeom prst="rect">
            <a:avLst/>
          </a:prstGeom>
          <a:solidFill>
            <a:schemeClr val="accent2">
              <a:lumMod val="75000"/>
              <a:alpha val="40000"/>
            </a:schemeClr>
          </a:solidFill>
          <a:ln w="9525" cap="flat" cmpd="sng" algn="ctr">
            <a:solidFill>
              <a:schemeClr val="tx1"/>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8" name="矩形 7"/>
          <p:cNvSpPr/>
          <p:nvPr/>
        </p:nvSpPr>
        <p:spPr bwMode="auto">
          <a:xfrm>
            <a:off x="6248398" y="1595940"/>
            <a:ext cx="1371602" cy="163362"/>
          </a:xfrm>
          <a:prstGeom prst="rect">
            <a:avLst/>
          </a:prstGeom>
          <a:solidFill>
            <a:schemeClr val="accent2">
              <a:lumMod val="75000"/>
              <a:alpha val="40000"/>
            </a:schemeClr>
          </a:solidFill>
          <a:ln w="9525" cap="flat" cmpd="sng" algn="ctr">
            <a:solidFill>
              <a:schemeClr val="tx1"/>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矩形 8"/>
          <p:cNvSpPr/>
          <p:nvPr/>
        </p:nvSpPr>
        <p:spPr bwMode="auto">
          <a:xfrm>
            <a:off x="8201265" y="1595940"/>
            <a:ext cx="694257" cy="163362"/>
          </a:xfrm>
          <a:prstGeom prst="rect">
            <a:avLst/>
          </a:prstGeom>
          <a:solidFill>
            <a:schemeClr val="accent2">
              <a:lumMod val="75000"/>
              <a:alpha val="40000"/>
            </a:schemeClr>
          </a:solidFill>
          <a:ln w="9525" cap="flat" cmpd="sng" algn="ctr">
            <a:solidFill>
              <a:schemeClr val="tx1"/>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0" name="矩形 9"/>
          <p:cNvSpPr/>
          <p:nvPr/>
        </p:nvSpPr>
        <p:spPr bwMode="auto">
          <a:xfrm>
            <a:off x="6901069" y="2235357"/>
            <a:ext cx="1437862" cy="194625"/>
          </a:xfrm>
          <a:prstGeom prst="rect">
            <a:avLst/>
          </a:prstGeom>
          <a:solidFill>
            <a:schemeClr val="accent2">
              <a:lumMod val="75000"/>
              <a:alpha val="40000"/>
            </a:schemeClr>
          </a:solidFill>
          <a:ln w="9525" cap="flat" cmpd="sng" algn="ctr">
            <a:solidFill>
              <a:schemeClr val="tx1"/>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p:nvSpPr>
        <p:spPr bwMode="auto">
          <a:xfrm>
            <a:off x="6901069" y="2752325"/>
            <a:ext cx="1437862" cy="249291"/>
          </a:xfrm>
          <a:prstGeom prst="rect">
            <a:avLst/>
          </a:prstGeom>
          <a:solidFill>
            <a:schemeClr val="accent2">
              <a:lumMod val="75000"/>
              <a:alpha val="40000"/>
            </a:schemeClr>
          </a:solidFill>
          <a:ln w="9525" cap="flat" cmpd="sng" algn="ctr">
            <a:solidFill>
              <a:schemeClr val="tx1"/>
            </a:solidFill>
            <a:prstDash val="sysDot"/>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6197017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交易时间</a:t>
            </a:r>
            <a:endParaRPr lang="en-US" altLang="zh-TW" sz="2000" b="1" dirty="0">
              <a:latin typeface="微软雅黑" panose="020B0503020204020204" pitchFamily="34" charset="-122"/>
              <a:ea typeface="微软雅黑" panose="020B0503020204020204" pitchFamily="34" charset="-122"/>
              <a:sym typeface="+mn-ea"/>
            </a:endParaRPr>
          </a:p>
        </p:txBody>
      </p:sp>
      <p:sp>
        <p:nvSpPr>
          <p:cNvPr id="41" name="矩形 58">
            <a:extLst>
              <a:ext uri="{FF2B5EF4-FFF2-40B4-BE49-F238E27FC236}">
                <a16:creationId xmlns:a16="http://schemas.microsoft.com/office/drawing/2014/main" id="{478CCD53-59F6-1843-B707-C35E2A5C70BE}"/>
              </a:ext>
            </a:extLst>
          </p:cNvPr>
          <p:cNvSpPr/>
          <p:nvPr/>
        </p:nvSpPr>
        <p:spPr bwMode="auto">
          <a:xfrm>
            <a:off x="543947" y="1762539"/>
            <a:ext cx="10159249" cy="2372139"/>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endParaRPr lang="en-US" altLang="zh-TW" sz="2000" b="1" dirty="0">
              <a:latin typeface="微软雅黑" panose="020B0503020204020204" pitchFamily="34" charset="-122"/>
              <a:ea typeface="微软雅黑" panose="020B0503020204020204" pitchFamily="34" charset="-122"/>
            </a:endParaRPr>
          </a:p>
        </p:txBody>
      </p:sp>
      <p:sp>
        <p:nvSpPr>
          <p:cNvPr id="42" name="矩形 59">
            <a:extLst>
              <a:ext uri="{FF2B5EF4-FFF2-40B4-BE49-F238E27FC236}">
                <a16:creationId xmlns:a16="http://schemas.microsoft.com/office/drawing/2014/main" id="{22C86A8C-55CB-BA4F-B74F-19E1B5446F2B}"/>
              </a:ext>
            </a:extLst>
          </p:cNvPr>
          <p:cNvSpPr/>
          <p:nvPr/>
        </p:nvSpPr>
        <p:spPr bwMode="auto">
          <a:xfrm>
            <a:off x="543947" y="4293704"/>
            <a:ext cx="10159249" cy="2234577"/>
          </a:xfrm>
          <a:prstGeom prst="rect">
            <a:avLst/>
          </a:prstGeom>
          <a:solidFill>
            <a:schemeClr val="accent5">
              <a:lumMod val="75000"/>
            </a:schemeClr>
          </a:solidFill>
          <a:ln w="38100" cap="flat" cmpd="sng" algn="ctr">
            <a:noFill/>
            <a:prstDash val="solid"/>
            <a:round/>
            <a:headEnd type="none" w="med" len="med"/>
            <a:tailEnd type="none" w="med" len="med"/>
          </a:ln>
          <a:effectLst>
            <a:softEdge rad="0"/>
          </a:effectLst>
          <a:scene3d>
            <a:camera prst="obliqueTopLeft"/>
            <a:lightRig rig="threePt" dir="t"/>
          </a:scene3d>
          <a:sp3d>
            <a:bevelB/>
          </a:sp3d>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文本框 69">
            <a:extLst>
              <a:ext uri="{FF2B5EF4-FFF2-40B4-BE49-F238E27FC236}">
                <a16:creationId xmlns:a16="http://schemas.microsoft.com/office/drawing/2014/main" id="{A1135AD5-BD44-FD4A-B17C-6BA5FE699ECA}"/>
              </a:ext>
            </a:extLst>
          </p:cNvPr>
          <p:cNvSpPr txBox="1">
            <a:spLocks noChangeArrowheads="1"/>
          </p:cNvSpPr>
          <p:nvPr/>
        </p:nvSpPr>
        <p:spPr bwMode="auto">
          <a:xfrm>
            <a:off x="639641" y="803551"/>
            <a:ext cx="8812704" cy="556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kumimoji="1" lang="zh-TW" altLang="en-US" sz="2000" dirty="0">
                <a:latin typeface="宋体" panose="02010600030101010101" pitchFamily="2" charset="-122"/>
              </a:rPr>
              <a:t>交易日</a:t>
            </a:r>
            <a:r>
              <a:rPr kumimoji="1" lang="zh-CN" altLang="en-US" sz="2000" dirty="0">
                <a:latin typeface="宋体" panose="02010600030101010101" pitchFamily="2" charset="-122"/>
              </a:rPr>
              <a:t>：周一至周五 </a:t>
            </a:r>
            <a:r>
              <a:rPr kumimoji="1" lang="en-US" altLang="zh-CN" sz="2000" dirty="0">
                <a:latin typeface="宋体" panose="02010600030101010101" pitchFamily="2" charset="-122"/>
              </a:rPr>
              <a:t>(</a:t>
            </a:r>
            <a:r>
              <a:rPr kumimoji="1" lang="zh-CN" altLang="en-US" sz="2000" dirty="0">
                <a:latin typeface="宋体" panose="02010600030101010101" pitchFamily="2" charset="-122"/>
              </a:rPr>
              <a:t>法定休假日除外</a:t>
            </a:r>
            <a:r>
              <a:rPr kumimoji="1" lang="en-US" altLang="zh-CN" sz="2000" dirty="0">
                <a:latin typeface="宋体" panose="02010600030101010101" pitchFamily="2" charset="-122"/>
              </a:rPr>
              <a:t>)</a:t>
            </a:r>
          </a:p>
          <a:p>
            <a:pPr marL="342900" indent="-342900">
              <a:lnSpc>
                <a:spcPct val="150000"/>
              </a:lnSpc>
              <a:buFont typeface="Wingdings" pitchFamily="2" charset="2"/>
              <a:buChar char="v"/>
            </a:pPr>
            <a:r>
              <a:rPr kumimoji="1" lang="zh-TW" altLang="en-US" sz="2000" dirty="0">
                <a:latin typeface="宋体" panose="02010600030101010101" pitchFamily="2" charset="-122"/>
              </a:rPr>
              <a:t>交易时间</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nSpc>
                <a:spcPct val="150000"/>
              </a:lnSpc>
            </a:pPr>
            <a:r>
              <a:rPr kumimoji="1" lang="zh-CN" altLang="en-US" sz="2000" dirty="0">
                <a:latin typeface="宋体" panose="02010600030101010101" pitchFamily="2" charset="-122"/>
              </a:rPr>
              <a:t>上午</a:t>
            </a:r>
            <a:endParaRPr kumimoji="1" lang="en-US" altLang="zh-CN" sz="2000" dirty="0">
              <a:latin typeface="宋体" panose="02010600030101010101" pitchFamily="2" charset="-122"/>
            </a:endParaRPr>
          </a:p>
          <a:p>
            <a:pPr>
              <a:lnSpc>
                <a:spcPct val="150000"/>
              </a:lnSpc>
            </a:pPr>
            <a:r>
              <a:rPr kumimoji="1" lang="en-US" altLang="zh-CN" sz="2000" dirty="0">
                <a:latin typeface="宋体" panose="02010600030101010101" pitchFamily="2" charset="-122"/>
              </a:rPr>
              <a:t>9:15 - 09:20</a:t>
            </a:r>
            <a:r>
              <a:rPr kumimoji="1" lang="zh-CN" altLang="en-US" sz="2000" dirty="0">
                <a:latin typeface="宋体" panose="02010600030101010101" pitchFamily="2" charset="-122"/>
              </a:rPr>
              <a:t>（</a:t>
            </a:r>
            <a:r>
              <a:rPr kumimoji="1" lang="zh-TW" altLang="en-US" sz="2000" dirty="0">
                <a:latin typeface="宋体" panose="02010600030101010101" pitchFamily="2" charset="-122"/>
              </a:rPr>
              <a:t>集合竞价</a:t>
            </a:r>
            <a:r>
              <a:rPr kumimoji="1" lang="zh-CN" altLang="en-US" sz="2000" dirty="0">
                <a:latin typeface="宋体" panose="02010600030101010101" pitchFamily="2" charset="-122"/>
              </a:rPr>
              <a:t>，</a:t>
            </a:r>
            <a:r>
              <a:rPr kumimoji="1" lang="zh-TW" altLang="en-US" sz="2000" dirty="0">
                <a:latin typeface="宋体" panose="02010600030101010101" pitchFamily="2" charset="-122"/>
              </a:rPr>
              <a:t>可撤单</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nSpc>
                <a:spcPct val="150000"/>
              </a:lnSpc>
            </a:pPr>
            <a:r>
              <a:rPr kumimoji="1" lang="en-US" altLang="zh-CN" sz="2000" dirty="0">
                <a:latin typeface="宋体" panose="02010600030101010101" pitchFamily="2" charset="-122"/>
              </a:rPr>
              <a:t>9:20</a:t>
            </a:r>
            <a:r>
              <a:rPr kumimoji="1" lang="zh-CN" altLang="en-US" sz="2000" dirty="0">
                <a:latin typeface="宋体" panose="02010600030101010101" pitchFamily="2" charset="-122"/>
              </a:rPr>
              <a:t> </a:t>
            </a:r>
            <a:r>
              <a:rPr kumimoji="1" lang="en-US" altLang="zh-CN" sz="2000" dirty="0">
                <a:latin typeface="宋体" panose="02010600030101010101" pitchFamily="2" charset="-122"/>
              </a:rPr>
              <a:t>-</a:t>
            </a:r>
            <a:r>
              <a:rPr kumimoji="1" lang="zh-CN" altLang="en-US" sz="2000" dirty="0">
                <a:latin typeface="宋体" panose="02010600030101010101" pitchFamily="2" charset="-122"/>
              </a:rPr>
              <a:t> </a:t>
            </a:r>
            <a:r>
              <a:rPr kumimoji="1" lang="en-US" altLang="zh-CN" sz="2000" dirty="0">
                <a:latin typeface="宋体" panose="02010600030101010101" pitchFamily="2" charset="-122"/>
              </a:rPr>
              <a:t>09:25</a:t>
            </a:r>
            <a:r>
              <a:rPr kumimoji="1" lang="zh-CN" altLang="en-US" sz="2000" dirty="0">
                <a:latin typeface="宋体" panose="02010600030101010101" pitchFamily="2" charset="-122"/>
              </a:rPr>
              <a:t>（</a:t>
            </a:r>
            <a:r>
              <a:rPr kumimoji="1" lang="zh-TW" altLang="en-US" sz="2000" dirty="0">
                <a:latin typeface="宋体" panose="02010600030101010101" pitchFamily="2" charset="-122"/>
              </a:rPr>
              <a:t>集合竞价</a:t>
            </a:r>
            <a:r>
              <a:rPr kumimoji="1" lang="zh-CN" altLang="en-US" sz="2000" dirty="0">
                <a:latin typeface="宋体" panose="02010600030101010101" pitchFamily="2" charset="-122"/>
              </a:rPr>
              <a:t>，</a:t>
            </a:r>
            <a:r>
              <a:rPr kumimoji="1" lang="zh-TW" altLang="en-US" sz="2000" dirty="0">
                <a:latin typeface="宋体" panose="02010600030101010101" pitchFamily="2" charset="-122"/>
              </a:rPr>
              <a:t>不可撤单</a:t>
            </a:r>
            <a:r>
              <a:rPr kumimoji="1" lang="zh-CN" altLang="en-US" sz="2000" dirty="0">
                <a:latin typeface="宋体" panose="02010600030101010101" pitchFamily="2" charset="-122"/>
              </a:rPr>
              <a:t>，</a:t>
            </a:r>
            <a:r>
              <a:rPr kumimoji="1" lang="en-US" altLang="zh-CN" sz="2000" dirty="0">
                <a:latin typeface="宋体" panose="02010600030101010101" pitchFamily="2" charset="-122"/>
              </a:rPr>
              <a:t>09:25</a:t>
            </a:r>
            <a:r>
              <a:rPr kumimoji="1" lang="zh-TW" altLang="en-US" sz="2000" dirty="0">
                <a:latin typeface="宋体" panose="02010600030101010101" pitchFamily="2" charset="-122"/>
              </a:rPr>
              <a:t>集中撮合</a:t>
            </a:r>
            <a:r>
              <a:rPr kumimoji="1" lang="en-US" altLang="zh-CN" sz="2000" dirty="0">
                <a:latin typeface="宋体" panose="02010600030101010101" pitchFamily="2" charset="-122"/>
              </a:rPr>
              <a:t>9:15-9:25</a:t>
            </a:r>
            <a:r>
              <a:rPr kumimoji="1" lang="zh-TW" altLang="en-US" sz="2000" dirty="0">
                <a:latin typeface="宋体" panose="02010600030101010101" pitchFamily="2" charset="-122"/>
              </a:rPr>
              <a:t>的单</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nSpc>
                <a:spcPct val="150000"/>
              </a:lnSpc>
            </a:pPr>
            <a:r>
              <a:rPr kumimoji="1" lang="en-US" altLang="zh-CN" sz="2000" dirty="0">
                <a:latin typeface="宋体" panose="02010600030101010101" pitchFamily="2" charset="-122"/>
              </a:rPr>
              <a:t>9:25</a:t>
            </a:r>
            <a:r>
              <a:rPr kumimoji="1" lang="zh-CN" altLang="en-US" sz="2000" dirty="0">
                <a:latin typeface="宋体" panose="02010600030101010101" pitchFamily="2" charset="-122"/>
              </a:rPr>
              <a:t> </a:t>
            </a:r>
            <a:r>
              <a:rPr kumimoji="1" lang="en-US" altLang="zh-CN" sz="2000" dirty="0">
                <a:latin typeface="宋体" panose="02010600030101010101" pitchFamily="2" charset="-122"/>
              </a:rPr>
              <a:t>-</a:t>
            </a:r>
            <a:r>
              <a:rPr kumimoji="1" lang="zh-CN" altLang="en-US" sz="2000" dirty="0">
                <a:latin typeface="宋体" panose="02010600030101010101" pitchFamily="2" charset="-122"/>
              </a:rPr>
              <a:t> </a:t>
            </a:r>
            <a:r>
              <a:rPr kumimoji="1" lang="en-US" altLang="zh-CN" sz="2000" dirty="0">
                <a:latin typeface="宋体" panose="02010600030101010101" pitchFamily="2" charset="-122"/>
              </a:rPr>
              <a:t>09:30</a:t>
            </a:r>
            <a:r>
              <a:rPr kumimoji="1" lang="zh-CN" altLang="en-US" sz="2000" dirty="0">
                <a:latin typeface="宋体" panose="02010600030101010101" pitchFamily="2" charset="-122"/>
              </a:rPr>
              <a:t>（</a:t>
            </a:r>
            <a:r>
              <a:rPr kumimoji="1" lang="zh-TW" altLang="en-US" sz="2000" dirty="0">
                <a:latin typeface="宋体" panose="02010600030101010101" pitchFamily="2" charset="-122"/>
              </a:rPr>
              <a:t>接受申报</a:t>
            </a:r>
            <a:r>
              <a:rPr kumimoji="1" lang="zh-CN" altLang="en-US" sz="2000" dirty="0">
                <a:latin typeface="宋体" panose="02010600030101010101" pitchFamily="2" charset="-122"/>
              </a:rPr>
              <a:t>，</a:t>
            </a:r>
            <a:r>
              <a:rPr kumimoji="1" lang="zh-TW" altLang="en-US" sz="2000" dirty="0">
                <a:latin typeface="宋体" panose="02010600030101010101" pitchFamily="2" charset="-122"/>
              </a:rPr>
              <a:t>不做任何处理</a:t>
            </a:r>
            <a:r>
              <a:rPr kumimoji="1" lang="zh-CN" altLang="en-US" sz="2000" dirty="0">
                <a:latin typeface="宋体" panose="02010600030101010101" pitchFamily="2" charset="-122"/>
              </a:rPr>
              <a:t>）</a:t>
            </a:r>
            <a:br>
              <a:rPr kumimoji="1" lang="en-US" altLang="zh-CN" sz="2000" dirty="0">
                <a:latin typeface="宋体" panose="02010600030101010101" pitchFamily="2" charset="-122"/>
              </a:rPr>
            </a:br>
            <a:r>
              <a:rPr kumimoji="1" lang="en-US" altLang="zh-CN" sz="2000" dirty="0">
                <a:latin typeface="宋体" panose="02010600030101010101" pitchFamily="2" charset="-122"/>
              </a:rPr>
              <a:t>9:30</a:t>
            </a:r>
            <a:r>
              <a:rPr kumimoji="1" lang="zh-CN" altLang="en-US" sz="2000" dirty="0">
                <a:latin typeface="宋体" panose="02010600030101010101" pitchFamily="2" charset="-122"/>
              </a:rPr>
              <a:t> </a:t>
            </a:r>
            <a:r>
              <a:rPr kumimoji="1" lang="en-US" altLang="zh-CN" sz="2000" dirty="0">
                <a:latin typeface="宋体" panose="02010600030101010101" pitchFamily="2" charset="-122"/>
              </a:rPr>
              <a:t>-</a:t>
            </a:r>
            <a:r>
              <a:rPr kumimoji="1" lang="zh-CN" altLang="en-US" sz="2000" dirty="0">
                <a:latin typeface="宋体" panose="02010600030101010101" pitchFamily="2" charset="-122"/>
              </a:rPr>
              <a:t> </a:t>
            </a:r>
            <a:r>
              <a:rPr kumimoji="1" lang="en-US" altLang="zh-CN" sz="2000" dirty="0">
                <a:latin typeface="宋体" panose="02010600030101010101" pitchFamily="2" charset="-122"/>
              </a:rPr>
              <a:t>11:30</a:t>
            </a:r>
            <a:r>
              <a:rPr kumimoji="1" lang="zh-CN" altLang="en-US" sz="2000" dirty="0">
                <a:latin typeface="宋体" panose="02010600030101010101" pitchFamily="2" charset="-122"/>
              </a:rPr>
              <a:t>（</a:t>
            </a:r>
            <a:r>
              <a:rPr kumimoji="1" lang="zh-TW" altLang="en-US" sz="2000" dirty="0">
                <a:latin typeface="宋体" panose="02010600030101010101" pitchFamily="2" charset="-122"/>
              </a:rPr>
              <a:t>连续竞价</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nSpc>
                <a:spcPct val="150000"/>
              </a:lnSpc>
            </a:pPr>
            <a:endParaRPr kumimoji="1" lang="en-US" altLang="zh-TW" sz="2000" dirty="0">
              <a:latin typeface="宋体" panose="02010600030101010101" pitchFamily="2" charset="-122"/>
            </a:endParaRPr>
          </a:p>
          <a:p>
            <a:pPr>
              <a:lnSpc>
                <a:spcPct val="150000"/>
              </a:lnSpc>
            </a:pPr>
            <a:r>
              <a:rPr kumimoji="1" lang="zh-TW" altLang="en-US" sz="2000" dirty="0">
                <a:latin typeface="宋体" panose="02010600030101010101" pitchFamily="2" charset="-122"/>
              </a:rPr>
              <a:t>下午</a:t>
            </a:r>
            <a:endParaRPr kumimoji="1" lang="en-US" altLang="zh-CN" sz="2000" dirty="0">
              <a:latin typeface="宋体" panose="02010600030101010101" pitchFamily="2" charset="-122"/>
            </a:endParaRPr>
          </a:p>
          <a:p>
            <a:pPr>
              <a:lnSpc>
                <a:spcPct val="150000"/>
              </a:lnSpc>
            </a:pPr>
            <a:r>
              <a:rPr kumimoji="1" lang="en-US" altLang="zh-CN" sz="2000" dirty="0">
                <a:latin typeface="宋体" panose="02010600030101010101" pitchFamily="2" charset="-122"/>
              </a:rPr>
              <a:t>13:00</a:t>
            </a:r>
            <a:r>
              <a:rPr kumimoji="1" lang="zh-CN" altLang="en-US" sz="2000" dirty="0">
                <a:latin typeface="宋体" panose="02010600030101010101" pitchFamily="2" charset="-122"/>
              </a:rPr>
              <a:t> </a:t>
            </a:r>
            <a:r>
              <a:rPr kumimoji="1" lang="en-US" altLang="zh-CN" sz="2000" dirty="0">
                <a:latin typeface="宋体" panose="02010600030101010101" pitchFamily="2" charset="-122"/>
              </a:rPr>
              <a:t>-</a:t>
            </a:r>
            <a:r>
              <a:rPr kumimoji="1" lang="zh-CN" altLang="en-US" sz="2000" dirty="0">
                <a:latin typeface="宋体" panose="02010600030101010101" pitchFamily="2" charset="-122"/>
              </a:rPr>
              <a:t> </a:t>
            </a:r>
            <a:r>
              <a:rPr kumimoji="1" lang="en-US" altLang="zh-CN" sz="2000" dirty="0">
                <a:latin typeface="宋体" panose="02010600030101010101" pitchFamily="2" charset="-122"/>
              </a:rPr>
              <a:t>14:57</a:t>
            </a:r>
            <a:r>
              <a:rPr kumimoji="1" lang="zh-CN" altLang="en-US" sz="2000" dirty="0">
                <a:latin typeface="宋体" panose="02010600030101010101" pitchFamily="2" charset="-122"/>
              </a:rPr>
              <a:t>（</a:t>
            </a:r>
            <a:r>
              <a:rPr kumimoji="1" lang="zh-TW" altLang="en-US" sz="2000" dirty="0">
                <a:latin typeface="宋体" panose="02010600030101010101" pitchFamily="2" charset="-122"/>
              </a:rPr>
              <a:t>连续竞价</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nSpc>
                <a:spcPct val="150000"/>
              </a:lnSpc>
            </a:pPr>
            <a:r>
              <a:rPr kumimoji="1" lang="en-US" altLang="zh-CN" sz="2000" dirty="0">
                <a:latin typeface="宋体" panose="02010600030101010101" pitchFamily="2" charset="-122"/>
              </a:rPr>
              <a:t>14:57</a:t>
            </a:r>
            <a:r>
              <a:rPr kumimoji="1" lang="zh-CN" altLang="en-US" sz="2000" dirty="0">
                <a:latin typeface="宋体" panose="02010600030101010101" pitchFamily="2" charset="-122"/>
              </a:rPr>
              <a:t> </a:t>
            </a:r>
            <a:r>
              <a:rPr kumimoji="1" lang="en-US" altLang="zh-CN" sz="2000" dirty="0">
                <a:latin typeface="宋体" panose="02010600030101010101" pitchFamily="2" charset="-122"/>
              </a:rPr>
              <a:t>-</a:t>
            </a:r>
            <a:r>
              <a:rPr kumimoji="1" lang="zh-CN" altLang="en-US" sz="2000" dirty="0">
                <a:latin typeface="宋体" panose="02010600030101010101" pitchFamily="2" charset="-122"/>
              </a:rPr>
              <a:t> </a:t>
            </a:r>
            <a:r>
              <a:rPr kumimoji="1" lang="en-US" altLang="zh-CN" sz="2000" dirty="0">
                <a:latin typeface="宋体" panose="02010600030101010101" pitchFamily="2" charset="-122"/>
              </a:rPr>
              <a:t>15:00</a:t>
            </a:r>
            <a:r>
              <a:rPr kumimoji="1" lang="zh-CN" altLang="en-US" sz="2000" dirty="0">
                <a:latin typeface="宋体" panose="02010600030101010101" pitchFamily="2" charset="-122"/>
              </a:rPr>
              <a:t>（</a:t>
            </a:r>
            <a:r>
              <a:rPr kumimoji="1" lang="zh-TW" altLang="en-US" sz="2000" dirty="0">
                <a:latin typeface="宋体" panose="02010600030101010101" pitchFamily="2" charset="-122"/>
              </a:rPr>
              <a:t>集合竞价</a:t>
            </a:r>
            <a:r>
              <a:rPr kumimoji="1" lang="zh-CN" altLang="en-US" sz="2000" dirty="0">
                <a:latin typeface="宋体" panose="02010600030101010101" pitchFamily="2" charset="-122"/>
              </a:rPr>
              <a:t>，</a:t>
            </a:r>
            <a:r>
              <a:rPr kumimoji="1" lang="zh-TW" altLang="en-US" sz="2000" dirty="0">
                <a:latin typeface="宋体" panose="02010600030101010101" pitchFamily="2" charset="-122"/>
              </a:rPr>
              <a:t>不可撤单</a:t>
            </a:r>
            <a:r>
              <a:rPr kumimoji="1" lang="zh-CN" altLang="en-US" sz="2000" dirty="0">
                <a:latin typeface="宋体" panose="02010600030101010101" pitchFamily="2" charset="-122"/>
              </a:rPr>
              <a:t>，</a:t>
            </a:r>
            <a:r>
              <a:rPr kumimoji="1" lang="en-US" altLang="zh-CN" sz="2000" dirty="0">
                <a:latin typeface="宋体" panose="02010600030101010101" pitchFamily="2" charset="-122"/>
              </a:rPr>
              <a:t>15:00</a:t>
            </a:r>
            <a:r>
              <a:rPr kumimoji="1" lang="zh-TW" altLang="en-US" sz="2000" dirty="0">
                <a:latin typeface="宋体" panose="02010600030101010101" pitchFamily="2" charset="-122"/>
              </a:rPr>
              <a:t>集中撮合</a:t>
            </a:r>
            <a:r>
              <a:rPr kumimoji="1" lang="en-US" altLang="zh-CN" sz="2000" dirty="0">
                <a:latin typeface="宋体" panose="02010600030101010101" pitchFamily="2" charset="-122"/>
              </a:rPr>
              <a:t>14:57-15:00</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nSpc>
                <a:spcPct val="150000"/>
              </a:lnSpc>
            </a:pPr>
            <a:r>
              <a:rPr kumimoji="1" lang="en-US" altLang="zh-CN" sz="2000" dirty="0">
                <a:latin typeface="宋体" panose="02010600030101010101" pitchFamily="2" charset="-122"/>
              </a:rPr>
              <a:t>15:05</a:t>
            </a:r>
            <a:r>
              <a:rPr kumimoji="1" lang="zh-CN" altLang="en-US" sz="2000" dirty="0">
                <a:latin typeface="宋体" panose="02010600030101010101" pitchFamily="2" charset="-122"/>
              </a:rPr>
              <a:t> </a:t>
            </a:r>
            <a:r>
              <a:rPr kumimoji="1" lang="en-US" altLang="zh-CN" sz="2000" dirty="0">
                <a:latin typeface="宋体" panose="02010600030101010101" pitchFamily="2" charset="-122"/>
              </a:rPr>
              <a:t>-</a:t>
            </a:r>
            <a:r>
              <a:rPr kumimoji="1" lang="zh-CN" altLang="en-US" sz="2000" dirty="0">
                <a:latin typeface="宋体" panose="02010600030101010101" pitchFamily="2" charset="-122"/>
              </a:rPr>
              <a:t> </a:t>
            </a:r>
            <a:r>
              <a:rPr kumimoji="1" lang="en-US" altLang="zh-CN" sz="2000" dirty="0">
                <a:latin typeface="宋体" panose="02010600030101010101" pitchFamily="2" charset="-122"/>
              </a:rPr>
              <a:t>15:30</a:t>
            </a:r>
            <a:r>
              <a:rPr kumimoji="1" lang="zh-CN" altLang="en-US" sz="2000" dirty="0">
                <a:latin typeface="宋体" panose="02010600030101010101" pitchFamily="2" charset="-122"/>
              </a:rPr>
              <a:t>（科创板专属盘后固定价格交易时间）</a:t>
            </a:r>
            <a:endParaRPr kumimoji="1" lang="en-US" altLang="zh-CN" sz="2000" dirty="0">
              <a:latin typeface="宋体" panose="02010600030101010101" pitchFamily="2" charset="-122"/>
            </a:endParaRPr>
          </a:p>
        </p:txBody>
      </p:sp>
    </p:spTree>
    <p:extLst>
      <p:ext uri="{BB962C8B-B14F-4D97-AF65-F5344CB8AC3E}">
        <p14:creationId xmlns:p14="http://schemas.microsoft.com/office/powerpoint/2010/main" val="1613359223"/>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交易时间</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A1135AD5-BD44-FD4A-B17C-6BA5FE699ECA}"/>
              </a:ext>
            </a:extLst>
          </p:cNvPr>
          <p:cNvSpPr txBox="1">
            <a:spLocks noChangeArrowheads="1"/>
          </p:cNvSpPr>
          <p:nvPr/>
        </p:nvSpPr>
        <p:spPr bwMode="auto">
          <a:xfrm>
            <a:off x="386374" y="782809"/>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TW" altLang="en-US" sz="2000" dirty="0">
                <a:latin typeface="宋体" panose="02010600030101010101" pitchFamily="2" charset="-122"/>
              </a:rPr>
              <a:t>每周</a:t>
            </a:r>
            <a:r>
              <a:rPr lang="zh-CN" altLang="en-US" sz="2000" dirty="0">
                <a:latin typeface="宋体" panose="02010600030101010101" pitchFamily="2" charset="-122"/>
              </a:rPr>
              <a:t> ：</a:t>
            </a:r>
            <a:r>
              <a:rPr lang="zh-TW" altLang="en-US" sz="2000" dirty="0">
                <a:latin typeface="宋体" panose="02010600030101010101" pitchFamily="2" charset="-122"/>
              </a:rPr>
              <a:t>周一到周五</a:t>
            </a:r>
            <a:r>
              <a:rPr lang="zh-CN" altLang="en-US" sz="2000" dirty="0">
                <a:latin typeface="宋体" panose="02010600030101010101" pitchFamily="2" charset="-122"/>
              </a:rPr>
              <a:t>（</a:t>
            </a:r>
            <a:r>
              <a:rPr lang="zh-TW" altLang="en-US" sz="2000" dirty="0">
                <a:latin typeface="宋体" panose="02010600030101010101" pitchFamily="2" charset="-122"/>
              </a:rPr>
              <a:t>法定休假日除外</a:t>
            </a:r>
            <a:r>
              <a:rPr lang="zh-CN" altLang="en-US" sz="2000" dirty="0">
                <a:latin typeface="宋体" panose="02010600030101010101" pitchFamily="2" charset="-122"/>
              </a:rPr>
              <a:t>）</a:t>
            </a:r>
            <a:endParaRPr lang="en-US" altLang="zh-CN" sz="2000" dirty="0">
              <a:latin typeface="宋体" panose="02010600030101010101" pitchFamily="2" charset="-122"/>
            </a:endParaRPr>
          </a:p>
        </p:txBody>
      </p:sp>
      <p:sp>
        <p:nvSpPr>
          <p:cNvPr id="15" name="矩形 58">
            <a:extLst>
              <a:ext uri="{FF2B5EF4-FFF2-40B4-BE49-F238E27FC236}">
                <a16:creationId xmlns:a16="http://schemas.microsoft.com/office/drawing/2014/main" id="{55FA2420-DE1B-764B-9577-25AFDC325EED}"/>
              </a:ext>
            </a:extLst>
          </p:cNvPr>
          <p:cNvSpPr/>
          <p:nvPr/>
        </p:nvSpPr>
        <p:spPr bwMode="auto">
          <a:xfrm>
            <a:off x="1047530" y="2308041"/>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周一</a:t>
            </a:r>
            <a:endParaRPr lang="en-US" altLang="zh-TW" sz="2000" b="1" dirty="0">
              <a:latin typeface="微软雅黑" panose="020B0503020204020204" pitchFamily="34" charset="-122"/>
              <a:ea typeface="微软雅黑" panose="020B0503020204020204" pitchFamily="34" charset="-122"/>
            </a:endParaRPr>
          </a:p>
        </p:txBody>
      </p:sp>
      <p:sp>
        <p:nvSpPr>
          <p:cNvPr id="16" name="矩形 59">
            <a:extLst>
              <a:ext uri="{FF2B5EF4-FFF2-40B4-BE49-F238E27FC236}">
                <a16:creationId xmlns:a16="http://schemas.microsoft.com/office/drawing/2014/main" id="{C677F0E3-31BE-9D49-8E4C-8795DAE55CF2}"/>
              </a:ext>
            </a:extLst>
          </p:cNvPr>
          <p:cNvSpPr/>
          <p:nvPr/>
        </p:nvSpPr>
        <p:spPr bwMode="auto">
          <a:xfrm>
            <a:off x="8411645" y="2308041"/>
            <a:ext cx="1260000" cy="612000"/>
          </a:xfrm>
          <a:prstGeom prst="rect">
            <a:avLst/>
          </a:prstGeom>
          <a:solidFill>
            <a:schemeClr val="accent5">
              <a:lumMod val="75000"/>
            </a:schemeClr>
          </a:solidFill>
          <a:ln w="38100" cap="flat" cmpd="sng" algn="ctr">
            <a:noFill/>
            <a:prstDash val="solid"/>
            <a:round/>
            <a:headEnd type="none" w="med" len="med"/>
            <a:tailEnd type="none" w="med" len="med"/>
          </a:ln>
          <a:effectLst>
            <a:softEdge rad="0"/>
          </a:effectLst>
          <a:scene3d>
            <a:camera prst="obliqueTopLeft"/>
            <a:lightRig rig="threePt" dir="t"/>
          </a:scene3d>
          <a:sp3d>
            <a:bevelB/>
          </a:sp3d>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2000" b="1" dirty="0">
                <a:latin typeface="微软雅黑" panose="020B0503020204020204" pitchFamily="34" charset="-122"/>
                <a:ea typeface="微软雅黑" panose="020B0503020204020204" pitchFamily="34" charset="-122"/>
              </a:rPr>
              <a:t>周六</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矩形 58">
            <a:extLst>
              <a:ext uri="{FF2B5EF4-FFF2-40B4-BE49-F238E27FC236}">
                <a16:creationId xmlns:a16="http://schemas.microsoft.com/office/drawing/2014/main" id="{79D7D568-8348-4A43-B8A4-AAAF46C2B83B}"/>
              </a:ext>
            </a:extLst>
          </p:cNvPr>
          <p:cNvSpPr/>
          <p:nvPr/>
        </p:nvSpPr>
        <p:spPr bwMode="auto">
          <a:xfrm>
            <a:off x="2520353" y="2308041"/>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周二</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矩形 58">
            <a:extLst>
              <a:ext uri="{FF2B5EF4-FFF2-40B4-BE49-F238E27FC236}">
                <a16:creationId xmlns:a16="http://schemas.microsoft.com/office/drawing/2014/main" id="{71FE645C-41D5-6247-BD65-8E6F3D6300E1}"/>
              </a:ext>
            </a:extLst>
          </p:cNvPr>
          <p:cNvSpPr/>
          <p:nvPr/>
        </p:nvSpPr>
        <p:spPr bwMode="auto">
          <a:xfrm>
            <a:off x="3993176" y="2308041"/>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周三</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矩形 58">
            <a:extLst>
              <a:ext uri="{FF2B5EF4-FFF2-40B4-BE49-F238E27FC236}">
                <a16:creationId xmlns:a16="http://schemas.microsoft.com/office/drawing/2014/main" id="{14F9D56C-6CCD-5B4C-B12A-E404D7190A6A}"/>
              </a:ext>
            </a:extLst>
          </p:cNvPr>
          <p:cNvSpPr/>
          <p:nvPr/>
        </p:nvSpPr>
        <p:spPr bwMode="auto">
          <a:xfrm>
            <a:off x="5465999" y="2308041"/>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周四</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矩形 58">
            <a:extLst>
              <a:ext uri="{FF2B5EF4-FFF2-40B4-BE49-F238E27FC236}">
                <a16:creationId xmlns:a16="http://schemas.microsoft.com/office/drawing/2014/main" id="{2F597E7D-587A-1843-A455-2662A43DA583}"/>
              </a:ext>
            </a:extLst>
          </p:cNvPr>
          <p:cNvSpPr/>
          <p:nvPr/>
        </p:nvSpPr>
        <p:spPr bwMode="auto">
          <a:xfrm>
            <a:off x="6938822" y="2308041"/>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周五</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矩形 59">
            <a:extLst>
              <a:ext uri="{FF2B5EF4-FFF2-40B4-BE49-F238E27FC236}">
                <a16:creationId xmlns:a16="http://schemas.microsoft.com/office/drawing/2014/main" id="{522AB562-2C91-9A46-BEE0-E5A48B1CE31D}"/>
              </a:ext>
            </a:extLst>
          </p:cNvPr>
          <p:cNvSpPr/>
          <p:nvPr/>
        </p:nvSpPr>
        <p:spPr bwMode="auto">
          <a:xfrm>
            <a:off x="9884470" y="2312604"/>
            <a:ext cx="1260000" cy="612000"/>
          </a:xfrm>
          <a:prstGeom prst="rect">
            <a:avLst/>
          </a:prstGeom>
          <a:solidFill>
            <a:schemeClr val="accent5">
              <a:lumMod val="75000"/>
            </a:schemeClr>
          </a:solidFill>
          <a:ln w="38100" cap="flat" cmpd="sng" algn="ctr">
            <a:noFill/>
            <a:prstDash val="solid"/>
            <a:round/>
            <a:headEnd type="none" w="med" len="med"/>
            <a:tailEnd type="none" w="med" len="med"/>
          </a:ln>
          <a:effectLst>
            <a:softEdge rad="0"/>
          </a:effectLst>
          <a:scene3d>
            <a:camera prst="obliqueTopLeft"/>
            <a:lightRig rig="threePt" dir="t"/>
          </a:scene3d>
          <a:sp3d>
            <a:bevelB/>
          </a:sp3d>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2000" b="1" dirty="0">
                <a:latin typeface="微软雅黑" panose="020B0503020204020204" pitchFamily="34" charset="-122"/>
                <a:ea typeface="微软雅黑" panose="020B0503020204020204" pitchFamily="34" charset="-122"/>
              </a:rPr>
              <a:t>周日</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连接符 50">
            <a:extLst>
              <a:ext uri="{FF2B5EF4-FFF2-40B4-BE49-F238E27FC236}">
                <a16:creationId xmlns:a16="http://schemas.microsoft.com/office/drawing/2014/main" id="{978C37FE-2B71-0B41-AFD6-C6BA4FE6980B}"/>
              </a:ext>
            </a:extLst>
          </p:cNvPr>
          <p:cNvCxnSpPr>
            <a:cxnSpLocks/>
            <a:stCxn id="45" idx="3"/>
          </p:cNvCxnSpPr>
          <p:nvPr/>
        </p:nvCxnSpPr>
        <p:spPr bwMode="auto">
          <a:xfrm>
            <a:off x="5156291" y="1574049"/>
            <a:ext cx="3004876" cy="665568"/>
          </a:xfrm>
          <a:prstGeom prst="line">
            <a:avLst/>
          </a:prstGeom>
          <a:solidFill>
            <a:schemeClr val="accent1"/>
          </a:solidFill>
          <a:ln w="38100" cap="flat" cmpd="sng" algn="ctr">
            <a:solidFill>
              <a:srgbClr val="E96073"/>
            </a:solidFill>
            <a:prstDash val="sysDash"/>
            <a:round/>
            <a:headEnd type="none" w="med" len="med"/>
            <a:tailEnd type="triangle" w="med" len="med"/>
          </a:ln>
        </p:spPr>
      </p:cxnSp>
      <p:cxnSp>
        <p:nvCxnSpPr>
          <p:cNvPr id="39" name="直接连接符 50">
            <a:extLst>
              <a:ext uri="{FF2B5EF4-FFF2-40B4-BE49-F238E27FC236}">
                <a16:creationId xmlns:a16="http://schemas.microsoft.com/office/drawing/2014/main" id="{2C6D5D15-931E-3446-AFED-C45700426E94}"/>
              </a:ext>
            </a:extLst>
          </p:cNvPr>
          <p:cNvCxnSpPr>
            <a:cxnSpLocks/>
            <a:stCxn id="45" idx="1"/>
          </p:cNvCxnSpPr>
          <p:nvPr/>
        </p:nvCxnSpPr>
        <p:spPr bwMode="auto">
          <a:xfrm flipH="1">
            <a:off x="1115285" y="1574049"/>
            <a:ext cx="3044348" cy="665568"/>
          </a:xfrm>
          <a:prstGeom prst="line">
            <a:avLst/>
          </a:prstGeom>
          <a:solidFill>
            <a:schemeClr val="accent1"/>
          </a:solidFill>
          <a:ln w="38100" cap="flat" cmpd="sng" algn="ctr">
            <a:solidFill>
              <a:srgbClr val="E96073"/>
            </a:solidFill>
            <a:prstDash val="sysDash"/>
            <a:round/>
            <a:headEnd type="none" w="med" len="med"/>
            <a:tailEnd type="triangle" w="med" len="med"/>
          </a:ln>
        </p:spPr>
      </p:cxnSp>
      <p:sp>
        <p:nvSpPr>
          <p:cNvPr id="45" name="文本框 69">
            <a:extLst>
              <a:ext uri="{FF2B5EF4-FFF2-40B4-BE49-F238E27FC236}">
                <a16:creationId xmlns:a16="http://schemas.microsoft.com/office/drawing/2014/main" id="{F07C3BDB-D260-AE45-9725-AEAE2C0BCFD3}"/>
              </a:ext>
            </a:extLst>
          </p:cNvPr>
          <p:cNvSpPr txBox="1">
            <a:spLocks noChangeArrowheads="1"/>
          </p:cNvSpPr>
          <p:nvPr/>
        </p:nvSpPr>
        <p:spPr bwMode="auto">
          <a:xfrm>
            <a:off x="4159633" y="1264672"/>
            <a:ext cx="996658"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2000" dirty="0">
                <a:latin typeface="宋体" panose="02010600030101010101" pitchFamily="2" charset="-122"/>
              </a:rPr>
              <a:t>交易日</a:t>
            </a:r>
            <a:endParaRPr lang="en-US" altLang="zh-CN" sz="2000" dirty="0">
              <a:latin typeface="宋体" panose="02010600030101010101" pitchFamily="2" charset="-122"/>
            </a:endParaRPr>
          </a:p>
        </p:txBody>
      </p:sp>
      <p:sp>
        <p:nvSpPr>
          <p:cNvPr id="46" name="矩形 58">
            <a:extLst>
              <a:ext uri="{FF2B5EF4-FFF2-40B4-BE49-F238E27FC236}">
                <a16:creationId xmlns:a16="http://schemas.microsoft.com/office/drawing/2014/main" id="{512012C6-101F-E94F-8238-222E08C2515C}"/>
              </a:ext>
            </a:extLst>
          </p:cNvPr>
          <p:cNvSpPr/>
          <p:nvPr/>
        </p:nvSpPr>
        <p:spPr bwMode="auto">
          <a:xfrm>
            <a:off x="522939" y="4330780"/>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集合竞价</a:t>
            </a:r>
            <a:endParaRPr lang="en-US" altLang="zh-TW" sz="2000" b="1" dirty="0">
              <a:latin typeface="微软雅黑" panose="020B0503020204020204" pitchFamily="34" charset="-122"/>
              <a:ea typeface="微软雅黑" panose="020B0503020204020204" pitchFamily="34" charset="-122"/>
            </a:endParaRPr>
          </a:p>
        </p:txBody>
      </p:sp>
      <p:sp>
        <p:nvSpPr>
          <p:cNvPr id="47" name="矩形 58">
            <a:extLst>
              <a:ext uri="{FF2B5EF4-FFF2-40B4-BE49-F238E27FC236}">
                <a16:creationId xmlns:a16="http://schemas.microsoft.com/office/drawing/2014/main" id="{7B2C73E1-4F1A-5B4D-BCFF-EC201C5252F0}"/>
              </a:ext>
            </a:extLst>
          </p:cNvPr>
          <p:cNvSpPr/>
          <p:nvPr/>
        </p:nvSpPr>
        <p:spPr bwMode="auto">
          <a:xfrm>
            <a:off x="3810625" y="4333527"/>
            <a:ext cx="2223351"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上午连续竞价</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矩形 58">
            <a:extLst>
              <a:ext uri="{FF2B5EF4-FFF2-40B4-BE49-F238E27FC236}">
                <a16:creationId xmlns:a16="http://schemas.microsoft.com/office/drawing/2014/main" id="{886BE881-CB7F-174D-AAEE-5C29E760DFC7}"/>
              </a:ext>
            </a:extLst>
          </p:cNvPr>
          <p:cNvSpPr/>
          <p:nvPr/>
        </p:nvSpPr>
        <p:spPr bwMode="auto">
          <a:xfrm>
            <a:off x="6188004" y="4330780"/>
            <a:ext cx="2223351"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2000" b="1" dirty="0">
                <a:latin typeface="微软雅黑" panose="020B0503020204020204" pitchFamily="34" charset="-122"/>
                <a:ea typeface="微软雅黑" panose="020B0503020204020204" pitchFamily="34" charset="-122"/>
              </a:rPr>
              <a:t>下午</a:t>
            </a: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连续竞价</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3" name="直接连接符 50">
            <a:extLst>
              <a:ext uri="{FF2B5EF4-FFF2-40B4-BE49-F238E27FC236}">
                <a16:creationId xmlns:a16="http://schemas.microsoft.com/office/drawing/2014/main" id="{5834F516-30C4-4B4B-9DE2-C588F34CF8E8}"/>
              </a:ext>
            </a:extLst>
          </p:cNvPr>
          <p:cNvCxnSpPr>
            <a:cxnSpLocks/>
          </p:cNvCxnSpPr>
          <p:nvPr/>
        </p:nvCxnSpPr>
        <p:spPr bwMode="auto">
          <a:xfrm flipH="1">
            <a:off x="562890" y="3073285"/>
            <a:ext cx="1114641" cy="1168386"/>
          </a:xfrm>
          <a:prstGeom prst="line">
            <a:avLst/>
          </a:prstGeom>
          <a:solidFill>
            <a:schemeClr val="accent1"/>
          </a:solidFill>
          <a:ln w="38100" cap="flat" cmpd="sng" algn="ctr">
            <a:solidFill>
              <a:srgbClr val="E96073"/>
            </a:solidFill>
            <a:prstDash val="sysDash"/>
            <a:round/>
            <a:headEnd type="none" w="med" len="med"/>
            <a:tailEnd type="triangle" w="med" len="med"/>
          </a:ln>
        </p:spPr>
      </p:cxnSp>
      <p:cxnSp>
        <p:nvCxnSpPr>
          <p:cNvPr id="55" name="直接连接符 50">
            <a:extLst>
              <a:ext uri="{FF2B5EF4-FFF2-40B4-BE49-F238E27FC236}">
                <a16:creationId xmlns:a16="http://schemas.microsoft.com/office/drawing/2014/main" id="{33C81575-6C93-6746-8B56-795A0FF4814A}"/>
              </a:ext>
            </a:extLst>
          </p:cNvPr>
          <p:cNvCxnSpPr>
            <a:cxnSpLocks/>
          </p:cNvCxnSpPr>
          <p:nvPr/>
        </p:nvCxnSpPr>
        <p:spPr bwMode="auto">
          <a:xfrm>
            <a:off x="1782939" y="3056932"/>
            <a:ext cx="9846171" cy="1166728"/>
          </a:xfrm>
          <a:prstGeom prst="line">
            <a:avLst/>
          </a:prstGeom>
          <a:solidFill>
            <a:schemeClr val="accent1"/>
          </a:solidFill>
          <a:ln w="38100" cap="flat" cmpd="sng" algn="ctr">
            <a:solidFill>
              <a:srgbClr val="E96073"/>
            </a:solidFill>
            <a:prstDash val="sysDash"/>
            <a:round/>
            <a:headEnd type="none" w="med" len="med"/>
            <a:tailEnd type="triangle" w="med" len="med"/>
          </a:ln>
        </p:spPr>
      </p:cxnSp>
      <p:sp>
        <p:nvSpPr>
          <p:cNvPr id="64" name="文本框 69">
            <a:extLst>
              <a:ext uri="{FF2B5EF4-FFF2-40B4-BE49-F238E27FC236}">
                <a16:creationId xmlns:a16="http://schemas.microsoft.com/office/drawing/2014/main" id="{67730AE6-6C48-DC47-A33B-B732BBCF6B65}"/>
              </a:ext>
            </a:extLst>
          </p:cNvPr>
          <p:cNvSpPr txBox="1">
            <a:spLocks noChangeArrowheads="1"/>
          </p:cNvSpPr>
          <p:nvPr/>
        </p:nvSpPr>
        <p:spPr bwMode="auto">
          <a:xfrm>
            <a:off x="146011" y="4911208"/>
            <a:ext cx="753855"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9:15</a:t>
            </a:r>
          </a:p>
        </p:txBody>
      </p:sp>
      <p:sp>
        <p:nvSpPr>
          <p:cNvPr id="65" name="文本框 69">
            <a:extLst>
              <a:ext uri="{FF2B5EF4-FFF2-40B4-BE49-F238E27FC236}">
                <a16:creationId xmlns:a16="http://schemas.microsoft.com/office/drawing/2014/main" id="{0067623E-1B20-864A-992E-3DD5526B8B9B}"/>
              </a:ext>
            </a:extLst>
          </p:cNvPr>
          <p:cNvSpPr txBox="1">
            <a:spLocks noChangeArrowheads="1"/>
          </p:cNvSpPr>
          <p:nvPr/>
        </p:nvSpPr>
        <p:spPr bwMode="auto">
          <a:xfrm>
            <a:off x="1457739" y="4905198"/>
            <a:ext cx="753855"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9:20</a:t>
            </a:r>
          </a:p>
        </p:txBody>
      </p:sp>
      <p:sp>
        <p:nvSpPr>
          <p:cNvPr id="66" name="文本框 69">
            <a:extLst>
              <a:ext uri="{FF2B5EF4-FFF2-40B4-BE49-F238E27FC236}">
                <a16:creationId xmlns:a16="http://schemas.microsoft.com/office/drawing/2014/main" id="{CD49E3D3-4974-964E-B17D-588D57B12D06}"/>
              </a:ext>
            </a:extLst>
          </p:cNvPr>
          <p:cNvSpPr txBox="1">
            <a:spLocks noChangeArrowheads="1"/>
          </p:cNvSpPr>
          <p:nvPr/>
        </p:nvSpPr>
        <p:spPr bwMode="auto">
          <a:xfrm>
            <a:off x="2669836" y="4931748"/>
            <a:ext cx="753855"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9:25</a:t>
            </a:r>
          </a:p>
        </p:txBody>
      </p:sp>
      <p:sp>
        <p:nvSpPr>
          <p:cNvPr id="67" name="矩形 58">
            <a:extLst>
              <a:ext uri="{FF2B5EF4-FFF2-40B4-BE49-F238E27FC236}">
                <a16:creationId xmlns:a16="http://schemas.microsoft.com/office/drawing/2014/main" id="{ACF9063F-C8BE-E74C-A5C1-1558ED432134}"/>
              </a:ext>
            </a:extLst>
          </p:cNvPr>
          <p:cNvSpPr/>
          <p:nvPr/>
        </p:nvSpPr>
        <p:spPr bwMode="auto">
          <a:xfrm>
            <a:off x="1814400" y="4330780"/>
            <a:ext cx="126000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集合竞价</a:t>
            </a:r>
            <a:endParaRPr lang="en-US" altLang="zh-TW" sz="2000" b="1" dirty="0">
              <a:latin typeface="微软雅黑" panose="020B0503020204020204" pitchFamily="34" charset="-122"/>
              <a:ea typeface="微软雅黑" panose="020B0503020204020204" pitchFamily="34" charset="-122"/>
            </a:endParaRPr>
          </a:p>
        </p:txBody>
      </p:sp>
      <p:sp>
        <p:nvSpPr>
          <p:cNvPr id="69" name="文本框 69">
            <a:extLst>
              <a:ext uri="{FF2B5EF4-FFF2-40B4-BE49-F238E27FC236}">
                <a16:creationId xmlns:a16="http://schemas.microsoft.com/office/drawing/2014/main" id="{B47021D2-5DFD-134C-9D7C-01B805937C2B}"/>
              </a:ext>
            </a:extLst>
          </p:cNvPr>
          <p:cNvSpPr txBox="1">
            <a:spLocks noChangeArrowheads="1"/>
          </p:cNvSpPr>
          <p:nvPr/>
        </p:nvSpPr>
        <p:spPr bwMode="auto">
          <a:xfrm>
            <a:off x="3405778" y="4915738"/>
            <a:ext cx="753855"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9:30</a:t>
            </a:r>
          </a:p>
        </p:txBody>
      </p:sp>
      <p:sp>
        <p:nvSpPr>
          <p:cNvPr id="70" name="文本框 69">
            <a:extLst>
              <a:ext uri="{FF2B5EF4-FFF2-40B4-BE49-F238E27FC236}">
                <a16:creationId xmlns:a16="http://schemas.microsoft.com/office/drawing/2014/main" id="{1F225EE4-F9C7-AF4A-90BE-BAD9AC0AADA5}"/>
              </a:ext>
            </a:extLst>
          </p:cNvPr>
          <p:cNvSpPr txBox="1">
            <a:spLocks noChangeArrowheads="1"/>
          </p:cNvSpPr>
          <p:nvPr/>
        </p:nvSpPr>
        <p:spPr bwMode="auto">
          <a:xfrm>
            <a:off x="5278619" y="4905196"/>
            <a:ext cx="947346"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11:30</a:t>
            </a:r>
          </a:p>
        </p:txBody>
      </p:sp>
      <p:sp>
        <p:nvSpPr>
          <p:cNvPr id="71" name="文本框 69">
            <a:extLst>
              <a:ext uri="{FF2B5EF4-FFF2-40B4-BE49-F238E27FC236}">
                <a16:creationId xmlns:a16="http://schemas.microsoft.com/office/drawing/2014/main" id="{C4E0BDA4-343D-ED4C-B8FA-EFEB95E2C787}"/>
              </a:ext>
            </a:extLst>
          </p:cNvPr>
          <p:cNvSpPr txBox="1">
            <a:spLocks noChangeArrowheads="1"/>
          </p:cNvSpPr>
          <p:nvPr/>
        </p:nvSpPr>
        <p:spPr bwMode="auto">
          <a:xfrm>
            <a:off x="5986203" y="4905196"/>
            <a:ext cx="947346"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13:00</a:t>
            </a:r>
          </a:p>
        </p:txBody>
      </p:sp>
      <p:sp>
        <p:nvSpPr>
          <p:cNvPr id="72" name="文本框 69">
            <a:extLst>
              <a:ext uri="{FF2B5EF4-FFF2-40B4-BE49-F238E27FC236}">
                <a16:creationId xmlns:a16="http://schemas.microsoft.com/office/drawing/2014/main" id="{576765CA-CD6C-7C43-8B11-F2547DC5CDB2}"/>
              </a:ext>
            </a:extLst>
          </p:cNvPr>
          <p:cNvSpPr txBox="1">
            <a:spLocks noChangeArrowheads="1"/>
          </p:cNvSpPr>
          <p:nvPr/>
        </p:nvSpPr>
        <p:spPr bwMode="auto">
          <a:xfrm>
            <a:off x="7941422" y="4891503"/>
            <a:ext cx="947346"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14:57</a:t>
            </a:r>
          </a:p>
        </p:txBody>
      </p:sp>
      <p:cxnSp>
        <p:nvCxnSpPr>
          <p:cNvPr id="73" name="直接连接符 54">
            <a:extLst>
              <a:ext uri="{FF2B5EF4-FFF2-40B4-BE49-F238E27FC236}">
                <a16:creationId xmlns:a16="http://schemas.microsoft.com/office/drawing/2014/main" id="{68C5E0D5-0980-1C4E-998C-59DA0CCCF2C0}"/>
              </a:ext>
            </a:extLst>
          </p:cNvPr>
          <p:cNvCxnSpPr>
            <a:cxnSpLocks/>
          </p:cNvCxnSpPr>
          <p:nvPr/>
        </p:nvCxnSpPr>
        <p:spPr bwMode="auto">
          <a:xfrm flipH="1">
            <a:off x="1030174" y="5089895"/>
            <a:ext cx="122765" cy="586635"/>
          </a:xfrm>
          <a:prstGeom prst="line">
            <a:avLst/>
          </a:prstGeom>
          <a:solidFill>
            <a:schemeClr val="accent1"/>
          </a:solidFill>
          <a:ln w="38100" cap="flat" cmpd="sng" algn="ctr">
            <a:solidFill>
              <a:schemeClr val="accent1"/>
            </a:solidFill>
            <a:prstDash val="sysDash"/>
            <a:round/>
            <a:headEnd type="none" w="med" len="med"/>
            <a:tailEnd type="triangle" w="med" len="med"/>
          </a:ln>
        </p:spPr>
      </p:cxnSp>
      <p:sp>
        <p:nvSpPr>
          <p:cNvPr id="75" name="文本框 69">
            <a:extLst>
              <a:ext uri="{FF2B5EF4-FFF2-40B4-BE49-F238E27FC236}">
                <a16:creationId xmlns:a16="http://schemas.microsoft.com/office/drawing/2014/main" id="{8A23771F-3951-EC40-BBAE-AF689881418E}"/>
              </a:ext>
            </a:extLst>
          </p:cNvPr>
          <p:cNvSpPr txBox="1">
            <a:spLocks noChangeArrowheads="1"/>
          </p:cNvSpPr>
          <p:nvPr/>
        </p:nvSpPr>
        <p:spPr bwMode="auto">
          <a:xfrm>
            <a:off x="562890" y="5624191"/>
            <a:ext cx="96927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2000" dirty="0">
                <a:solidFill>
                  <a:srgbClr val="5B9BD5"/>
                </a:solidFill>
                <a:latin typeface="宋体" panose="02010600030101010101" pitchFamily="2" charset="-122"/>
              </a:rPr>
              <a:t>可撤单</a:t>
            </a:r>
            <a:endParaRPr lang="en-US" altLang="zh-CN" sz="2000" dirty="0">
              <a:solidFill>
                <a:srgbClr val="5B9BD5"/>
              </a:solidFill>
              <a:latin typeface="宋体" panose="02010600030101010101" pitchFamily="2" charset="-122"/>
            </a:endParaRPr>
          </a:p>
        </p:txBody>
      </p:sp>
      <p:cxnSp>
        <p:nvCxnSpPr>
          <p:cNvPr id="76" name="直接连接符 54">
            <a:extLst>
              <a:ext uri="{FF2B5EF4-FFF2-40B4-BE49-F238E27FC236}">
                <a16:creationId xmlns:a16="http://schemas.microsoft.com/office/drawing/2014/main" id="{27AD1B22-783A-2D46-96C5-3E64213D8C8C}"/>
              </a:ext>
            </a:extLst>
          </p:cNvPr>
          <p:cNvCxnSpPr>
            <a:cxnSpLocks/>
          </p:cNvCxnSpPr>
          <p:nvPr/>
        </p:nvCxnSpPr>
        <p:spPr bwMode="auto">
          <a:xfrm>
            <a:off x="2206037" y="5057496"/>
            <a:ext cx="143948" cy="635046"/>
          </a:xfrm>
          <a:prstGeom prst="line">
            <a:avLst/>
          </a:prstGeom>
          <a:solidFill>
            <a:schemeClr val="accent1"/>
          </a:solidFill>
          <a:ln w="38100" cap="flat" cmpd="sng" algn="ctr">
            <a:solidFill>
              <a:schemeClr val="accent1"/>
            </a:solidFill>
            <a:prstDash val="sysDash"/>
            <a:round/>
            <a:headEnd type="none" w="med" len="med"/>
            <a:tailEnd type="triangle" w="med" len="med"/>
          </a:ln>
        </p:spPr>
      </p:cxnSp>
      <p:sp>
        <p:nvSpPr>
          <p:cNvPr id="79" name="文本框 69">
            <a:extLst>
              <a:ext uri="{FF2B5EF4-FFF2-40B4-BE49-F238E27FC236}">
                <a16:creationId xmlns:a16="http://schemas.microsoft.com/office/drawing/2014/main" id="{5AA9FA63-A028-7745-9DC0-4A76900B30A9}"/>
              </a:ext>
            </a:extLst>
          </p:cNvPr>
          <p:cNvSpPr txBox="1">
            <a:spLocks noChangeArrowheads="1"/>
          </p:cNvSpPr>
          <p:nvPr/>
        </p:nvSpPr>
        <p:spPr bwMode="auto">
          <a:xfrm>
            <a:off x="1532169" y="5626217"/>
            <a:ext cx="12600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2000" dirty="0">
                <a:solidFill>
                  <a:srgbClr val="5B9BD5"/>
                </a:solidFill>
                <a:latin typeface="宋体" panose="02010600030101010101" pitchFamily="2" charset="-122"/>
              </a:rPr>
              <a:t>不可撤单</a:t>
            </a:r>
            <a:endParaRPr lang="en-US" altLang="zh-CN" sz="2000" dirty="0">
              <a:solidFill>
                <a:srgbClr val="5B9BD5"/>
              </a:solidFill>
              <a:latin typeface="宋体" panose="02010600030101010101" pitchFamily="2" charset="-122"/>
            </a:endParaRPr>
          </a:p>
        </p:txBody>
      </p:sp>
      <p:cxnSp>
        <p:nvCxnSpPr>
          <p:cNvPr id="80" name="直接连接符 54">
            <a:extLst>
              <a:ext uri="{FF2B5EF4-FFF2-40B4-BE49-F238E27FC236}">
                <a16:creationId xmlns:a16="http://schemas.microsoft.com/office/drawing/2014/main" id="{5028558C-47B4-244B-B7CE-4C7D9FF8085C}"/>
              </a:ext>
            </a:extLst>
          </p:cNvPr>
          <p:cNvCxnSpPr>
            <a:cxnSpLocks/>
          </p:cNvCxnSpPr>
          <p:nvPr/>
        </p:nvCxnSpPr>
        <p:spPr bwMode="auto">
          <a:xfrm>
            <a:off x="3098283" y="5383212"/>
            <a:ext cx="297708" cy="345969"/>
          </a:xfrm>
          <a:prstGeom prst="line">
            <a:avLst/>
          </a:prstGeom>
          <a:solidFill>
            <a:schemeClr val="accent1"/>
          </a:solidFill>
          <a:ln w="38100" cap="flat" cmpd="sng" algn="ctr">
            <a:solidFill>
              <a:schemeClr val="accent1"/>
            </a:solidFill>
            <a:prstDash val="sysDash"/>
            <a:round/>
            <a:headEnd type="none" w="med" len="med"/>
            <a:tailEnd type="triangle" w="med" len="med"/>
          </a:ln>
        </p:spPr>
      </p:cxnSp>
      <p:sp>
        <p:nvSpPr>
          <p:cNvPr id="82" name="文本框 69">
            <a:extLst>
              <a:ext uri="{FF2B5EF4-FFF2-40B4-BE49-F238E27FC236}">
                <a16:creationId xmlns:a16="http://schemas.microsoft.com/office/drawing/2014/main" id="{57A3EF65-5FAB-F445-B9D2-A1676CDFE785}"/>
              </a:ext>
            </a:extLst>
          </p:cNvPr>
          <p:cNvSpPr txBox="1">
            <a:spLocks noChangeArrowheads="1"/>
          </p:cNvSpPr>
          <p:nvPr/>
        </p:nvSpPr>
        <p:spPr bwMode="auto">
          <a:xfrm>
            <a:off x="2836037" y="5619446"/>
            <a:ext cx="1732312"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solidFill>
                  <a:srgbClr val="5B9BD5"/>
                </a:solidFill>
                <a:latin typeface="宋体" panose="02010600030101010101" pitchFamily="2" charset="-122"/>
              </a:rPr>
              <a:t>9:25</a:t>
            </a:r>
            <a:r>
              <a:rPr lang="zh-TW" altLang="en-US" sz="2000" dirty="0">
                <a:solidFill>
                  <a:srgbClr val="5B9BD5"/>
                </a:solidFill>
                <a:latin typeface="宋体" panose="02010600030101010101" pitchFamily="2" charset="-122"/>
              </a:rPr>
              <a:t>集</a:t>
            </a:r>
            <a:r>
              <a:rPr lang="zh-CN" altLang="en-US" sz="2000" dirty="0">
                <a:solidFill>
                  <a:srgbClr val="5B9BD5"/>
                </a:solidFill>
                <a:latin typeface="宋体" panose="02010600030101010101" pitchFamily="2" charset="-122"/>
              </a:rPr>
              <a:t>中</a:t>
            </a:r>
            <a:r>
              <a:rPr lang="zh-TW" altLang="en-US" sz="2000" dirty="0">
                <a:solidFill>
                  <a:srgbClr val="5B9BD5"/>
                </a:solidFill>
                <a:latin typeface="宋体" panose="02010600030101010101" pitchFamily="2" charset="-122"/>
              </a:rPr>
              <a:t>撮合</a:t>
            </a:r>
            <a:endParaRPr lang="en-US" altLang="zh-CN" sz="2000" dirty="0">
              <a:solidFill>
                <a:srgbClr val="5B9BD5"/>
              </a:solidFill>
              <a:latin typeface="宋体" panose="02010600030101010101" pitchFamily="2" charset="-122"/>
            </a:endParaRPr>
          </a:p>
        </p:txBody>
      </p:sp>
      <p:sp>
        <p:nvSpPr>
          <p:cNvPr id="84" name="矩形 58">
            <a:extLst>
              <a:ext uri="{FF2B5EF4-FFF2-40B4-BE49-F238E27FC236}">
                <a16:creationId xmlns:a16="http://schemas.microsoft.com/office/drawing/2014/main" id="{EE62A736-1580-194F-B426-F64CDBC17CBF}"/>
              </a:ext>
            </a:extLst>
          </p:cNvPr>
          <p:cNvSpPr/>
          <p:nvPr/>
        </p:nvSpPr>
        <p:spPr bwMode="auto">
          <a:xfrm>
            <a:off x="8443491" y="4330780"/>
            <a:ext cx="1453150"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集合竞价</a:t>
            </a:r>
            <a:endParaRPr lang="en-US" altLang="zh-TW" sz="2000" b="1" dirty="0">
              <a:latin typeface="微软雅黑" panose="020B0503020204020204" pitchFamily="34" charset="-122"/>
              <a:ea typeface="微软雅黑" panose="020B0503020204020204" pitchFamily="34" charset="-122"/>
            </a:endParaRPr>
          </a:p>
        </p:txBody>
      </p:sp>
      <p:sp>
        <p:nvSpPr>
          <p:cNvPr id="85" name="文本框 69">
            <a:extLst>
              <a:ext uri="{FF2B5EF4-FFF2-40B4-BE49-F238E27FC236}">
                <a16:creationId xmlns:a16="http://schemas.microsoft.com/office/drawing/2014/main" id="{1BC0D8B5-D131-6F4F-B3FB-B46B063A324C}"/>
              </a:ext>
            </a:extLst>
          </p:cNvPr>
          <p:cNvSpPr txBox="1">
            <a:spLocks noChangeArrowheads="1"/>
          </p:cNvSpPr>
          <p:nvPr/>
        </p:nvSpPr>
        <p:spPr bwMode="auto">
          <a:xfrm>
            <a:off x="9140123" y="4888385"/>
            <a:ext cx="947346"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latin typeface="宋体" panose="02010600030101010101" pitchFamily="2" charset="-122"/>
              </a:rPr>
              <a:t>15:00</a:t>
            </a:r>
          </a:p>
        </p:txBody>
      </p:sp>
      <p:sp>
        <p:nvSpPr>
          <p:cNvPr id="88" name="矩形 58">
            <a:extLst>
              <a:ext uri="{FF2B5EF4-FFF2-40B4-BE49-F238E27FC236}">
                <a16:creationId xmlns:a16="http://schemas.microsoft.com/office/drawing/2014/main" id="{D3D9B895-E449-6B4A-8686-D73E4E0AEC5B}"/>
              </a:ext>
            </a:extLst>
          </p:cNvPr>
          <p:cNvSpPr/>
          <p:nvPr/>
        </p:nvSpPr>
        <p:spPr bwMode="auto">
          <a:xfrm>
            <a:off x="3172441" y="4335757"/>
            <a:ext cx="535585"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lang="zh-TW" altLang="en-US" sz="2000" b="1" dirty="0">
                <a:latin typeface="微软雅黑" panose="020B0503020204020204" pitchFamily="34" charset="-122"/>
                <a:ea typeface="微软雅黑" panose="020B0503020204020204" pitchFamily="34" charset="-122"/>
              </a:rPr>
              <a:t>挂</a:t>
            </a:r>
            <a:endParaRPr lang="en-US" altLang="zh-TW" sz="2000" b="1" dirty="0">
              <a:latin typeface="微软雅黑" panose="020B0503020204020204" pitchFamily="34" charset="-122"/>
              <a:ea typeface="微软雅黑" panose="020B0503020204020204" pitchFamily="34" charset="-122"/>
            </a:endParaRPr>
          </a:p>
        </p:txBody>
      </p:sp>
      <p:sp>
        <p:nvSpPr>
          <p:cNvPr id="90" name="文本框 69">
            <a:extLst>
              <a:ext uri="{FF2B5EF4-FFF2-40B4-BE49-F238E27FC236}">
                <a16:creationId xmlns:a16="http://schemas.microsoft.com/office/drawing/2014/main" id="{BA7DB0CB-5D2F-0E40-BC1A-6B468783E315}"/>
              </a:ext>
            </a:extLst>
          </p:cNvPr>
          <p:cNvSpPr txBox="1">
            <a:spLocks noChangeArrowheads="1"/>
          </p:cNvSpPr>
          <p:nvPr/>
        </p:nvSpPr>
        <p:spPr bwMode="auto">
          <a:xfrm>
            <a:off x="1345324" y="3345293"/>
            <a:ext cx="2647852"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1600" dirty="0">
                <a:solidFill>
                  <a:srgbClr val="5B9BD5"/>
                </a:solidFill>
                <a:latin typeface="宋体" panose="02010600030101010101" pitchFamily="2" charset="-122"/>
              </a:rPr>
              <a:t>接受申报不做处理</a:t>
            </a:r>
            <a:endParaRPr lang="en-US" altLang="zh-CN" sz="1600" dirty="0">
              <a:solidFill>
                <a:srgbClr val="5B9BD5"/>
              </a:solidFill>
              <a:latin typeface="宋体" panose="02010600030101010101" pitchFamily="2" charset="-122"/>
            </a:endParaRPr>
          </a:p>
        </p:txBody>
      </p:sp>
      <p:cxnSp>
        <p:nvCxnSpPr>
          <p:cNvPr id="91" name="直接连接符 54">
            <a:extLst>
              <a:ext uri="{FF2B5EF4-FFF2-40B4-BE49-F238E27FC236}">
                <a16:creationId xmlns:a16="http://schemas.microsoft.com/office/drawing/2014/main" id="{0304BE6E-E31A-D04B-A79D-53CA00E27C13}"/>
              </a:ext>
            </a:extLst>
          </p:cNvPr>
          <p:cNvCxnSpPr>
            <a:cxnSpLocks/>
            <a:endCxn id="90" idx="2"/>
          </p:cNvCxnSpPr>
          <p:nvPr/>
        </p:nvCxnSpPr>
        <p:spPr bwMode="auto">
          <a:xfrm flipH="1" flipV="1">
            <a:off x="2669250" y="3749250"/>
            <a:ext cx="710834" cy="474410"/>
          </a:xfrm>
          <a:prstGeom prst="line">
            <a:avLst/>
          </a:prstGeom>
          <a:solidFill>
            <a:schemeClr val="accent1"/>
          </a:solidFill>
          <a:ln w="38100" cap="flat" cmpd="sng" algn="ctr">
            <a:solidFill>
              <a:schemeClr val="accent1"/>
            </a:solidFill>
            <a:prstDash val="sysDash"/>
            <a:round/>
            <a:headEnd type="none" w="med" len="med"/>
            <a:tailEnd type="triangle" w="med" len="med"/>
          </a:ln>
        </p:spPr>
      </p:cxnSp>
      <p:sp>
        <p:nvSpPr>
          <p:cNvPr id="93" name="文本框 69">
            <a:extLst>
              <a:ext uri="{FF2B5EF4-FFF2-40B4-BE49-F238E27FC236}">
                <a16:creationId xmlns:a16="http://schemas.microsoft.com/office/drawing/2014/main" id="{A30E5780-1514-0D4E-BFA9-B110D9F01196}"/>
              </a:ext>
            </a:extLst>
          </p:cNvPr>
          <p:cNvSpPr txBox="1">
            <a:spLocks noChangeArrowheads="1"/>
          </p:cNvSpPr>
          <p:nvPr/>
        </p:nvSpPr>
        <p:spPr bwMode="auto">
          <a:xfrm>
            <a:off x="8510123" y="5556196"/>
            <a:ext cx="12600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2000" dirty="0">
                <a:solidFill>
                  <a:srgbClr val="5B9BD5"/>
                </a:solidFill>
                <a:latin typeface="宋体" panose="02010600030101010101" pitchFamily="2" charset="-122"/>
              </a:rPr>
              <a:t>不可撤单</a:t>
            </a:r>
            <a:endParaRPr lang="en-US" altLang="zh-CN" sz="2000" dirty="0">
              <a:solidFill>
                <a:srgbClr val="5B9BD5"/>
              </a:solidFill>
              <a:latin typeface="宋体" panose="02010600030101010101" pitchFamily="2" charset="-122"/>
            </a:endParaRPr>
          </a:p>
        </p:txBody>
      </p:sp>
      <p:cxnSp>
        <p:nvCxnSpPr>
          <p:cNvPr id="94" name="直接连接符 54">
            <a:extLst>
              <a:ext uri="{FF2B5EF4-FFF2-40B4-BE49-F238E27FC236}">
                <a16:creationId xmlns:a16="http://schemas.microsoft.com/office/drawing/2014/main" id="{24B08949-E032-6D43-B21D-4EA082C7C826}"/>
              </a:ext>
            </a:extLst>
          </p:cNvPr>
          <p:cNvCxnSpPr>
            <a:cxnSpLocks/>
          </p:cNvCxnSpPr>
          <p:nvPr/>
        </p:nvCxnSpPr>
        <p:spPr bwMode="auto">
          <a:xfrm>
            <a:off x="9001517" y="5041484"/>
            <a:ext cx="143948" cy="635046"/>
          </a:xfrm>
          <a:prstGeom prst="line">
            <a:avLst/>
          </a:prstGeom>
          <a:solidFill>
            <a:schemeClr val="accent1"/>
          </a:solidFill>
          <a:ln w="38100" cap="flat" cmpd="sng" algn="ctr">
            <a:solidFill>
              <a:schemeClr val="accent1"/>
            </a:solidFill>
            <a:prstDash val="sysDash"/>
            <a:round/>
            <a:headEnd type="none" w="med" len="med"/>
            <a:tailEnd type="triangle" w="med" len="med"/>
          </a:ln>
        </p:spPr>
      </p:cxnSp>
      <p:sp>
        <p:nvSpPr>
          <p:cNvPr id="40" name="矩形 58">
            <a:extLst>
              <a:ext uri="{FF2B5EF4-FFF2-40B4-BE49-F238E27FC236}">
                <a16:creationId xmlns:a16="http://schemas.microsoft.com/office/drawing/2014/main" id="{BE6BE34F-CCDB-2648-8FF9-D8495CFDE96F}"/>
              </a:ext>
            </a:extLst>
          </p:cNvPr>
          <p:cNvSpPr/>
          <p:nvPr/>
        </p:nvSpPr>
        <p:spPr bwMode="auto">
          <a:xfrm>
            <a:off x="9928777" y="4325029"/>
            <a:ext cx="1740284" cy="612000"/>
          </a:xfrm>
          <a:prstGeom prst="rect">
            <a:avLst/>
          </a:prstGeom>
          <a:solidFill>
            <a:srgbClr val="EA6775"/>
          </a:solidFill>
          <a:ln w="3810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90204" pitchFamily="34" charset="0"/>
              <a:buNone/>
            </a:pPr>
            <a:r>
              <a:rPr kumimoji="0" lang="zh-TW"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集合竞价</a:t>
            </a:r>
            <a:endParaRPr lang="en-US" altLang="zh-TW"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094984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26">
            <a:extLst>
              <a:ext uri="{FF2B5EF4-FFF2-40B4-BE49-F238E27FC236}">
                <a16:creationId xmlns:a16="http://schemas.microsoft.com/office/drawing/2014/main" id="{839D6087-33F6-F84E-A7F9-DB0F8501C646}"/>
              </a:ext>
            </a:extLst>
          </p:cNvPr>
          <p:cNvSpPr txBox="1">
            <a:spLocks noChangeArrowheads="1"/>
          </p:cNvSpPr>
          <p:nvPr/>
        </p:nvSpPr>
        <p:spPr bwMode="auto">
          <a:xfrm>
            <a:off x="-35417" y="238887"/>
            <a:ext cx="213118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pPr>
            <a:r>
              <a:rPr lang="zh-TW" altLang="en-US" sz="2000" b="1" dirty="0">
                <a:latin typeface="微软雅黑" panose="020B0503020204020204" pitchFamily="34" charset="-122"/>
                <a:ea typeface="微软雅黑" panose="020B0503020204020204" pitchFamily="34" charset="-122"/>
                <a:sym typeface="+mn-ea"/>
              </a:rPr>
              <a:t>证券买卖</a:t>
            </a:r>
            <a:endParaRPr lang="en-US" altLang="zh-TW" sz="2000" b="1" dirty="0">
              <a:latin typeface="微软雅黑" panose="020B0503020204020204" pitchFamily="34" charset="-122"/>
              <a:ea typeface="微软雅黑" panose="020B0503020204020204" pitchFamily="34" charset="-122"/>
              <a:sym typeface="+mn-ea"/>
            </a:endParaRPr>
          </a:p>
        </p:txBody>
      </p:sp>
      <p:sp>
        <p:nvSpPr>
          <p:cNvPr id="12" name="文本框 69">
            <a:extLst>
              <a:ext uri="{FF2B5EF4-FFF2-40B4-BE49-F238E27FC236}">
                <a16:creationId xmlns:a16="http://schemas.microsoft.com/office/drawing/2014/main" id="{A1135AD5-BD44-FD4A-B17C-6BA5FE699ECA}"/>
              </a:ext>
            </a:extLst>
          </p:cNvPr>
          <p:cNvSpPr txBox="1">
            <a:spLocks noChangeArrowheads="1"/>
          </p:cNvSpPr>
          <p:nvPr/>
        </p:nvSpPr>
        <p:spPr bwMode="auto">
          <a:xfrm>
            <a:off x="386374" y="782809"/>
            <a:ext cx="1015924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itchFamily="2" charset="2"/>
              <a:buChar char="v"/>
            </a:pPr>
            <a:r>
              <a:rPr lang="zh-TW" altLang="en-US" sz="2000" dirty="0">
                <a:latin typeface="宋体" panose="02010600030101010101" pitchFamily="2" charset="-122"/>
              </a:rPr>
              <a:t>集合竞价</a:t>
            </a:r>
            <a:endParaRPr lang="en-US" altLang="zh-CN" sz="2000" dirty="0">
              <a:latin typeface="宋体" panose="02010600030101010101" pitchFamily="2" charset="-122"/>
            </a:endParaRPr>
          </a:p>
        </p:txBody>
      </p:sp>
      <p:sp>
        <p:nvSpPr>
          <p:cNvPr id="41" name="文本框 69">
            <a:extLst>
              <a:ext uri="{FF2B5EF4-FFF2-40B4-BE49-F238E27FC236}">
                <a16:creationId xmlns:a16="http://schemas.microsoft.com/office/drawing/2014/main" id="{B300DC89-3663-A149-95B2-67F2B4FEFCFD}"/>
              </a:ext>
            </a:extLst>
          </p:cNvPr>
          <p:cNvSpPr txBox="1">
            <a:spLocks noChangeArrowheads="1"/>
          </p:cNvSpPr>
          <p:nvPr/>
        </p:nvSpPr>
        <p:spPr bwMode="auto">
          <a:xfrm>
            <a:off x="725062" y="1411623"/>
            <a:ext cx="1015924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2000" dirty="0"/>
              <a:t>集合竞价即接收一定时间内的全部报价委托，并于某一时点一次性</a:t>
            </a:r>
            <a:r>
              <a:rPr lang="zh-CN" altLang="en-US" sz="2000" dirty="0"/>
              <a:t>撮合</a:t>
            </a:r>
            <a:r>
              <a:rPr lang="zh-TW" altLang="en-US" sz="2000" dirty="0"/>
              <a:t>成交</a:t>
            </a:r>
            <a:r>
              <a:rPr lang="zh-CN" altLang="en-US" sz="2000" dirty="0"/>
              <a:t>。</a:t>
            </a:r>
            <a:endParaRPr lang="en-US" altLang="zh-CN" sz="2000" dirty="0"/>
          </a:p>
          <a:p>
            <a:pPr>
              <a:lnSpc>
                <a:spcPct val="150000"/>
              </a:lnSpc>
            </a:pPr>
            <a:r>
              <a:rPr lang="zh-CN" altLang="en-US" sz="2000" dirty="0"/>
              <a:t>成交原则为：</a:t>
            </a:r>
            <a:endParaRPr lang="en-US" altLang="zh-CN" sz="2000" dirty="0"/>
          </a:p>
          <a:p>
            <a:pPr>
              <a:lnSpc>
                <a:spcPct val="150000"/>
              </a:lnSpc>
            </a:pPr>
            <a:r>
              <a:rPr lang="en-US" altLang="zh-CN" sz="2000" dirty="0"/>
              <a:t>1</a:t>
            </a:r>
            <a:r>
              <a:rPr lang="zh-CN" altLang="en-US" sz="2000" dirty="0"/>
              <a:t>、在有效价格范围内选取成交量最大的价位</a:t>
            </a:r>
            <a:r>
              <a:rPr lang="en-US" altLang="zh-CN" sz="2000" dirty="0"/>
              <a:t>;</a:t>
            </a:r>
          </a:p>
          <a:p>
            <a:pPr>
              <a:lnSpc>
                <a:spcPct val="150000"/>
              </a:lnSpc>
            </a:pPr>
            <a:r>
              <a:rPr lang="en-US" altLang="zh-CN" sz="2000" dirty="0"/>
              <a:t>2</a:t>
            </a:r>
            <a:r>
              <a:rPr lang="zh-CN" altLang="en-US" sz="2000" dirty="0"/>
              <a:t>、高于成交价格的买进申报与低于成交价格的卖出申报全部成交</a:t>
            </a:r>
            <a:r>
              <a:rPr lang="en-US" altLang="zh-CN" sz="2000" dirty="0"/>
              <a:t>;</a:t>
            </a:r>
          </a:p>
          <a:p>
            <a:pPr>
              <a:lnSpc>
                <a:spcPct val="150000"/>
              </a:lnSpc>
            </a:pPr>
            <a:r>
              <a:rPr lang="en-US" altLang="zh-CN" sz="2000" dirty="0"/>
              <a:t>3</a:t>
            </a:r>
            <a:r>
              <a:rPr lang="zh-CN" altLang="en-US" sz="2000" dirty="0"/>
              <a:t>、与成交价格相同的买方或卖方至少一方全部成交。两个以上价位符合上述条件的，上海证券交易所规定使未成交量最小的申报价格为成交价格。</a:t>
            </a:r>
            <a:endParaRPr lang="en-US" altLang="zh-CN" sz="2000" dirty="0"/>
          </a:p>
          <a:p>
            <a:pPr>
              <a:lnSpc>
                <a:spcPct val="150000"/>
              </a:lnSpc>
            </a:pPr>
            <a:endParaRPr lang="en-US" altLang="zh-CN" sz="2000" dirty="0"/>
          </a:p>
          <a:p>
            <a:pPr>
              <a:lnSpc>
                <a:spcPct val="150000"/>
              </a:lnSpc>
            </a:pPr>
            <a:r>
              <a:rPr lang="zh-CN" altLang="en-US" sz="2000" dirty="0"/>
              <a:t>若仍有两个以上申报价格符合条件，取其中间价为成交价格。深圳证券交易所取距前收盘价最近的价位为成交价。集合竞价的所有交易以同一价格成交。</a:t>
            </a:r>
          </a:p>
        </p:txBody>
      </p:sp>
    </p:spTree>
    <p:extLst>
      <p:ext uri="{BB962C8B-B14F-4D97-AF65-F5344CB8AC3E}">
        <p14:creationId xmlns:p14="http://schemas.microsoft.com/office/powerpoint/2010/main" val="2848178963"/>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MH" val="2017081514273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15142733"/>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19447</TotalTime>
  <Words>4652</Words>
  <Application>Microsoft Macintosh PowerPoint</Application>
  <PresentationFormat>Widescreen</PresentationFormat>
  <Paragraphs>607</Paragraphs>
  <Slides>38</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微软雅黑</vt:lpstr>
      <vt:lpstr>宋体</vt:lpstr>
      <vt:lpstr>华文新魏</vt:lpstr>
      <vt:lpstr>Arial</vt:lpstr>
      <vt:lpstr>Calibri</vt:lpstr>
      <vt:lpstr>Calibri Light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 MIAO</dc:creator>
  <cp:lastModifiedBy>X eskimog</cp:lastModifiedBy>
  <cp:revision>698</cp:revision>
  <dcterms:created xsi:type="dcterms:W3CDTF">2019-12-05T09:53:27Z</dcterms:created>
  <dcterms:modified xsi:type="dcterms:W3CDTF">2020-01-06T11:02:49Z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