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30"/>
  </p:notesMasterIdLst>
  <p:sldIdLst>
    <p:sldId id="256" r:id="rId2"/>
    <p:sldId id="257" r:id="rId3"/>
    <p:sldId id="258" r:id="rId4"/>
    <p:sldId id="263" r:id="rId5"/>
    <p:sldId id="264" r:id="rId6"/>
    <p:sldId id="265" r:id="rId7"/>
    <p:sldId id="259" r:id="rId8"/>
    <p:sldId id="266" r:id="rId9"/>
    <p:sldId id="267" r:id="rId10"/>
    <p:sldId id="276" r:id="rId11"/>
    <p:sldId id="274" r:id="rId12"/>
    <p:sldId id="281" r:id="rId13"/>
    <p:sldId id="280" r:id="rId14"/>
    <p:sldId id="283" r:id="rId15"/>
    <p:sldId id="260" r:id="rId16"/>
    <p:sldId id="270" r:id="rId17"/>
    <p:sldId id="271" r:id="rId18"/>
    <p:sldId id="272" r:id="rId19"/>
    <p:sldId id="273" r:id="rId20"/>
    <p:sldId id="278" r:id="rId21"/>
    <p:sldId id="261" r:id="rId22"/>
    <p:sldId id="277" r:id="rId23"/>
    <p:sldId id="279" r:id="rId24"/>
    <p:sldId id="262" r:id="rId25"/>
    <p:sldId id="268" r:id="rId26"/>
    <p:sldId id="269" r:id="rId27"/>
    <p:sldId id="275"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008" autoAdjust="0"/>
  </p:normalViewPr>
  <p:slideViewPr>
    <p:cSldViewPr snapToGrid="0">
      <p:cViewPr varScale="1">
        <p:scale>
          <a:sx n="122" d="100"/>
          <a:sy n="122" d="100"/>
        </p:scale>
        <p:origin x="11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0EF4C-27F1-4ADE-8BF5-F2EF8B16E15D}" type="datetimeFigureOut">
              <a:rPr lang="de-DE" smtClean="0"/>
              <a:t>04.11.2014</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F4182-73BE-496C-B8C7-F9CE34CB9749}" type="slidenum">
              <a:rPr lang="de-DE" smtClean="0"/>
              <a:t>‹Nr.›</a:t>
            </a:fld>
            <a:endParaRPr lang="de-DE"/>
          </a:p>
        </p:txBody>
      </p:sp>
    </p:spTree>
    <p:extLst>
      <p:ext uri="{BB962C8B-B14F-4D97-AF65-F5344CB8AC3E}">
        <p14:creationId xmlns:p14="http://schemas.microsoft.com/office/powerpoint/2010/main" val="289406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325706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3050443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Links: Szene mit Shadow </a:t>
            </a:r>
            <a:r>
              <a:rPr lang="de-DE" dirty="0" err="1" smtClean="0"/>
              <a:t>Volumes</a:t>
            </a:r>
            <a:endParaRPr lang="de-DE" dirty="0" smtClean="0"/>
          </a:p>
          <a:p>
            <a:r>
              <a:rPr lang="de-DE" dirty="0" smtClean="0"/>
              <a:t>Rechts: Objekte werden auf dahinter liegende</a:t>
            </a:r>
            <a:r>
              <a:rPr lang="de-DE" baseline="0" dirty="0" smtClean="0"/>
              <a:t> Objekte </a:t>
            </a:r>
            <a:r>
              <a:rPr lang="de-DE" baseline="0" dirty="0" err="1" smtClean="0"/>
              <a:t>projeziert</a:t>
            </a:r>
            <a:endParaRPr lang="de-DE" baseline="0" dirty="0" smtClean="0"/>
          </a:p>
          <a:p>
            <a:r>
              <a:rPr lang="de-DE" baseline="0" dirty="0" smtClean="0"/>
              <a:t>In Anlehnung an Shadow </a:t>
            </a:r>
            <a:r>
              <a:rPr lang="de-DE" baseline="0" dirty="0" err="1" smtClean="0"/>
              <a:t>Volumes</a:t>
            </a:r>
            <a:r>
              <a:rPr lang="de-DE" baseline="0" dirty="0" smtClean="0"/>
              <a:t> haben wir unser System entwickelt</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14</a:t>
            </a:fld>
            <a:endParaRPr lang="de-DE"/>
          </a:p>
        </p:txBody>
      </p:sp>
    </p:spTree>
    <p:extLst>
      <p:ext uri="{BB962C8B-B14F-4D97-AF65-F5344CB8AC3E}">
        <p14:creationId xmlns:p14="http://schemas.microsoft.com/office/powerpoint/2010/main" val="277227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Aussehen eines</a:t>
            </a:r>
            <a:r>
              <a:rPr lang="de-DE" baseline="0" dirty="0" smtClean="0"/>
              <a:t> einfachen Schattens in unserem Programm</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15</a:t>
            </a:fld>
            <a:endParaRPr lang="de-DE"/>
          </a:p>
        </p:txBody>
      </p:sp>
    </p:spTree>
    <p:extLst>
      <p:ext uri="{BB962C8B-B14F-4D97-AF65-F5344CB8AC3E}">
        <p14:creationId xmlns:p14="http://schemas.microsoft.com/office/powerpoint/2010/main" val="1965366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 Schritt zur</a:t>
            </a:r>
            <a:r>
              <a:rPr lang="de-DE" baseline="0" dirty="0" smtClean="0"/>
              <a:t> Schattenberechnung ist das Ziehen von Linien durch alle Eckpunkte</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16</a:t>
            </a:fld>
            <a:endParaRPr lang="de-DE"/>
          </a:p>
        </p:txBody>
      </p:sp>
    </p:spTree>
    <p:extLst>
      <p:ext uri="{BB962C8B-B14F-4D97-AF65-F5344CB8AC3E}">
        <p14:creationId xmlns:p14="http://schemas.microsoft.com/office/powerpoint/2010/main" val="35647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nehmen nun</a:t>
            </a:r>
            <a:r>
              <a:rPr lang="de-DE" baseline="0" dirty="0" smtClean="0"/>
              <a:t> die zwei Linien, die im größten Winkel zueinander stehen.</a:t>
            </a:r>
          </a:p>
          <a:p>
            <a:r>
              <a:rPr lang="de-DE" dirty="0" smtClean="0"/>
              <a:t>Nun Ziehen wir eine Linie durch die zwei Eckpunkte des</a:t>
            </a:r>
            <a:r>
              <a:rPr lang="de-DE" baseline="0" dirty="0" smtClean="0"/>
              <a:t> Rechtecks, die mit den Linien verbunden sind</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17</a:t>
            </a:fld>
            <a:endParaRPr lang="de-DE"/>
          </a:p>
        </p:txBody>
      </p:sp>
    </p:spTree>
    <p:extLst>
      <p:ext uri="{BB962C8B-B14F-4D97-AF65-F5344CB8AC3E}">
        <p14:creationId xmlns:p14="http://schemas.microsoft.com/office/powerpoint/2010/main" val="455784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betrachten alle Eckpunkte des</a:t>
            </a:r>
            <a:r>
              <a:rPr lang="de-DE" baseline="0" dirty="0" smtClean="0"/>
              <a:t> Rechtecks und überprüfen ob sie im Schatten liegen, also auf der anderen Seite der Linie im Vergleich zu der Lichtquelle</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18</a:t>
            </a:fld>
            <a:endParaRPr lang="de-DE"/>
          </a:p>
        </p:txBody>
      </p:sp>
    </p:spTree>
    <p:extLst>
      <p:ext uri="{BB962C8B-B14F-4D97-AF65-F5344CB8AC3E}">
        <p14:creationId xmlns:p14="http://schemas.microsoft.com/office/powerpoint/2010/main" val="37894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Anschließend übergeben wir dem </a:t>
            </a:r>
            <a:r>
              <a:rPr lang="de-DE" dirty="0" err="1" smtClean="0"/>
              <a:t>Rasterizer</a:t>
            </a:r>
            <a:r>
              <a:rPr lang="de-DE" dirty="0" smtClean="0"/>
              <a:t>, also</a:t>
            </a:r>
            <a:r>
              <a:rPr lang="de-DE" baseline="0" dirty="0" smtClean="0"/>
              <a:t> der Programmteil, der das Polygon auf die </a:t>
            </a:r>
            <a:r>
              <a:rPr lang="de-DE" baseline="0" dirty="0" err="1" smtClean="0"/>
              <a:t>Lightmap</a:t>
            </a:r>
            <a:r>
              <a:rPr lang="de-DE" baseline="0" dirty="0" smtClean="0"/>
              <a:t> bringt, die jedem Pixel eine Helligkeit zuordnet, die zwei Linien und alle Eckpunkte, die im Schatten liegen. Dieser bildet dieses Konstrukt dann auf die </a:t>
            </a:r>
            <a:r>
              <a:rPr lang="de-DE" baseline="0" dirty="0" err="1" smtClean="0"/>
              <a:t>Lightmap</a:t>
            </a:r>
            <a:r>
              <a:rPr lang="de-DE" baseline="0" dirty="0" smtClean="0"/>
              <a:t> ab.</a:t>
            </a:r>
          </a:p>
          <a:p>
            <a:r>
              <a:rPr lang="de-DE" baseline="0" dirty="0" smtClean="0"/>
              <a:t>Dazu direkt fragen?</a:t>
            </a:r>
          </a:p>
        </p:txBody>
      </p:sp>
      <p:sp>
        <p:nvSpPr>
          <p:cNvPr id="4" name="Foliennummernplatzhalter 3"/>
          <p:cNvSpPr>
            <a:spLocks noGrp="1"/>
          </p:cNvSpPr>
          <p:nvPr>
            <p:ph type="sldNum" sz="quarter" idx="10"/>
          </p:nvPr>
        </p:nvSpPr>
        <p:spPr/>
        <p:txBody>
          <a:bodyPr/>
          <a:lstStyle/>
          <a:p>
            <a:fld id="{C23F4182-73BE-496C-B8C7-F9CE34CB9749}" type="slidenum">
              <a:rPr lang="de-DE" smtClean="0"/>
              <a:t>19</a:t>
            </a:fld>
            <a:endParaRPr lang="de-DE"/>
          </a:p>
        </p:txBody>
      </p:sp>
    </p:spTree>
    <p:extLst>
      <p:ext uri="{BB962C8B-B14F-4D97-AF65-F5344CB8AC3E}">
        <p14:creationId xmlns:p14="http://schemas.microsoft.com/office/powerpoint/2010/main" val="3980242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sehen wir eine Lichtquelle,</a:t>
            </a:r>
            <a:r>
              <a:rPr lang="de-DE" baseline="0" dirty="0" smtClean="0"/>
              <a:t> die durch einen Spalt scheint. Natürlich ist ein Schatten im realen Leben niemals so hart. Um diesen Effekt zu simulieren fassen wir mehrere Lichtquellen in einer zusammen.</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20</a:t>
            </a:fld>
            <a:endParaRPr lang="de-DE"/>
          </a:p>
        </p:txBody>
      </p:sp>
    </p:spTree>
    <p:extLst>
      <p:ext uri="{BB962C8B-B14F-4D97-AF65-F5344CB8AC3E}">
        <p14:creationId xmlns:p14="http://schemas.microsoft.com/office/powerpoint/2010/main" val="314821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haben nun mehr Lichtquellen</a:t>
            </a:r>
            <a:r>
              <a:rPr lang="de-DE" baseline="0" dirty="0" smtClean="0"/>
              <a:t> hinzugefügt. Hier sieht man auch, warum die Position des Lichtes so nah am Spalt gewählt wurde. So sehen wir die Auffächerung des Schattens besser.</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21</a:t>
            </a:fld>
            <a:endParaRPr lang="de-DE"/>
          </a:p>
        </p:txBody>
      </p:sp>
    </p:spTree>
    <p:extLst>
      <p:ext uri="{BB962C8B-B14F-4D97-AF65-F5344CB8AC3E}">
        <p14:creationId xmlns:p14="http://schemas.microsoft.com/office/powerpoint/2010/main" val="1821183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Noch mehr Lichtquellen bringen eine ziemlich realistische</a:t>
            </a:r>
            <a:r>
              <a:rPr lang="de-DE" baseline="0" dirty="0" smtClean="0"/>
              <a:t> Ansicht. Wie im echten Leben wird der Schatten zu den Seiten weicher, umso weiter er von dem Spalt entfernt ist.</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22</a:t>
            </a:fld>
            <a:endParaRPr lang="de-DE"/>
          </a:p>
        </p:txBody>
      </p:sp>
    </p:spTree>
    <p:extLst>
      <p:ext uri="{BB962C8B-B14F-4D97-AF65-F5344CB8AC3E}">
        <p14:creationId xmlns:p14="http://schemas.microsoft.com/office/powerpoint/2010/main" val="348705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3788225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nochmal eine etwas komplexere</a:t>
            </a:r>
            <a:r>
              <a:rPr lang="de-DE" baseline="0" dirty="0" smtClean="0"/>
              <a:t> Szene, mit mehreren Lichtquellen und Objekten. Auch hier sieht man wieder schön den eben genannten Effekt und wie sich die Schatten der Lichtquellen überlagern.</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23</a:t>
            </a:fld>
            <a:endParaRPr lang="de-DE"/>
          </a:p>
        </p:txBody>
      </p:sp>
    </p:spTree>
    <p:extLst>
      <p:ext uri="{BB962C8B-B14F-4D97-AF65-F5344CB8AC3E}">
        <p14:creationId xmlns:p14="http://schemas.microsoft.com/office/powerpoint/2010/main" val="97600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Nun wo die Umsetzung gezeigt wurde</a:t>
            </a:r>
            <a:r>
              <a:rPr lang="de-DE" baseline="0" dirty="0" smtClean="0"/>
              <a:t> stellen wir uns noch folgende Fragen …</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24</a:t>
            </a:fld>
            <a:endParaRPr lang="de-DE"/>
          </a:p>
        </p:txBody>
      </p:sp>
    </p:spTree>
    <p:extLst>
      <p:ext uri="{BB962C8B-B14F-4D97-AF65-F5344CB8AC3E}">
        <p14:creationId xmlns:p14="http://schemas.microsoft.com/office/powerpoint/2010/main" val="230150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haben uns</a:t>
            </a:r>
            <a:r>
              <a:rPr lang="de-DE" baseline="0" dirty="0" smtClean="0"/>
              <a:t> auf das wichtigste reduziert und deshalb kann unsere Lösung der Problemstellung zum Beispiel keine …</a:t>
            </a:r>
          </a:p>
          <a:p>
            <a:r>
              <a:rPr lang="de-DE" baseline="0" dirty="0" smtClean="0"/>
              <a:t>Farbige Lichter könnten mit eingebracht werden</a:t>
            </a:r>
          </a:p>
          <a:p>
            <a:r>
              <a:rPr lang="de-DE" baseline="0" dirty="0" smtClean="0"/>
              <a:t>Transparente Objekte und Lichtbrechung auch</a:t>
            </a:r>
          </a:p>
          <a:p>
            <a:r>
              <a:rPr lang="de-DE" baseline="0" dirty="0" smtClean="0"/>
              <a:t>Lichtstreuung und -reflektion wären der nächste Schritt</a:t>
            </a:r>
          </a:p>
          <a:p>
            <a:r>
              <a:rPr lang="de-DE" baseline="0" dirty="0" smtClean="0"/>
              <a:t>Lichtbeugung ist relativ schwer umzusetzen und selbst von sehr fortgeschrittenen Simulationen nicht unterstützt</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25</a:t>
            </a:fld>
            <a:endParaRPr lang="de-DE"/>
          </a:p>
        </p:txBody>
      </p:sp>
    </p:spTree>
    <p:extLst>
      <p:ext uri="{BB962C8B-B14F-4D97-AF65-F5344CB8AC3E}">
        <p14:creationId xmlns:p14="http://schemas.microsoft.com/office/powerpoint/2010/main" val="3494982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Natürlich kann</a:t>
            </a:r>
            <a:r>
              <a:rPr lang="de-DE" baseline="0" dirty="0" smtClean="0"/>
              <a:t> man auch mit </a:t>
            </a:r>
            <a:r>
              <a:rPr lang="de-DE" baseline="0" dirty="0" err="1" smtClean="0"/>
              <a:t>Raytracing</a:t>
            </a:r>
            <a:r>
              <a:rPr lang="de-DE" baseline="0" dirty="0" smtClean="0"/>
              <a:t> Schatten erzeugen. Jedoch ist das für den zweidimensionalen Raum nicht notwendig und unnötig langsam und komplex. Und trotz der Komplexität ist Beugung von Licht auch hier mit uns bekannten Verfahren nicht unterstützt</a:t>
            </a:r>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26</a:t>
            </a:fld>
            <a:endParaRPr lang="de-DE"/>
          </a:p>
        </p:txBody>
      </p:sp>
    </p:spTree>
    <p:extLst>
      <p:ext uri="{BB962C8B-B14F-4D97-AF65-F5344CB8AC3E}">
        <p14:creationId xmlns:p14="http://schemas.microsoft.com/office/powerpoint/2010/main" val="1156688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C23F4182-73BE-496C-B8C7-F9CE34CB9749}" type="slidenum">
              <a:rPr lang="de-DE" smtClean="0"/>
              <a:t>27</a:t>
            </a:fld>
            <a:endParaRPr lang="de-DE"/>
          </a:p>
        </p:txBody>
      </p:sp>
    </p:spTree>
    <p:extLst>
      <p:ext uri="{BB962C8B-B14F-4D97-AF65-F5344CB8AC3E}">
        <p14:creationId xmlns:p14="http://schemas.microsoft.com/office/powerpoint/2010/main" val="2759053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406182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333151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211191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401922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122902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271740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23F4182-73BE-496C-B8C7-F9CE34CB9749}" type="slidenum">
              <a:rPr lang="de-DE" smtClean="0"/>
              <a:t>‹Nr.›</a:t>
            </a:fld>
            <a:endParaRPr lang="de-DE"/>
          </a:p>
        </p:txBody>
      </p:sp>
    </p:spTree>
    <p:extLst>
      <p:ext uri="{BB962C8B-B14F-4D97-AF65-F5344CB8AC3E}">
        <p14:creationId xmlns:p14="http://schemas.microsoft.com/office/powerpoint/2010/main" val="34702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‹Nr.›</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19512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6026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771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de-DE" smtClean="0"/>
              <a:t>Titelmasterformat durch Klicken bearbeiten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7266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41852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de-DE" smtClean="0"/>
              <a:t>Titelmasterformat durch Klicken bearbeiten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de-DE" smtClean="0"/>
              <a:t>Textmasterformat bearbeiten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45111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de-DE" smtClean="0"/>
              <a:t>Titelmasterformat durch Klicken bearbeiten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smtClean="0"/>
              <a:t>Textmasterformat bearbeiten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332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3120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641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51014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70874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670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127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116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4787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74444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de-DE" smtClean="0"/>
              <a:t>Titelmasterformat durch Klicken bearbeiten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6843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11/4/2014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8171245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Schattenberechnung im 2D Raum</a:t>
            </a:r>
            <a:endParaRPr lang="de-DE" dirty="0"/>
          </a:p>
        </p:txBody>
      </p:sp>
      <p:sp>
        <p:nvSpPr>
          <p:cNvPr id="3" name="Untertitel 2"/>
          <p:cNvSpPr>
            <a:spLocks noGrp="1"/>
          </p:cNvSpPr>
          <p:nvPr>
            <p:ph type="subTitle" idx="1"/>
          </p:nvPr>
        </p:nvSpPr>
        <p:spPr/>
        <p:txBody>
          <a:bodyPr/>
          <a:lstStyle/>
          <a:p>
            <a:r>
              <a:rPr lang="de-DE" dirty="0" smtClean="0"/>
              <a:t>Jonas Dann &amp; Phillip Schichtel</a:t>
            </a:r>
            <a:endParaRPr lang="de-DE" dirty="0"/>
          </a:p>
        </p:txBody>
      </p:sp>
    </p:spTree>
    <p:extLst>
      <p:ext uri="{BB962C8B-B14F-4D97-AF65-F5344CB8AC3E}">
        <p14:creationId xmlns:p14="http://schemas.microsoft.com/office/powerpoint/2010/main" val="420903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Shadow Mapping</a:t>
            </a:r>
            <a:endParaRPr lang="de-DE" dirty="0"/>
          </a:p>
        </p:txBody>
      </p:sp>
      <p:pic>
        <p:nvPicPr>
          <p:cNvPr id="2050" name="Picture 2" descr="http://upload.wikimedia.org/wikipedia/commons/9/9c/4over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41" y="4330868"/>
            <a:ext cx="2393092" cy="19144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upload.wikimedia.org/wikipedia/commons/7/74/3noshad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778" y="2216152"/>
            <a:ext cx="2398155" cy="1918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upload.wikimedia.org/wikipedia/commons/2/23/2shadowma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4466" y="2216152"/>
            <a:ext cx="2393092" cy="19144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upload.wikimedia.org/wikipedia/commons/3/32/7f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4466" y="4333408"/>
            <a:ext cx="2389917" cy="1911934"/>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2204778" y="6245342"/>
            <a:ext cx="2767104" cy="230832"/>
          </a:xfrm>
          <a:prstGeom prst="rect">
            <a:avLst/>
          </a:prstGeom>
        </p:spPr>
        <p:txBody>
          <a:bodyPr wrap="none">
            <a:spAutoFit/>
          </a:bodyPr>
          <a:lstStyle/>
          <a:p>
            <a:r>
              <a:rPr lang="de-DE" sz="900" dirty="0" smtClean="0"/>
              <a:t>Quelle: http</a:t>
            </a:r>
            <a:r>
              <a:rPr lang="de-DE" sz="900" dirty="0"/>
              <a:t>://de.wikipedia.org/wiki/Shadow_Mapping</a:t>
            </a:r>
          </a:p>
        </p:txBody>
      </p:sp>
    </p:spTree>
    <p:extLst>
      <p:ext uri="{BB962C8B-B14F-4D97-AF65-F5344CB8AC3E}">
        <p14:creationId xmlns:p14="http://schemas.microsoft.com/office/powerpoint/2010/main" val="123225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Raytracing</a:t>
            </a:r>
            <a:endParaRPr lang="de-DE" dirty="0"/>
          </a:p>
        </p:txBody>
      </p:sp>
      <p:sp>
        <p:nvSpPr>
          <p:cNvPr id="3" name="Inhaltsplatzhalter 2"/>
          <p:cNvSpPr>
            <a:spLocks noGrp="1"/>
          </p:cNvSpPr>
          <p:nvPr>
            <p:ph idx="1"/>
          </p:nvPr>
        </p:nvSpPr>
        <p:spPr/>
        <p:txBody>
          <a:bodyPr/>
          <a:lstStyle/>
          <a:p>
            <a:r>
              <a:rPr lang="de-DE" dirty="0" smtClean="0"/>
              <a:t>Schließt Strahlen von der Kamera durch jeden Bildpixel</a:t>
            </a:r>
          </a:p>
          <a:p>
            <a:r>
              <a:rPr lang="de-DE" dirty="0" smtClean="0"/>
              <a:t>Reflektionen werden bis zur Lichtquelle zurückverfolgt</a:t>
            </a:r>
          </a:p>
          <a:p>
            <a:r>
              <a:rPr lang="de-DE" dirty="0" smtClean="0"/>
              <a:t>Extrem realistische Szenen möglich</a:t>
            </a:r>
          </a:p>
          <a:p>
            <a:r>
              <a:rPr lang="de-DE" dirty="0" smtClean="0"/>
              <a:t>… entsprechend extrem rechenaufwändig</a:t>
            </a:r>
          </a:p>
          <a:p>
            <a:r>
              <a:rPr lang="de-DE" dirty="0" smtClean="0"/>
              <a:t>Nicht für Echtzeitanwendungen</a:t>
            </a:r>
            <a:endParaRPr lang="de-DE" dirty="0"/>
          </a:p>
        </p:txBody>
      </p:sp>
    </p:spTree>
    <p:extLst>
      <p:ext uri="{BB962C8B-B14F-4D97-AF65-F5344CB8AC3E}">
        <p14:creationId xmlns:p14="http://schemas.microsoft.com/office/powerpoint/2010/main" val="339753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Raytracing</a:t>
            </a: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311" y="2660822"/>
            <a:ext cx="3273166" cy="2454875"/>
          </a:xfrm>
        </p:spPr>
      </p:pic>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579" y="2660823"/>
            <a:ext cx="3273165" cy="2454874"/>
          </a:xfrm>
          <a:prstGeom prst="rect">
            <a:avLst/>
          </a:prstGeom>
        </p:spPr>
      </p:pic>
      <p:sp>
        <p:nvSpPr>
          <p:cNvPr id="8" name="Rechteck 7"/>
          <p:cNvSpPr/>
          <p:nvPr/>
        </p:nvSpPr>
        <p:spPr>
          <a:xfrm>
            <a:off x="1369311" y="5115697"/>
            <a:ext cx="2419252" cy="230832"/>
          </a:xfrm>
          <a:prstGeom prst="rect">
            <a:avLst/>
          </a:prstGeom>
        </p:spPr>
        <p:txBody>
          <a:bodyPr wrap="none">
            <a:spAutoFit/>
          </a:bodyPr>
          <a:lstStyle/>
          <a:p>
            <a:r>
              <a:rPr lang="de-DE" sz="900" dirty="0" smtClean="0"/>
              <a:t>Quelle: http</a:t>
            </a:r>
            <a:r>
              <a:rPr lang="de-DE" sz="900" dirty="0"/>
              <a:t>://de.wikipedia.org/wiki/Raytracing</a:t>
            </a:r>
          </a:p>
        </p:txBody>
      </p:sp>
    </p:spTree>
    <p:extLst>
      <p:ext uri="{BB962C8B-B14F-4D97-AF65-F5344CB8AC3E}">
        <p14:creationId xmlns:p14="http://schemas.microsoft.com/office/powerpoint/2010/main" val="162801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Raytracing</a:t>
            </a:r>
            <a:endParaRPr lang="de-DE" dirty="0"/>
          </a:p>
        </p:txBody>
      </p:sp>
      <p:pic>
        <p:nvPicPr>
          <p:cNvPr id="4098" name="Picture 2" descr="http://upload.wikimedia.org/wikipedia/commons/c/cb/Alexcla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65" y="1843216"/>
            <a:ext cx="5994401" cy="4495801"/>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1837265" y="6339017"/>
            <a:ext cx="7282248" cy="230832"/>
          </a:xfrm>
          <a:prstGeom prst="rect">
            <a:avLst/>
          </a:prstGeom>
        </p:spPr>
        <p:txBody>
          <a:bodyPr wrap="square">
            <a:spAutoFit/>
          </a:bodyPr>
          <a:lstStyle/>
          <a:p>
            <a:r>
              <a:rPr lang="de-DE" sz="900" dirty="0" smtClean="0"/>
              <a:t>Quelle: http</a:t>
            </a:r>
            <a:r>
              <a:rPr lang="de-DE" sz="900" dirty="0"/>
              <a:t>://upload.wikimedia.org/wikipedia/commons/c/cb/Alexclass.jpg</a:t>
            </a:r>
          </a:p>
        </p:txBody>
      </p:sp>
    </p:spTree>
    <p:extLst>
      <p:ext uri="{BB962C8B-B14F-4D97-AF65-F5344CB8AC3E}">
        <p14:creationId xmlns:p14="http://schemas.microsoft.com/office/powerpoint/2010/main" val="29944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Shadow </a:t>
            </a:r>
            <a:r>
              <a:rPr lang="de-DE" dirty="0" err="1" smtClean="0"/>
              <a:t>Volumes</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8910" y="2667000"/>
            <a:ext cx="6731643" cy="3332163"/>
          </a:xfrm>
        </p:spPr>
      </p:pic>
      <p:sp>
        <p:nvSpPr>
          <p:cNvPr id="5" name="Rechteck 4"/>
          <p:cNvSpPr/>
          <p:nvPr/>
        </p:nvSpPr>
        <p:spPr>
          <a:xfrm>
            <a:off x="1468910" y="5996930"/>
            <a:ext cx="4862945" cy="230832"/>
          </a:xfrm>
          <a:prstGeom prst="rect">
            <a:avLst/>
          </a:prstGeom>
        </p:spPr>
        <p:txBody>
          <a:bodyPr wrap="square">
            <a:spAutoFit/>
          </a:bodyPr>
          <a:lstStyle/>
          <a:p>
            <a:r>
              <a:rPr lang="de-DE" sz="900" dirty="0" smtClean="0"/>
              <a:t>Quelle: http</a:t>
            </a:r>
            <a:r>
              <a:rPr lang="de-DE" sz="900" dirty="0"/>
              <a:t>://upload.wikimedia.org/wikipedia/commons/a/af/Shadow_volume_illustration.png</a:t>
            </a:r>
          </a:p>
        </p:txBody>
      </p:sp>
    </p:spTree>
    <p:extLst>
      <p:ext uri="{BB962C8B-B14F-4D97-AF65-F5344CB8AC3E}">
        <p14:creationId xmlns:p14="http://schemas.microsoft.com/office/powerpoint/2010/main" val="1752356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Durchführung</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1" y="2667000"/>
            <a:ext cx="4690260" cy="3332163"/>
          </a:xfrm>
        </p:spPr>
      </p:pic>
    </p:spTree>
    <p:extLst>
      <p:ext uri="{BB962C8B-B14F-4D97-AF65-F5344CB8AC3E}">
        <p14:creationId xmlns:p14="http://schemas.microsoft.com/office/powerpoint/2010/main" val="227448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Durchführung</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1" y="2667000"/>
            <a:ext cx="4690260" cy="3332163"/>
          </a:xfrm>
        </p:spPr>
      </p:pic>
    </p:spTree>
    <p:extLst>
      <p:ext uri="{BB962C8B-B14F-4D97-AF65-F5344CB8AC3E}">
        <p14:creationId xmlns:p14="http://schemas.microsoft.com/office/powerpoint/2010/main" val="656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Durchführung</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1" y="2667000"/>
            <a:ext cx="4690260" cy="3332162"/>
          </a:xfrm>
        </p:spPr>
      </p:pic>
    </p:spTree>
    <p:extLst>
      <p:ext uri="{BB962C8B-B14F-4D97-AF65-F5344CB8AC3E}">
        <p14:creationId xmlns:p14="http://schemas.microsoft.com/office/powerpoint/2010/main" val="487794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Durchführung</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2" y="2667000"/>
            <a:ext cx="4690258" cy="3332162"/>
          </a:xfrm>
        </p:spPr>
      </p:pic>
    </p:spTree>
    <p:extLst>
      <p:ext uri="{BB962C8B-B14F-4D97-AF65-F5344CB8AC3E}">
        <p14:creationId xmlns:p14="http://schemas.microsoft.com/office/powerpoint/2010/main" val="1112962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Durchführung</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2" y="2667000"/>
            <a:ext cx="4690258" cy="3332161"/>
          </a:xfrm>
        </p:spPr>
      </p:pic>
    </p:spTree>
    <p:extLst>
      <p:ext uri="{BB962C8B-B14F-4D97-AF65-F5344CB8AC3E}">
        <p14:creationId xmlns:p14="http://schemas.microsoft.com/office/powerpoint/2010/main" val="291229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Index</a:t>
            </a:r>
            <a:endParaRPr lang="de-DE" dirty="0"/>
          </a:p>
        </p:txBody>
      </p:sp>
      <p:sp>
        <p:nvSpPr>
          <p:cNvPr id="3" name="Inhaltsplatzhalter 2"/>
          <p:cNvSpPr>
            <a:spLocks noGrp="1"/>
          </p:cNvSpPr>
          <p:nvPr>
            <p:ph idx="1"/>
          </p:nvPr>
        </p:nvSpPr>
        <p:spPr/>
        <p:txBody>
          <a:bodyPr/>
          <a:lstStyle/>
          <a:p>
            <a:r>
              <a:rPr lang="de-DE" dirty="0"/>
              <a:t>Motivation</a:t>
            </a:r>
          </a:p>
          <a:p>
            <a:r>
              <a:rPr lang="de-DE" dirty="0"/>
              <a:t>Problemstellung &amp; Methoden</a:t>
            </a:r>
            <a:endParaRPr lang="de-DE" b="1" dirty="0"/>
          </a:p>
          <a:p>
            <a:r>
              <a:rPr lang="de-DE" dirty="0"/>
              <a:t>Durchführung</a:t>
            </a:r>
          </a:p>
          <a:p>
            <a:r>
              <a:rPr lang="de-DE" dirty="0"/>
              <a:t>Ergebnis</a:t>
            </a:r>
          </a:p>
          <a:p>
            <a:r>
              <a:rPr lang="de-DE" dirty="0"/>
              <a:t>Diskussion</a:t>
            </a:r>
          </a:p>
        </p:txBody>
      </p:sp>
    </p:spTree>
    <p:extLst>
      <p:ext uri="{BB962C8B-B14F-4D97-AF65-F5344CB8AC3E}">
        <p14:creationId xmlns:p14="http://schemas.microsoft.com/office/powerpoint/2010/main" val="308429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6488" y="2667000"/>
            <a:ext cx="5256486" cy="3332163"/>
          </a:xfrm>
        </p:spPr>
      </p:pic>
    </p:spTree>
    <p:extLst>
      <p:ext uri="{BB962C8B-B14F-4D97-AF65-F5344CB8AC3E}">
        <p14:creationId xmlns:p14="http://schemas.microsoft.com/office/powerpoint/2010/main" val="1246949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Ergebnis</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9900" y="2667000"/>
            <a:ext cx="5269662" cy="3332163"/>
          </a:xfrm>
        </p:spPr>
      </p:pic>
    </p:spTree>
    <p:extLst>
      <p:ext uri="{BB962C8B-B14F-4D97-AF65-F5344CB8AC3E}">
        <p14:creationId xmlns:p14="http://schemas.microsoft.com/office/powerpoint/2010/main" val="2957554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3042" y="2667000"/>
            <a:ext cx="5243378" cy="3332163"/>
          </a:xfrm>
        </p:spPr>
      </p:pic>
    </p:spTree>
    <p:extLst>
      <p:ext uri="{BB962C8B-B14F-4D97-AF65-F5344CB8AC3E}">
        <p14:creationId xmlns:p14="http://schemas.microsoft.com/office/powerpoint/2010/main" val="1504388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9601" y="2667000"/>
            <a:ext cx="4690260" cy="3332163"/>
          </a:xfrm>
        </p:spPr>
      </p:pic>
    </p:spTree>
    <p:extLst>
      <p:ext uri="{BB962C8B-B14F-4D97-AF65-F5344CB8AC3E}">
        <p14:creationId xmlns:p14="http://schemas.microsoft.com/office/powerpoint/2010/main" val="1558887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Diskussion</a:t>
            </a:r>
            <a:endParaRPr lang="de-DE" dirty="0"/>
          </a:p>
        </p:txBody>
      </p:sp>
      <p:sp>
        <p:nvSpPr>
          <p:cNvPr id="3" name="Inhaltsplatzhalter 2"/>
          <p:cNvSpPr>
            <a:spLocks noGrp="1"/>
          </p:cNvSpPr>
          <p:nvPr>
            <p:ph idx="1"/>
          </p:nvPr>
        </p:nvSpPr>
        <p:spPr/>
        <p:txBody>
          <a:bodyPr/>
          <a:lstStyle/>
          <a:p>
            <a:r>
              <a:rPr lang="de-DE" dirty="0"/>
              <a:t>Wo sind die Grenzen des Modells?</a:t>
            </a:r>
          </a:p>
          <a:p>
            <a:r>
              <a:rPr lang="de-DE" dirty="0"/>
              <a:t>Was hätten alternative Ansätze besser gemacht?</a:t>
            </a:r>
          </a:p>
          <a:p>
            <a:r>
              <a:rPr lang="de-DE"/>
              <a:t>Inwiefern </a:t>
            </a:r>
            <a:r>
              <a:rPr lang="de-DE" smtClean="0"/>
              <a:t>deckt </a:t>
            </a:r>
            <a:r>
              <a:rPr lang="de-DE"/>
              <a:t>das Modell </a:t>
            </a:r>
            <a:r>
              <a:rPr lang="de-DE" dirty="0"/>
              <a:t>die</a:t>
            </a:r>
            <a:r>
              <a:rPr lang="de-DE"/>
              <a:t> Problematik ab?</a:t>
            </a:r>
            <a:endParaRPr lang="de-DE" dirty="0"/>
          </a:p>
        </p:txBody>
      </p:sp>
    </p:spTree>
    <p:extLst>
      <p:ext uri="{BB962C8B-B14F-4D97-AF65-F5344CB8AC3E}">
        <p14:creationId xmlns:p14="http://schemas.microsoft.com/office/powerpoint/2010/main" val="3739765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Grenzen</a:t>
            </a:r>
            <a:endParaRPr lang="de-DE" dirty="0"/>
          </a:p>
        </p:txBody>
      </p:sp>
      <p:sp>
        <p:nvSpPr>
          <p:cNvPr id="3" name="Inhaltsplatzhalter 2"/>
          <p:cNvSpPr>
            <a:spLocks noGrp="1"/>
          </p:cNvSpPr>
          <p:nvPr>
            <p:ph idx="1"/>
          </p:nvPr>
        </p:nvSpPr>
        <p:spPr/>
        <p:txBody>
          <a:bodyPr/>
          <a:lstStyle/>
          <a:p>
            <a:r>
              <a:rPr lang="de-DE" dirty="0"/>
              <a:t>Keine farbige </a:t>
            </a:r>
            <a:r>
              <a:rPr lang="de-DE" dirty="0" smtClean="0"/>
              <a:t>Lichter</a:t>
            </a:r>
            <a:endParaRPr lang="de-DE" dirty="0"/>
          </a:p>
          <a:p>
            <a:r>
              <a:rPr lang="de-DE" dirty="0"/>
              <a:t>Keine transparente Objekte und Lichtbrechung</a:t>
            </a:r>
          </a:p>
          <a:p>
            <a:r>
              <a:rPr lang="de-DE" dirty="0"/>
              <a:t>Keine </a:t>
            </a:r>
            <a:r>
              <a:rPr lang="de-DE" dirty="0" smtClean="0"/>
              <a:t>Lichtstreuung und -reflektion</a:t>
            </a:r>
            <a:endParaRPr lang="de-DE" dirty="0"/>
          </a:p>
          <a:p>
            <a:r>
              <a:rPr lang="de-DE" dirty="0"/>
              <a:t>Keine Lichtbeugung an Kanten</a:t>
            </a:r>
          </a:p>
        </p:txBody>
      </p:sp>
    </p:spTree>
    <p:extLst>
      <p:ext uri="{BB962C8B-B14F-4D97-AF65-F5344CB8AC3E}">
        <p14:creationId xmlns:p14="http://schemas.microsoft.com/office/powerpoint/2010/main" val="3758470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Alternative Ansätze	</a:t>
            </a:r>
            <a:endParaRPr lang="de-DE" dirty="0"/>
          </a:p>
        </p:txBody>
      </p:sp>
      <p:sp>
        <p:nvSpPr>
          <p:cNvPr id="3" name="Inhaltsplatzhalter 2"/>
          <p:cNvSpPr>
            <a:spLocks noGrp="1"/>
          </p:cNvSpPr>
          <p:nvPr>
            <p:ph idx="1"/>
          </p:nvPr>
        </p:nvSpPr>
        <p:spPr/>
        <p:txBody>
          <a:bodyPr/>
          <a:lstStyle/>
          <a:p>
            <a:r>
              <a:rPr lang="de-DE" dirty="0" err="1" smtClean="0"/>
              <a:t>Raytracing</a:t>
            </a:r>
            <a:endParaRPr lang="de-DE" dirty="0" smtClean="0"/>
          </a:p>
          <a:p>
            <a:pPr lvl="1"/>
            <a:r>
              <a:rPr lang="de-DE" dirty="0" smtClean="0"/>
              <a:t>Im 2D Raum nicht notwendig</a:t>
            </a:r>
            <a:endParaRPr lang="de-DE" dirty="0"/>
          </a:p>
          <a:p>
            <a:pPr lvl="1"/>
            <a:r>
              <a:rPr lang="de-DE" dirty="0" smtClean="0"/>
              <a:t>Realistische Reflektionen, aber langsam und komplex</a:t>
            </a:r>
          </a:p>
          <a:p>
            <a:pPr lvl="1"/>
            <a:r>
              <a:rPr lang="de-DE" dirty="0" smtClean="0"/>
              <a:t>Lichtbeugung auch nicht abgedeckt mit bekannten Verfahren</a:t>
            </a:r>
          </a:p>
          <a:p>
            <a:endParaRPr lang="de-DE" dirty="0" smtClean="0"/>
          </a:p>
          <a:p>
            <a:endParaRPr lang="de-DE" dirty="0" smtClean="0"/>
          </a:p>
        </p:txBody>
      </p:sp>
    </p:spTree>
    <p:extLst>
      <p:ext uri="{BB962C8B-B14F-4D97-AF65-F5344CB8AC3E}">
        <p14:creationId xmlns:p14="http://schemas.microsoft.com/office/powerpoint/2010/main" val="3110889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Abdeckung der Problematik</a:t>
            </a:r>
            <a:endParaRPr lang="de-DE" dirty="0"/>
          </a:p>
        </p:txBody>
      </p:sp>
      <p:sp>
        <p:nvSpPr>
          <p:cNvPr id="3" name="Inhaltsplatzhalter 2"/>
          <p:cNvSpPr>
            <a:spLocks noGrp="1"/>
          </p:cNvSpPr>
          <p:nvPr>
            <p:ph idx="1"/>
          </p:nvPr>
        </p:nvSpPr>
        <p:spPr/>
        <p:txBody>
          <a:bodyPr/>
          <a:lstStyle/>
          <a:p>
            <a:r>
              <a:rPr lang="de-DE" dirty="0"/>
              <a:t>Berechnung</a:t>
            </a:r>
            <a:r>
              <a:rPr lang="de-DE"/>
              <a:t> von harten Schatten</a:t>
            </a:r>
            <a:endParaRPr lang="de-DE" dirty="0"/>
          </a:p>
          <a:p>
            <a:r>
              <a:rPr lang="de-DE"/>
              <a:t>Überlagerung von Schatten</a:t>
            </a:r>
            <a:endParaRPr lang="de-DE" dirty="0"/>
          </a:p>
          <a:p>
            <a:r>
              <a:rPr lang="de-DE"/>
              <a:t>Simulation größerer Lichtquellen durch viele Kleine</a:t>
            </a:r>
          </a:p>
          <a:p>
            <a:r>
              <a:rPr lang="de-DE" dirty="0"/>
              <a:t>Relativ</a:t>
            </a:r>
            <a:r>
              <a:rPr lang="de-DE"/>
              <a:t> einfach zu </a:t>
            </a:r>
            <a:r>
              <a:rPr lang="de-DE" smtClean="0"/>
              <a:t>implementieren</a:t>
            </a:r>
            <a:endParaRPr lang="de-DE" dirty="0"/>
          </a:p>
        </p:txBody>
      </p:sp>
    </p:spTree>
    <p:extLst>
      <p:ext uri="{BB962C8B-B14F-4D97-AF65-F5344CB8AC3E}">
        <p14:creationId xmlns:p14="http://schemas.microsoft.com/office/powerpoint/2010/main" val="3354384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Danke für Eure Aufmerksamkeit</a:t>
            </a:r>
            <a:endParaRPr lang="de-DE" dirty="0"/>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211490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a:t>
            </a:r>
            <a:endParaRPr lang="de-DE" dirty="0"/>
          </a:p>
        </p:txBody>
      </p:sp>
      <p:sp>
        <p:nvSpPr>
          <p:cNvPr id="3" name="Inhaltsplatzhalter 2"/>
          <p:cNvSpPr>
            <a:spLocks noGrp="1"/>
          </p:cNvSpPr>
          <p:nvPr>
            <p:ph idx="1"/>
          </p:nvPr>
        </p:nvSpPr>
        <p:spPr/>
        <p:txBody>
          <a:bodyPr/>
          <a:lstStyle/>
          <a:p>
            <a:r>
              <a:rPr lang="de-DE" dirty="0"/>
              <a:t>Unterhaltungsmedien</a:t>
            </a:r>
            <a:r>
              <a:rPr lang="de-DE"/>
              <a:t>: Spiele, Filme</a:t>
            </a:r>
            <a:endParaRPr lang="de-DE" dirty="0"/>
          </a:p>
          <a:p>
            <a:r>
              <a:rPr lang="de-DE"/>
              <a:t>Design: Gebäudedesign, Innenraumgestaltung</a:t>
            </a:r>
            <a:endParaRPr lang="de-DE" dirty="0"/>
          </a:p>
          <a:p>
            <a:r>
              <a:rPr lang="de-DE" smtClean="0"/>
              <a:t>Benutzeroberflächen</a:t>
            </a:r>
            <a:endParaRPr lang="de-DE"/>
          </a:p>
        </p:txBody>
      </p:sp>
    </p:spTree>
    <p:extLst>
      <p:ext uri="{BB962C8B-B14F-4D97-AF65-F5344CB8AC3E}">
        <p14:creationId xmlns:p14="http://schemas.microsoft.com/office/powerpoint/2010/main" val="351660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Anwendung </a:t>
            </a:r>
            <a:r>
              <a:rPr lang="de-DE" smtClean="0"/>
              <a:t>in </a:t>
            </a:r>
            <a:r>
              <a:rPr lang="de-DE" dirty="0"/>
              <a:t>Spielen</a:t>
            </a:r>
          </a:p>
        </p:txBody>
      </p:sp>
      <p:pic>
        <p:nvPicPr>
          <p:cNvPr id="1026" name="Picture 2" descr="http://ad610d58b352248e2f93-1208626020351f7332dce742e906c4bf.r19.cf1.rackcdn.com/ae537aa17c572d85e67190c247d97fa3a183df17.jpg__0x529_q85_upsc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863" y="2604714"/>
            <a:ext cx="5529206" cy="3457388"/>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2069863" y="6062102"/>
            <a:ext cx="5861222" cy="230832"/>
          </a:xfrm>
          <a:prstGeom prst="rect">
            <a:avLst/>
          </a:prstGeom>
        </p:spPr>
        <p:txBody>
          <a:bodyPr wrap="square">
            <a:spAutoFit/>
          </a:bodyPr>
          <a:lstStyle/>
          <a:p>
            <a:r>
              <a:rPr lang="de-DE" sz="900" dirty="0"/>
              <a:t>Quelle: http://www.gamesradar.com/monaco/screenshots/</a:t>
            </a:r>
            <a:endParaRPr lang="de-DE" dirty="0"/>
          </a:p>
        </p:txBody>
      </p:sp>
    </p:spTree>
    <p:extLst>
      <p:ext uri="{BB962C8B-B14F-4D97-AF65-F5344CB8AC3E}">
        <p14:creationId xmlns:p14="http://schemas.microsoft.com/office/powerpoint/2010/main" val="182715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Anwendung im </a:t>
            </a:r>
            <a:r>
              <a:rPr lang="de-DE" smtClean="0"/>
              <a:t>Design</a:t>
            </a:r>
            <a:endParaRPr lang="de-DE" dirty="0"/>
          </a:p>
        </p:txBody>
      </p:sp>
      <p:pic>
        <p:nvPicPr>
          <p:cNvPr id="4" name="Inhaltsplatzhalt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5384"/>
          <a:stretch/>
        </p:blipFill>
        <p:spPr>
          <a:xfrm>
            <a:off x="1691524" y="2667000"/>
            <a:ext cx="6286414" cy="3332163"/>
          </a:xfrm>
        </p:spPr>
      </p:pic>
      <p:sp>
        <p:nvSpPr>
          <p:cNvPr id="11" name="Rechteck 2"/>
          <p:cNvSpPr/>
          <p:nvPr/>
        </p:nvSpPr>
        <p:spPr>
          <a:xfrm>
            <a:off x="1691524" y="5999163"/>
            <a:ext cx="6286414" cy="230832"/>
          </a:xfrm>
          <a:prstGeom prst="rect">
            <a:avLst/>
          </a:prstGeom>
        </p:spPr>
        <p:txBody>
          <a:bodyPr wrap="square">
            <a:spAutoFit/>
          </a:bodyPr>
          <a:lstStyle/>
          <a:p>
            <a:r>
              <a:rPr lang="de-DE" sz="900" dirty="0" smtClean="0"/>
              <a:t>Quelle: http</a:t>
            </a:r>
            <a:r>
              <a:rPr lang="de-DE" sz="900" dirty="0"/>
              <a:t>://kjzhang.freehostia.com/images/sketchup_shadow_study_solar_analysis_piazza_san_marco_kjzhang.jpg</a:t>
            </a:r>
          </a:p>
        </p:txBody>
      </p:sp>
    </p:spTree>
    <p:extLst>
      <p:ext uri="{BB962C8B-B14F-4D97-AF65-F5344CB8AC3E}">
        <p14:creationId xmlns:p14="http://schemas.microsoft.com/office/powerpoint/2010/main" val="409738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Anwendung im UI </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8592" y="2667000"/>
            <a:ext cx="6072278" cy="3332163"/>
          </a:xfrm>
        </p:spPr>
      </p:pic>
      <p:sp>
        <p:nvSpPr>
          <p:cNvPr id="5" name="Rechteck 4"/>
          <p:cNvSpPr/>
          <p:nvPr/>
        </p:nvSpPr>
        <p:spPr>
          <a:xfrm>
            <a:off x="1798592" y="5999163"/>
            <a:ext cx="6072278" cy="230832"/>
          </a:xfrm>
          <a:prstGeom prst="rect">
            <a:avLst/>
          </a:prstGeom>
        </p:spPr>
        <p:txBody>
          <a:bodyPr wrap="square">
            <a:spAutoFit/>
          </a:bodyPr>
          <a:lstStyle/>
          <a:p>
            <a:r>
              <a:rPr lang="de-DE" sz="900" dirty="0" smtClean="0"/>
              <a:t>Quelle: http</a:t>
            </a:r>
            <a:r>
              <a:rPr lang="de-DE" sz="900" dirty="0"/>
              <a:t>://flatdsgn.com/wp-content/uploads/2013/08/Long-Shadow-Flat-UI-Kit2.jpg</a:t>
            </a:r>
          </a:p>
        </p:txBody>
      </p:sp>
    </p:spTree>
    <p:extLst>
      <p:ext uri="{BB962C8B-B14F-4D97-AF65-F5344CB8AC3E}">
        <p14:creationId xmlns:p14="http://schemas.microsoft.com/office/powerpoint/2010/main" val="244731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Problemstellung &amp; </a:t>
            </a:r>
            <a:r>
              <a:rPr lang="de-DE" dirty="0"/>
              <a:t>Methoden</a:t>
            </a:r>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3289" y="2667000"/>
            <a:ext cx="4442884" cy="3332163"/>
          </a:xfrm>
        </p:spPr>
      </p:pic>
      <p:sp>
        <p:nvSpPr>
          <p:cNvPr id="5" name="Rechteck 5"/>
          <p:cNvSpPr/>
          <p:nvPr/>
        </p:nvSpPr>
        <p:spPr>
          <a:xfrm>
            <a:off x="2613289" y="5999163"/>
            <a:ext cx="4572000" cy="230832"/>
          </a:xfrm>
          <a:prstGeom prst="rect">
            <a:avLst/>
          </a:prstGeom>
        </p:spPr>
        <p:txBody>
          <a:bodyPr>
            <a:spAutoFit/>
          </a:bodyPr>
          <a:lstStyle/>
          <a:p>
            <a:r>
              <a:rPr lang="de-DE" sz="900" dirty="0" smtClean="0"/>
              <a:t>Quelle</a:t>
            </a:r>
            <a:r>
              <a:rPr lang="de-DE" sz="900" dirty="0"/>
              <a:t>: http://upload.wikimedia.org/wikipedia/commons/0/05/Antumbra.jpg</a:t>
            </a:r>
          </a:p>
        </p:txBody>
      </p:sp>
    </p:spTree>
    <p:extLst>
      <p:ext uri="{BB962C8B-B14F-4D97-AF65-F5344CB8AC3E}">
        <p14:creationId xmlns:p14="http://schemas.microsoft.com/office/powerpoint/2010/main" val="69895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Umbra, Penumbra und </a:t>
            </a:r>
            <a:r>
              <a:rPr lang="de-DE" dirty="0" err="1" smtClean="0"/>
              <a:t>Antumbra</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7794" y="2667000"/>
            <a:ext cx="4673874" cy="3332163"/>
          </a:xfrm>
        </p:spPr>
      </p:pic>
      <p:sp>
        <p:nvSpPr>
          <p:cNvPr id="11" name="Textfeld 2"/>
          <p:cNvSpPr txBox="1"/>
          <p:nvPr/>
        </p:nvSpPr>
        <p:spPr>
          <a:xfrm>
            <a:off x="2497794" y="5999163"/>
            <a:ext cx="3348824" cy="230832"/>
          </a:xfrm>
          <a:prstGeom prst="rect">
            <a:avLst/>
          </a:prstGeom>
          <a:noFill/>
        </p:spPr>
        <p:txBody>
          <a:bodyPr wrap="square" rtlCol="0">
            <a:spAutoFit/>
          </a:bodyPr>
          <a:lstStyle/>
          <a:p>
            <a:r>
              <a:rPr lang="de-DE" sz="900" dirty="0" smtClean="0"/>
              <a:t>Quelle: im Rahmen des Projektes entwickelte Anwendung</a:t>
            </a:r>
            <a:endParaRPr lang="de-DE" sz="900" dirty="0"/>
          </a:p>
        </p:txBody>
      </p:sp>
    </p:spTree>
    <p:extLst>
      <p:ext uri="{BB962C8B-B14F-4D97-AF65-F5344CB8AC3E}">
        <p14:creationId xmlns:p14="http://schemas.microsoft.com/office/powerpoint/2010/main" val="269122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Shadow Mapping</a:t>
            </a:r>
            <a:endParaRPr lang="de-DE" dirty="0"/>
          </a:p>
        </p:txBody>
      </p:sp>
      <p:sp>
        <p:nvSpPr>
          <p:cNvPr id="3" name="Inhaltsplatzhalter 2"/>
          <p:cNvSpPr>
            <a:spLocks noGrp="1"/>
          </p:cNvSpPr>
          <p:nvPr>
            <p:ph idx="1"/>
          </p:nvPr>
        </p:nvSpPr>
        <p:spPr/>
        <p:txBody>
          <a:bodyPr/>
          <a:lstStyle/>
          <a:p>
            <a:r>
              <a:rPr lang="de-DE" dirty="0" smtClean="0"/>
              <a:t>2 Phasen</a:t>
            </a:r>
          </a:p>
          <a:p>
            <a:pPr lvl="1"/>
            <a:r>
              <a:rPr lang="de-DE" dirty="0" smtClean="0"/>
              <a:t>Szene von jedem Licht aus in eine Shadow </a:t>
            </a:r>
            <a:r>
              <a:rPr lang="de-DE" dirty="0" err="1" smtClean="0"/>
              <a:t>Map</a:t>
            </a:r>
            <a:r>
              <a:rPr lang="de-DE" dirty="0" smtClean="0"/>
              <a:t> rendern</a:t>
            </a:r>
          </a:p>
          <a:p>
            <a:pPr lvl="1"/>
            <a:r>
              <a:rPr lang="de-DE" dirty="0" smtClean="0"/>
              <a:t>Szene von Kamera aus rendern und Shadow </a:t>
            </a:r>
            <a:r>
              <a:rPr lang="de-DE" dirty="0" err="1" smtClean="0"/>
              <a:t>Map</a:t>
            </a:r>
            <a:r>
              <a:rPr lang="de-DE" dirty="0"/>
              <a:t> </a:t>
            </a:r>
            <a:r>
              <a:rPr lang="de-DE" dirty="0" smtClean="0"/>
              <a:t>anwenden</a:t>
            </a:r>
          </a:p>
          <a:p>
            <a:r>
              <a:rPr lang="de-DE" dirty="0" smtClean="0"/>
              <a:t>Weiche Kanten, aber keine Penumbra &amp; </a:t>
            </a:r>
            <a:r>
              <a:rPr lang="de-DE" dirty="0" err="1" smtClean="0"/>
              <a:t>Antumbra</a:t>
            </a:r>
            <a:endParaRPr lang="de-DE" dirty="0" smtClean="0"/>
          </a:p>
          <a:p>
            <a:r>
              <a:rPr lang="de-DE" dirty="0" smtClean="0"/>
              <a:t>Schnell</a:t>
            </a:r>
          </a:p>
          <a:p>
            <a:endParaRPr lang="de-DE" dirty="0" smtClean="0"/>
          </a:p>
          <a:p>
            <a:pPr lvl="1"/>
            <a:endParaRPr lang="de-DE" dirty="0"/>
          </a:p>
        </p:txBody>
      </p:sp>
    </p:spTree>
    <p:extLst>
      <p:ext uri="{BB962C8B-B14F-4D97-AF65-F5344CB8AC3E}">
        <p14:creationId xmlns:p14="http://schemas.microsoft.com/office/powerpoint/2010/main" val="1847643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0</TotalTime>
  <Words>657</Words>
  <Application>Microsoft Office PowerPoint</Application>
  <PresentationFormat>Bildschirmpräsentation (4:3)</PresentationFormat>
  <Paragraphs>106</Paragraphs>
  <Slides>28</Slides>
  <Notes>24</Notes>
  <HiddenSlides>0</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Parallax</vt:lpstr>
      <vt:lpstr>Schattenberechnung im 2D Raum</vt:lpstr>
      <vt:lpstr>Index</vt:lpstr>
      <vt:lpstr>Motivation</vt:lpstr>
      <vt:lpstr>Anwendung in Spielen</vt:lpstr>
      <vt:lpstr>Anwendung im Design</vt:lpstr>
      <vt:lpstr>Anwendung im UI </vt:lpstr>
      <vt:lpstr>Problemstellung &amp; Methoden</vt:lpstr>
      <vt:lpstr>Umbra, Penumbra und Antumbra</vt:lpstr>
      <vt:lpstr>Shadow Mapping</vt:lpstr>
      <vt:lpstr>Shadow Mapping</vt:lpstr>
      <vt:lpstr>Raytracing</vt:lpstr>
      <vt:lpstr>Raytracing</vt:lpstr>
      <vt:lpstr>Raytracing</vt:lpstr>
      <vt:lpstr>Shadow Volumes</vt:lpstr>
      <vt:lpstr>Durchführung</vt:lpstr>
      <vt:lpstr>Durchführung</vt:lpstr>
      <vt:lpstr>Durchführung</vt:lpstr>
      <vt:lpstr>Durchführung</vt:lpstr>
      <vt:lpstr>Durchführung</vt:lpstr>
      <vt:lpstr>Ergebnis</vt:lpstr>
      <vt:lpstr>Ergebnis</vt:lpstr>
      <vt:lpstr>Ergebnis</vt:lpstr>
      <vt:lpstr>Ergebnis</vt:lpstr>
      <vt:lpstr>Diskussion</vt:lpstr>
      <vt:lpstr>Grenzen</vt:lpstr>
      <vt:lpstr>Alternative Ansätze </vt:lpstr>
      <vt:lpstr>Abdeckung der Problematik</vt:lpstr>
      <vt:lpstr>Danke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Schattenberechnung im 2D Raum</dc:title>
  <dc:creator>Phillip Schichtel</dc:creator>
  <cp:lastModifiedBy>Jonas Dann</cp:lastModifiedBy>
  <cp:revision>59</cp:revision>
  <dcterms:created xsi:type="dcterms:W3CDTF">2014-11-02T18:08:37Z</dcterms:created>
  <dcterms:modified xsi:type="dcterms:W3CDTF">2014-11-04T14:16:15Z</dcterms:modified>
</cp:coreProperties>
</file>