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D7DCED"/>
    <a:srgbClr val="CFD5EA"/>
    <a:srgbClr val="85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58" autoAdjust="0"/>
  </p:normalViewPr>
  <p:slideViewPr>
    <p:cSldViewPr snapToGrid="0">
      <p:cViewPr varScale="1">
        <p:scale>
          <a:sx n="82" d="100"/>
          <a:sy n="82" d="100"/>
        </p:scale>
        <p:origin x="15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pPr/>
              <a:t>31.07.2017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pPr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0296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pPr/>
              <a:t>31.07.2017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pPr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172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pPr/>
              <a:t>31.07.2017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pPr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4681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pPr/>
              <a:t>31.07.2017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pPr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5056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pPr/>
              <a:t>31.07.2017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pPr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1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pPr/>
              <a:t>31.07.2017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pPr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248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pPr/>
              <a:t>31.07.2017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pPr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4336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pPr/>
              <a:t>31.07.2017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pPr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2980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pPr/>
              <a:t>31.07.2017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pPr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31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pPr/>
              <a:t>31.07.2017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pPr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3862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D718-CC85-43B1-89D5-DCA49F629E58}" type="datetimeFigureOut">
              <a:rPr lang="it-CH" smtClean="0"/>
              <a:pPr/>
              <a:t>31.07.2017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E12C-9209-41D2-A8C9-A63B9ABAC923}" type="slidenum">
              <a:rPr lang="it-CH" smtClean="0"/>
              <a:pPr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7792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D718-CC85-43B1-89D5-DCA49F629E58}" type="datetimeFigureOut">
              <a:rPr lang="it-CH" smtClean="0"/>
              <a:pPr/>
              <a:t>31.07.2017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5E12C-9209-41D2-A8C9-A63B9ABAC923}" type="slidenum">
              <a:rPr lang="it-CH" smtClean="0"/>
              <a:pPr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7202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22288"/>
              </p:ext>
            </p:extLst>
          </p:nvPr>
        </p:nvGraphicFramePr>
        <p:xfrm>
          <a:off x="111600" y="75600"/>
          <a:ext cx="8928000" cy="6608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49638446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35373489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13525585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788298183"/>
                    </a:ext>
                  </a:extLst>
                </a:gridCol>
              </a:tblGrid>
              <a:tr h="144000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900" u="sng" dirty="0">
                          <a:solidFill>
                            <a:schemeClr val="tx1"/>
                          </a:solidFill>
                          <a:effectLst/>
                        </a:rPr>
                        <a:t>Bilancio del Bar-ristorante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900" u="sng" dirty="0">
                          <a:solidFill>
                            <a:schemeClr val="tx1"/>
                          </a:solidFill>
                          <a:effectLst/>
                        </a:rPr>
                        <a:t>31.12.2018</a:t>
                      </a:r>
                      <a:endParaRPr lang="it-CH" sz="190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83670"/>
                  </a:ext>
                </a:extLst>
              </a:tr>
              <a:tr h="929683">
                <a:tc>
                  <a:txBody>
                    <a:bodyPr/>
                    <a:lstStyle/>
                    <a:p>
                      <a:pPr marL="180000" lvl="1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sng" dirty="0">
                          <a:solidFill>
                            <a:schemeClr val="tx1"/>
                          </a:solidFill>
                          <a:effectLst/>
                        </a:rPr>
                        <a:t>Attivi</a:t>
                      </a:r>
                      <a:endParaRPr lang="it-CH" sz="17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none" dirty="0">
                          <a:solidFill>
                            <a:schemeClr val="tx1"/>
                          </a:solidFill>
                          <a:effectLst/>
                        </a:rPr>
                        <a:t>Importo (EUR)</a:t>
                      </a:r>
                      <a:endParaRPr lang="it-CH" sz="17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sng" dirty="0">
                          <a:solidFill>
                            <a:schemeClr val="tx1"/>
                          </a:solidFill>
                          <a:effectLst/>
                        </a:rPr>
                        <a:t>Passivi</a:t>
                      </a:r>
                      <a:endParaRPr lang="it-CH" sz="17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none" dirty="0">
                          <a:solidFill>
                            <a:schemeClr val="tx1"/>
                          </a:solidFill>
                          <a:effectLst/>
                        </a:rPr>
                        <a:t>Importo (EUR)</a:t>
                      </a:r>
                      <a:endParaRPr lang="it-CH" sz="17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69208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Cassa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2'000.00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Debiti verso fornitori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3'000.00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162439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Banca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3'000.00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Prestiti passivi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5'000.00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19636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Crediti verso clienti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1'000.00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22316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Scorte merci a fine anno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500.00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Capitale Proprio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9'000.00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14315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Attrezzature /</a:t>
                      </a:r>
                      <a:r>
                        <a:rPr lang="it-CH" sz="1400" b="0" baseline="0" dirty="0">
                          <a:solidFill>
                            <a:schemeClr val="tx1"/>
                          </a:solidFill>
                          <a:effectLst/>
                        </a:rPr>
                        <a:t> M</a:t>
                      </a: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acchinari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4'000.00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02938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Mobilio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1'900.00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39263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Computer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1'600.00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179825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Veicoli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4'000.00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i="1" dirty="0">
                          <a:solidFill>
                            <a:srgbClr val="7030A0"/>
                          </a:solidFill>
                          <a:effectLst/>
                        </a:rPr>
                        <a:t>Utile annuale a Bilancio</a:t>
                      </a:r>
                      <a:endParaRPr lang="it-CH" sz="1400" b="1" i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i="1" dirty="0">
                          <a:solidFill>
                            <a:srgbClr val="7030A0"/>
                          </a:solidFill>
                          <a:effectLst/>
                        </a:rPr>
                        <a:t>1'000.00</a:t>
                      </a:r>
                      <a:endParaRPr lang="it-CH" sz="1400" i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01395"/>
                  </a:ext>
                </a:extLst>
              </a:tr>
              <a:tr h="470945">
                <a:tc>
                  <a:txBody>
                    <a:bodyPr/>
                    <a:lstStyle/>
                    <a:p>
                      <a:pPr marL="180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dirty="0">
                          <a:solidFill>
                            <a:schemeClr val="tx1"/>
                          </a:solidFill>
                          <a:effectLst/>
                        </a:rPr>
                        <a:t>Totale Attivi</a:t>
                      </a:r>
                      <a:endParaRPr lang="it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529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dirty="0">
                          <a:solidFill>
                            <a:schemeClr val="tx1"/>
                          </a:solidFill>
                          <a:effectLst/>
                        </a:rPr>
                        <a:t>18'000.00</a:t>
                      </a:r>
                      <a:endParaRPr lang="it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dirty="0">
                          <a:solidFill>
                            <a:schemeClr val="tx1"/>
                          </a:solidFill>
                          <a:effectLst/>
                        </a:rPr>
                        <a:t>Totale Passivi</a:t>
                      </a:r>
                      <a:endParaRPr lang="it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dirty="0">
                          <a:solidFill>
                            <a:schemeClr val="tx1"/>
                          </a:solidFill>
                          <a:effectLst/>
                        </a:rPr>
                        <a:t>18'000.00</a:t>
                      </a:r>
                      <a:endParaRPr lang="it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1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9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80455"/>
              </p:ext>
            </p:extLst>
          </p:nvPr>
        </p:nvGraphicFramePr>
        <p:xfrm>
          <a:off x="111600" y="75600"/>
          <a:ext cx="8928000" cy="6749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321799774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343668368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464276096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876126794"/>
                    </a:ext>
                  </a:extLst>
                </a:gridCol>
              </a:tblGrid>
              <a:tr h="129600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900" u="sng" dirty="0">
                          <a:solidFill>
                            <a:schemeClr val="tx1"/>
                          </a:solidFill>
                          <a:effectLst/>
                        </a:rPr>
                        <a:t>Conto Economico del Bar-ristorante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900" u="sng">
                          <a:solidFill>
                            <a:schemeClr val="tx1"/>
                          </a:solidFill>
                          <a:effectLst/>
                        </a:rPr>
                        <a:t>01.01.2018 - </a:t>
                      </a:r>
                      <a:r>
                        <a:rPr lang="it-CH" sz="1900" u="sng" dirty="0">
                          <a:solidFill>
                            <a:schemeClr val="tx1"/>
                          </a:solidFill>
                          <a:effectLst/>
                        </a:rPr>
                        <a:t>31.12.2018</a:t>
                      </a:r>
                      <a:endParaRPr lang="it-CH" sz="190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00400"/>
                  </a:ext>
                </a:extLst>
              </a:tr>
              <a:tr h="755983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sng" dirty="0">
                          <a:solidFill>
                            <a:schemeClr val="tx1"/>
                          </a:solidFill>
                          <a:effectLst/>
                        </a:rPr>
                        <a:t>Costi</a:t>
                      </a:r>
                      <a:endParaRPr lang="it-CH" sz="17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none" dirty="0">
                          <a:solidFill>
                            <a:schemeClr val="tx1"/>
                          </a:solidFill>
                          <a:effectLst/>
                        </a:rPr>
                        <a:t>Importo</a:t>
                      </a:r>
                      <a:r>
                        <a:rPr lang="it-CH" sz="1700" b="1" u="none" baseline="0" dirty="0">
                          <a:solidFill>
                            <a:schemeClr val="tx1"/>
                          </a:solidFill>
                          <a:effectLst/>
                        </a:rPr>
                        <a:t> (EUR)</a:t>
                      </a:r>
                      <a:endParaRPr lang="it-CH" sz="17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sng" dirty="0">
                          <a:solidFill>
                            <a:schemeClr val="tx1"/>
                          </a:solidFill>
                          <a:effectLst/>
                        </a:rPr>
                        <a:t>Ricavi</a:t>
                      </a:r>
                      <a:endParaRPr lang="it-CH" sz="17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700" b="1" u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Importo</a:t>
                      </a:r>
                      <a:r>
                        <a:rPr lang="it-CH" sz="1700" b="1" u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(EUR)</a:t>
                      </a:r>
                      <a:endParaRPr lang="it-CH" sz="1700" b="1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4441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Costi acquisti bibite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3'000.00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>
                          <a:solidFill>
                            <a:schemeClr val="tx1"/>
                          </a:solidFill>
                          <a:effectLst/>
                        </a:rPr>
                        <a:t>Ricavi vendite bibite</a:t>
                      </a:r>
                      <a:endParaRPr lang="it-CH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12'000.00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635291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Costi interessi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50.00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>
                          <a:solidFill>
                            <a:schemeClr val="tx1"/>
                          </a:solidFill>
                          <a:effectLst/>
                        </a:rPr>
                        <a:t>Ricavi da affitti</a:t>
                      </a:r>
                      <a:endParaRPr lang="it-CH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330.00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80507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Stipendi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7'000.00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Ricavi da interessi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20.00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47366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Costi veicoli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660.00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Ricavi da sconti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50.00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3306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Costi ufficio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340.00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61455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Costi elettricità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40.00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255731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Costi pubblicità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270.00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049136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Spese bancarie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10.00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66599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0" dirty="0">
                          <a:solidFill>
                            <a:schemeClr val="tx1"/>
                          </a:solidFill>
                          <a:effectLst/>
                        </a:rPr>
                        <a:t>Costi per sconti</a:t>
                      </a:r>
                      <a:endParaRPr lang="it-CH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30.00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978752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>
                          <a:solidFill>
                            <a:schemeClr val="tx1"/>
                          </a:solidFill>
                          <a:effectLst/>
                        </a:rPr>
                        <a:t>Totale Costi</a:t>
                      </a:r>
                      <a:endParaRPr lang="it-CH" sz="14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dirty="0">
                          <a:solidFill>
                            <a:schemeClr val="tx1"/>
                          </a:solidFill>
                          <a:effectLst/>
                        </a:rPr>
                        <a:t>11'400.00</a:t>
                      </a:r>
                      <a:endParaRPr lang="it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dirty="0">
                          <a:solidFill>
                            <a:schemeClr val="tx1"/>
                          </a:solidFill>
                          <a:effectLst/>
                        </a:rPr>
                        <a:t>Totale Ricavi</a:t>
                      </a:r>
                      <a:endParaRPr lang="it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b="1" dirty="0">
                          <a:solidFill>
                            <a:schemeClr val="tx1"/>
                          </a:solidFill>
                          <a:effectLst/>
                        </a:rPr>
                        <a:t>12'400.00</a:t>
                      </a:r>
                      <a:endParaRPr lang="it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46870"/>
                  </a:ext>
                </a:extLst>
              </a:tr>
              <a:tr h="427060"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i="1" dirty="0">
                          <a:solidFill>
                            <a:srgbClr val="7030A0"/>
                          </a:solidFill>
                          <a:effectLst/>
                        </a:rPr>
                        <a:t>Utile annuale</a:t>
                      </a:r>
                      <a:endParaRPr lang="it-CH" sz="1400" i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5212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i="1" dirty="0">
                          <a:solidFill>
                            <a:srgbClr val="7030A0"/>
                          </a:solidFill>
                          <a:effectLst/>
                        </a:rPr>
                        <a:t>1'000.00</a:t>
                      </a:r>
                      <a:endParaRPr lang="it-CH" sz="1400" i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0957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CH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CH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25" marR="6712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72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4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llian\Desktop\Dropbox\GitHub\Education\Italian\lezioni\lezione_1_-_elementi_di_base_della_contabilità_-_b_-_registrazioni_transactions_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2360613"/>
            <a:ext cx="8693150" cy="2135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llian\Desktop\Dropbox\GitHub\Education\Italian\lezioni\lezione_1_-_elementi_di_base_della_contabilità_-_c_-_scheda_di_conto_-_banca_accountcard_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2235200"/>
            <a:ext cx="8429625" cy="2386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</Words>
  <Application>Microsoft Office PowerPoint</Application>
  <PresentationFormat>Presentazione su schermo (4:3)</PresentationFormat>
  <Paragraphs>92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Killian Casartelli</dc:creator>
  <cp:lastModifiedBy>Killian Casartelli</cp:lastModifiedBy>
  <cp:revision>52</cp:revision>
  <dcterms:created xsi:type="dcterms:W3CDTF">2017-07-28T12:29:47Z</dcterms:created>
  <dcterms:modified xsi:type="dcterms:W3CDTF">2017-07-31T12:54:50Z</dcterms:modified>
</cp:coreProperties>
</file>