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5" r:id="rId2"/>
    <p:sldId id="276" r:id="rId3"/>
    <p:sldId id="260" r:id="rId4"/>
    <p:sldId id="272" r:id="rId5"/>
    <p:sldId id="273" r:id="rId6"/>
    <p:sldId id="274" r:id="rId7"/>
    <p:sldId id="277" r:id="rId8"/>
    <p:sldId id="278" r:id="rId9"/>
    <p:sldId id="279" r:id="rId10"/>
    <p:sldId id="280" r:id="rId11"/>
  </p:sldIdLst>
  <p:sldSz cx="12192000" cy="6858000"/>
  <p:notesSz cx="6858000" cy="9144000"/>
  <p:custDataLst>
    <p:tags r:id="rId1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0"/>
    <p:restoredTop sz="0"/>
  </p:normalViewPr>
  <p:slideViewPr>
    <p:cSldViewPr>
      <p:cViewPr varScale="1">
        <p:scale>
          <a:sx n="62" d="100"/>
          <a:sy n="62" d="100"/>
        </p:scale>
        <p:origin x="38" y="435"/>
      </p:cViewPr>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endParaRPr lang="de-DE"/>
          </a:p>
        </c:rich>
      </c:tx>
      <c:overlay val="1"/>
    </c:title>
    <c:autoTitleDeleted val="0"/>
    <c:plotArea>
      <c:layout/>
      <c:barChart>
        <c:barDir val="bar"/>
        <c:grouping val="clustered"/>
        <c:varyColors val="0"/>
        <c:ser>
          <c:idx val="0"/>
          <c:order val="0"/>
          <c:tx>
            <c:strRef>
              <c:f>Sheet1!$B$1</c:f>
              <c:strCache>
                <c:ptCount val="1"/>
                <c:pt idx="0">
                  <c:v>Marktanteile</c:v>
                </c:pt>
              </c:strCache>
            </c:strRef>
          </c:tx>
          <c:spPr>
            <a:solidFill>
              <a:srgbClr val="2875DD"/>
            </a:solidFill>
            <a:ln>
              <a:solidFill>
                <a:srgbClr val="2875DD"/>
              </a:solidFill>
            </a:ln>
          </c:spPr>
          <c:invertIfNegative val="0"/>
          <c:dLbls>
            <c:dLbl>
              <c:idx val="0"/>
              <c:numFmt formatCode="#,##0%" sourceLinked="0"/>
              <c:spPr/>
              <c:txPr>
                <a:bodyPr/>
                <a:lstStyle/>
                <a:p>
                  <a:pPr>
                    <a:defRPr sz="1000" b="1" smtId="4294967295">
                      <a:solidFill>
                        <a:srgbClr val="0F283E"/>
                      </a:solidFill>
                      <a:latin typeface="Arial" pitchFamily="34" charset="0"/>
                    </a:defRPr>
                  </a:pPr>
                  <a:endParaRPr lang="de-DE"/>
                </a:p>
              </c:txPr>
              <c:showLegendKey val="0"/>
              <c:showVal val="1"/>
              <c:showCatName val="0"/>
              <c:showSerName val="0"/>
              <c:showPercent val="0"/>
              <c:showBubbleSize val="0"/>
              <c:extLst>
                <c:ext xmlns:c16="http://schemas.microsoft.com/office/drawing/2014/chart" uri="{C3380CC4-5D6E-409C-BE32-E72D297353CC}">
                  <c16:uniqueId val="{00000000-D153-4AEF-94A2-F7F412A2207C}"/>
                </c:ext>
              </c:extLst>
            </c:dLbl>
            <c:dLbl>
              <c:idx val="1"/>
              <c:numFmt formatCode="#,##0%" sourceLinked="0"/>
              <c:spPr/>
              <c:txPr>
                <a:bodyPr/>
                <a:lstStyle/>
                <a:p>
                  <a:pPr>
                    <a:defRPr sz="1000" b="1" smtId="4294967295">
                      <a:solidFill>
                        <a:srgbClr val="0F283E"/>
                      </a:solidFill>
                      <a:latin typeface="Arial" pitchFamily="34" charset="0"/>
                    </a:defRPr>
                  </a:pPr>
                  <a:endParaRPr lang="de-DE"/>
                </a:p>
              </c:txPr>
              <c:showLegendKey val="0"/>
              <c:showVal val="1"/>
              <c:showCatName val="0"/>
              <c:showSerName val="0"/>
              <c:showPercent val="0"/>
              <c:showBubbleSize val="0"/>
              <c:extLst>
                <c:ext xmlns:c16="http://schemas.microsoft.com/office/drawing/2014/chart" uri="{C3380CC4-5D6E-409C-BE32-E72D297353CC}">
                  <c16:uniqueId val="{00000001-D153-4AEF-94A2-F7F412A2207C}"/>
                </c:ext>
              </c:extLst>
            </c:dLbl>
            <c:dLbl>
              <c:idx val="2"/>
              <c:numFmt formatCode="#,##0%" sourceLinked="0"/>
              <c:spPr/>
              <c:txPr>
                <a:bodyPr/>
                <a:lstStyle/>
                <a:p>
                  <a:pPr>
                    <a:defRPr sz="1000" b="1" smtId="4294967295">
                      <a:solidFill>
                        <a:srgbClr val="0F283E"/>
                      </a:solidFill>
                      <a:latin typeface="Arial" pitchFamily="34" charset="0"/>
                    </a:defRPr>
                  </a:pPr>
                  <a:endParaRPr lang="de-DE"/>
                </a:p>
              </c:txPr>
              <c:showLegendKey val="0"/>
              <c:showVal val="1"/>
              <c:showCatName val="0"/>
              <c:showSerName val="0"/>
              <c:showPercent val="0"/>
              <c:showBubbleSize val="0"/>
              <c:extLst>
                <c:ext xmlns:c16="http://schemas.microsoft.com/office/drawing/2014/chart" uri="{C3380CC4-5D6E-409C-BE32-E72D297353CC}">
                  <c16:uniqueId val="{00000002-D153-4AEF-94A2-F7F412A2207C}"/>
                </c:ext>
              </c:extLst>
            </c:dLbl>
            <c:dLbl>
              <c:idx val="3"/>
              <c:numFmt formatCode="#,##0%" sourceLinked="0"/>
              <c:spPr/>
              <c:txPr>
                <a:bodyPr/>
                <a:lstStyle/>
                <a:p>
                  <a:pPr>
                    <a:defRPr sz="1000" b="1" smtId="4294967295">
                      <a:solidFill>
                        <a:srgbClr val="0F283E"/>
                      </a:solidFill>
                      <a:latin typeface="Arial" pitchFamily="34" charset="0"/>
                    </a:defRPr>
                  </a:pPr>
                  <a:endParaRPr lang="de-DE"/>
                </a:p>
              </c:txPr>
              <c:showLegendKey val="0"/>
              <c:showVal val="1"/>
              <c:showCatName val="0"/>
              <c:showSerName val="0"/>
              <c:showPercent val="0"/>
              <c:showBubbleSize val="0"/>
              <c:extLst>
                <c:ext xmlns:c16="http://schemas.microsoft.com/office/drawing/2014/chart" uri="{C3380CC4-5D6E-409C-BE32-E72D297353CC}">
                  <c16:uniqueId val="{00000003-D153-4AEF-94A2-F7F412A2207C}"/>
                </c:ext>
              </c:extLst>
            </c:dLbl>
            <c:dLbl>
              <c:idx val="4"/>
              <c:numFmt formatCode="#,##0%" sourceLinked="0"/>
              <c:spPr/>
              <c:txPr>
                <a:bodyPr/>
                <a:lstStyle/>
                <a:p>
                  <a:pPr>
                    <a:defRPr sz="1000" b="1" smtId="4294967295">
                      <a:solidFill>
                        <a:srgbClr val="0F283E"/>
                      </a:solidFill>
                      <a:latin typeface="Arial" pitchFamily="34" charset="0"/>
                    </a:defRPr>
                  </a:pPr>
                  <a:endParaRPr lang="de-DE"/>
                </a:p>
              </c:txPr>
              <c:showLegendKey val="0"/>
              <c:showVal val="1"/>
              <c:showCatName val="0"/>
              <c:showSerName val="0"/>
              <c:showPercent val="0"/>
              <c:showBubbleSize val="0"/>
              <c:extLst>
                <c:ext xmlns:c16="http://schemas.microsoft.com/office/drawing/2014/chart" uri="{C3380CC4-5D6E-409C-BE32-E72D297353CC}">
                  <c16:uniqueId val="{00000004-D153-4AEF-94A2-F7F412A2207C}"/>
                </c:ext>
              </c:extLst>
            </c:dLbl>
            <c:dLbl>
              <c:idx val="5"/>
              <c:numFmt formatCode="#,##0%" sourceLinked="0"/>
              <c:spPr/>
              <c:txPr>
                <a:bodyPr/>
                <a:lstStyle/>
                <a:p>
                  <a:pPr>
                    <a:defRPr sz="1000" b="1" smtId="4294967295">
                      <a:solidFill>
                        <a:srgbClr val="0F283E"/>
                      </a:solidFill>
                      <a:latin typeface="Arial" pitchFamily="34" charset="0"/>
                    </a:defRPr>
                  </a:pPr>
                  <a:endParaRPr lang="de-DE"/>
                </a:p>
              </c:txPr>
              <c:showLegendKey val="0"/>
              <c:showVal val="1"/>
              <c:showCatName val="0"/>
              <c:showSerName val="0"/>
              <c:showPercent val="0"/>
              <c:showBubbleSize val="0"/>
              <c:extLst>
                <c:ext xmlns:c16="http://schemas.microsoft.com/office/drawing/2014/chart" uri="{C3380CC4-5D6E-409C-BE32-E72D297353CC}">
                  <c16:uniqueId val="{00000005-D153-4AEF-94A2-F7F412A2207C}"/>
                </c:ext>
              </c:extLst>
            </c:dLbl>
            <c:dLbl>
              <c:idx val="6"/>
              <c:numFmt formatCode="#,##0%" sourceLinked="0"/>
              <c:spPr/>
              <c:txPr>
                <a:bodyPr/>
                <a:lstStyle/>
                <a:p>
                  <a:pPr>
                    <a:defRPr sz="1000" b="1" smtId="4294967295">
                      <a:solidFill>
                        <a:srgbClr val="0F283E"/>
                      </a:solidFill>
                      <a:latin typeface="Arial" pitchFamily="34" charset="0"/>
                    </a:defRPr>
                  </a:pPr>
                  <a:endParaRPr lang="de-DE"/>
                </a:p>
              </c:txPr>
              <c:showLegendKey val="0"/>
              <c:showVal val="1"/>
              <c:showCatName val="0"/>
              <c:showSerName val="0"/>
              <c:showPercent val="0"/>
              <c:showBubbleSize val="0"/>
              <c:extLst>
                <c:ext xmlns:c16="http://schemas.microsoft.com/office/drawing/2014/chart" uri="{C3380CC4-5D6E-409C-BE32-E72D297353CC}">
                  <c16:uniqueId val="{00000006-D153-4AEF-94A2-F7F412A2207C}"/>
                </c:ext>
              </c:extLst>
            </c:dLbl>
            <c:dLbl>
              <c:idx val="7"/>
              <c:numFmt formatCode="#,##0%" sourceLinked="0"/>
              <c:spPr/>
              <c:txPr>
                <a:bodyPr/>
                <a:lstStyle/>
                <a:p>
                  <a:pPr>
                    <a:defRPr sz="1000" b="1" smtId="4294967295">
                      <a:solidFill>
                        <a:srgbClr val="0F283E"/>
                      </a:solidFill>
                      <a:latin typeface="Arial" pitchFamily="34" charset="0"/>
                    </a:defRPr>
                  </a:pPr>
                  <a:endParaRPr lang="de-DE"/>
                </a:p>
              </c:txPr>
              <c:showLegendKey val="0"/>
              <c:showVal val="1"/>
              <c:showCatName val="0"/>
              <c:showSerName val="0"/>
              <c:showPercent val="0"/>
              <c:showBubbleSize val="0"/>
              <c:extLst>
                <c:ext xmlns:c16="http://schemas.microsoft.com/office/drawing/2014/chart" uri="{C3380CC4-5D6E-409C-BE32-E72D297353CC}">
                  <c16:uniqueId val="{00000007-D153-4AEF-94A2-F7F412A2207C}"/>
                </c:ext>
              </c:extLst>
            </c:dLbl>
            <c:dLbl>
              <c:idx val="8"/>
              <c:numFmt formatCode="#,##0%" sourceLinked="0"/>
              <c:spPr/>
              <c:txPr>
                <a:bodyPr/>
                <a:lstStyle/>
                <a:p>
                  <a:pPr>
                    <a:defRPr sz="1000" b="1" smtId="4294967295">
                      <a:solidFill>
                        <a:srgbClr val="0F283E"/>
                      </a:solidFill>
                      <a:latin typeface="Arial" pitchFamily="34" charset="0"/>
                    </a:defRPr>
                  </a:pPr>
                  <a:endParaRPr lang="de-DE"/>
                </a:p>
              </c:txPr>
              <c:showLegendKey val="0"/>
              <c:showVal val="1"/>
              <c:showCatName val="0"/>
              <c:showSerName val="0"/>
              <c:showPercent val="0"/>
              <c:showBubbleSize val="0"/>
              <c:extLst>
                <c:ext xmlns:c16="http://schemas.microsoft.com/office/drawing/2014/chart" uri="{C3380CC4-5D6E-409C-BE32-E72D297353CC}">
                  <c16:uniqueId val="{00000008-D153-4AEF-94A2-F7F412A2207C}"/>
                </c:ext>
              </c:extLst>
            </c:dLbl>
            <c:dLbl>
              <c:idx val="9"/>
              <c:numFmt formatCode="#,##0%" sourceLinked="0"/>
              <c:spPr/>
              <c:txPr>
                <a:bodyPr/>
                <a:lstStyle/>
                <a:p>
                  <a:pPr>
                    <a:defRPr sz="1000" b="1" smtId="4294967295">
                      <a:solidFill>
                        <a:srgbClr val="0F283E"/>
                      </a:solidFill>
                      <a:latin typeface="Arial" pitchFamily="34" charset="0"/>
                    </a:defRPr>
                  </a:pPr>
                  <a:endParaRPr lang="de-DE"/>
                </a:p>
              </c:txPr>
              <c:showLegendKey val="0"/>
              <c:showVal val="1"/>
              <c:showCatName val="0"/>
              <c:showSerName val="0"/>
              <c:showPercent val="0"/>
              <c:showBubbleSize val="0"/>
              <c:extLst>
                <c:ext xmlns:c16="http://schemas.microsoft.com/office/drawing/2014/chart" uri="{C3380CC4-5D6E-409C-BE32-E72D297353CC}">
                  <c16:uniqueId val="{00000009-D153-4AEF-94A2-F7F412A2207C}"/>
                </c:ext>
              </c:extLst>
            </c:dLbl>
            <c:dLbl>
              <c:idx val="10"/>
              <c:numFmt formatCode="#,##0%" sourceLinked="0"/>
              <c:spPr/>
              <c:txPr>
                <a:bodyPr/>
                <a:lstStyle/>
                <a:p>
                  <a:pPr>
                    <a:defRPr sz="1000" b="1" smtId="4294967295">
                      <a:solidFill>
                        <a:srgbClr val="0F283E"/>
                      </a:solidFill>
                      <a:latin typeface="Arial" pitchFamily="34" charset="0"/>
                    </a:defRPr>
                  </a:pPr>
                  <a:endParaRPr lang="de-DE"/>
                </a:p>
              </c:txPr>
              <c:showLegendKey val="0"/>
              <c:showVal val="1"/>
              <c:showCatName val="0"/>
              <c:showSerName val="0"/>
              <c:showPercent val="0"/>
              <c:showBubbleSize val="0"/>
              <c:extLst>
                <c:ext xmlns:c16="http://schemas.microsoft.com/office/drawing/2014/chart" uri="{C3380CC4-5D6E-409C-BE32-E72D297353CC}">
                  <c16:uniqueId val="{0000000A-D153-4AEF-94A2-F7F412A2207C}"/>
                </c:ext>
              </c:extLst>
            </c:dLbl>
            <c:spPr>
              <a:noFill/>
              <a:ln>
                <a:noFill/>
              </a:ln>
              <a:effectLst/>
            </c:spPr>
            <c:txPr>
              <a:bodyPr/>
              <a:lstStyle/>
              <a:p>
                <a:pPr>
                  <a:defRPr sz="900" b="0" smtId="4294967295">
                    <a:solidFill>
                      <a:srgbClr val="0F283E"/>
                    </a:solidFill>
                    <a:latin typeface="Arial" pitchFamily="34" charset="0"/>
                  </a:defRPr>
                </a:pPr>
                <a:endParaRPr lang="de-DE"/>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Sage</c:v>
                </c:pt>
                <c:pt idx="1">
                  <c:v>Abacus</c:v>
                </c:pt>
                <c:pt idx="2">
                  <c:v>Banana</c:v>
                </c:pt>
                <c:pt idx="3">
                  <c:v>MS Office</c:v>
                </c:pt>
                <c:pt idx="4">
                  <c:v>Crésus</c:v>
                </c:pt>
                <c:pt idx="5">
                  <c:v>WinBiz</c:v>
                </c:pt>
                <c:pt idx="6">
                  <c:v>BusPro</c:v>
                </c:pt>
                <c:pt idx="7">
                  <c:v>Eigenentwicklung</c:v>
                </c:pt>
                <c:pt idx="8">
                  <c:v>SAP</c:v>
                </c:pt>
                <c:pt idx="9">
                  <c:v>Q3 Software</c:v>
                </c:pt>
                <c:pt idx="10">
                  <c:v>Übrige</c:v>
                </c:pt>
              </c:strCache>
            </c:strRef>
          </c:cat>
          <c:val>
            <c:numRef>
              <c:f>Sheet1!$B$2:$B$12</c:f>
              <c:numCache>
                <c:formatCode>General</c:formatCode>
                <c:ptCount val="11"/>
                <c:pt idx="0">
                  <c:v>0.19</c:v>
                </c:pt>
                <c:pt idx="1">
                  <c:v>0.12</c:v>
                </c:pt>
                <c:pt idx="2">
                  <c:v>0.11</c:v>
                </c:pt>
                <c:pt idx="3">
                  <c:v>0.06</c:v>
                </c:pt>
                <c:pt idx="4">
                  <c:v>0.04</c:v>
                </c:pt>
                <c:pt idx="5">
                  <c:v>0.04</c:v>
                </c:pt>
                <c:pt idx="6">
                  <c:v>0.04</c:v>
                </c:pt>
                <c:pt idx="7">
                  <c:v>0.03</c:v>
                </c:pt>
                <c:pt idx="8">
                  <c:v>0.03</c:v>
                </c:pt>
                <c:pt idx="9">
                  <c:v>0.02</c:v>
                </c:pt>
                <c:pt idx="10">
                  <c:v>0.33</c:v>
                </c:pt>
              </c:numCache>
            </c:numRef>
          </c:val>
          <c:extLst>
            <c:ext xmlns:c16="http://schemas.microsoft.com/office/drawing/2014/chart" uri="{C3380CC4-5D6E-409C-BE32-E72D297353CC}">
              <c16:uniqueId val="{0000000B-D153-4AEF-94A2-F7F412A2207C}"/>
            </c:ext>
          </c:extLst>
        </c:ser>
        <c:dLbls>
          <c:showLegendKey val="0"/>
          <c:showVal val="0"/>
          <c:showCatName val="0"/>
          <c:showSerName val="0"/>
          <c:showPercent val="0"/>
          <c:showBubbleSize val="0"/>
        </c:dLbls>
        <c:gapWidth val="80"/>
        <c:overlap val="-10"/>
        <c:axId val="67451136"/>
        <c:axId val="66437120"/>
      </c:barChart>
      <c:catAx>
        <c:axId val="67451136"/>
        <c:scaling>
          <c:orientation val="maxMin"/>
        </c:scaling>
        <c:delete val="0"/>
        <c:axPos val="l"/>
        <c:numFmt formatCode="General" sourceLinked="1"/>
        <c:majorTickMark val="none"/>
        <c:minorTickMark val="none"/>
        <c:tickLblPos val="low"/>
        <c:spPr>
          <a:ln w="25400">
            <a:solidFill>
              <a:srgbClr val="2F2F2F"/>
            </a:solidFill>
          </a:ln>
        </c:spPr>
        <c:txPr>
          <a:bodyPr/>
          <a:lstStyle/>
          <a:p>
            <a:pPr>
              <a:defRPr sz="900" b="0" smtId="4294967295">
                <a:solidFill>
                  <a:srgbClr val="0F283E"/>
                </a:solidFill>
                <a:latin typeface="Arial" pitchFamily="34" charset="0"/>
              </a:defRPr>
            </a:pPr>
            <a:endParaRPr lang="de-DE"/>
          </a:p>
        </c:txPr>
        <c:crossAx val="66437120"/>
        <c:crosses val="autoZero"/>
        <c:auto val="0"/>
        <c:lblAlgn val="ctr"/>
        <c:lblOffset val="100"/>
        <c:noMultiLvlLbl val="0"/>
      </c:catAx>
      <c:valAx>
        <c:axId val="66437120"/>
        <c:scaling>
          <c:orientation val="minMax"/>
          <c:min val="0"/>
        </c:scaling>
        <c:delete val="0"/>
        <c:axPos val="t"/>
        <c:majorGridlines>
          <c:spPr>
            <a:ln>
              <a:solidFill>
                <a:srgbClr val="0F283E"/>
              </a:solidFill>
              <a:prstDash val="dot"/>
            </a:ln>
          </c:spPr>
        </c:majorGridlines>
        <c:title>
          <c:tx>
            <c:rich>
              <a:bodyPr/>
              <a:lstStyle/>
              <a:p>
                <a:pPr>
                  <a:defRPr/>
                </a:pPr>
                <a:r>
                  <a:rPr lang="de-DE" sz="900" b="0">
                    <a:solidFill>
                      <a:srgbClr val="0F283E"/>
                    </a:solidFill>
                    <a:latin typeface="Arial" pitchFamily="34" charset="0"/>
                  </a:rPr>
                  <a:t>Marktanteile</a:t>
                </a:r>
              </a:p>
            </c:rich>
          </c:tx>
          <c:overlay val="0"/>
        </c:title>
        <c:numFmt formatCode="#,##0.0%" sourceLinked="0"/>
        <c:majorTickMark val="none"/>
        <c:minorTickMark val="none"/>
        <c:tickLblPos val="nextTo"/>
        <c:spPr>
          <a:ln>
            <a:noFill/>
          </a:ln>
        </c:spPr>
        <c:txPr>
          <a:bodyPr/>
          <a:lstStyle/>
          <a:p>
            <a:pPr>
              <a:defRPr sz="900" b="0" smtId="4294967295">
                <a:solidFill>
                  <a:srgbClr val="0F283E"/>
                </a:solidFill>
                <a:latin typeface="Arial" pitchFamily="34" charset="0"/>
              </a:defRPr>
            </a:pPr>
            <a:endParaRPr lang="de-DE"/>
          </a:p>
        </c:txPr>
        <c:crossAx val="67451136"/>
        <c:crosses val="autoZero"/>
        <c:crossBetween val="between"/>
      </c:valAx>
    </c:plotArea>
    <c:plotVisOnly val="1"/>
    <c:dispBlanksAs val="zero"/>
    <c:showDLblsOverMax val="1"/>
  </c:chart>
  <c:txPr>
    <a:bodyPr/>
    <a:lstStyle/>
    <a:p>
      <a:pPr>
        <a:defRPr sz="1800" smtId="4294967295"/>
      </a:pPr>
      <a:endParaRPr lang="de-DE"/>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endParaRPr lang="de-DE"/>
          </a:p>
        </c:rich>
      </c:tx>
      <c:overlay val="1"/>
    </c:title>
    <c:autoTitleDeleted val="0"/>
    <c:plotArea>
      <c:layout/>
      <c:barChart>
        <c:barDir val="col"/>
        <c:grouping val="clustered"/>
        <c:varyColors val="0"/>
        <c:ser>
          <c:idx val="0"/>
          <c:order val="0"/>
          <c:tx>
            <c:strRef>
              <c:f>Sheet1!$B$1</c:f>
              <c:strCache>
                <c:ptCount val="1"/>
                <c:pt idx="0">
                  <c:v>Personen, denen die Marke bekannt ist</c:v>
                </c:pt>
              </c:strCache>
            </c:strRef>
          </c:tx>
          <c:spPr>
            <a:solidFill>
              <a:srgbClr val="2875DD"/>
            </a:solidFill>
            <a:ln>
              <a:solidFill>
                <a:srgbClr val="2875DD"/>
              </a:solidFill>
            </a:ln>
          </c:spPr>
          <c:invertIfNegative val="0"/>
          <c:dLbls>
            <c:dLbl>
              <c:idx val="0"/>
              <c:numFmt formatCode="#,##0.0" sourceLinked="0"/>
              <c:spPr/>
              <c:txPr>
                <a:bodyPr/>
                <a:lstStyle/>
                <a:p>
                  <a:pPr>
                    <a:defRPr sz="1000" b="1" smtId="4294967295">
                      <a:solidFill>
                        <a:srgbClr val="0F283E"/>
                      </a:solidFill>
                      <a:latin typeface="Arial" pitchFamily="34" charset="0"/>
                    </a:defRPr>
                  </a:pPr>
                  <a:endParaRPr lang="de-DE"/>
                </a:p>
              </c:txPr>
              <c:showLegendKey val="0"/>
              <c:showVal val="1"/>
              <c:showCatName val="0"/>
              <c:showSerName val="0"/>
              <c:showPercent val="0"/>
              <c:showBubbleSize val="0"/>
              <c:extLst>
                <c:ext xmlns:c16="http://schemas.microsoft.com/office/drawing/2014/chart" uri="{C3380CC4-5D6E-409C-BE32-E72D297353CC}">
                  <c16:uniqueId val="{00000000-4C74-404B-82F7-A84218EF6202}"/>
                </c:ext>
              </c:extLst>
            </c:dLbl>
            <c:dLbl>
              <c:idx val="1"/>
              <c:numFmt formatCode="#,##0.00" sourceLinked="0"/>
              <c:spPr/>
              <c:txPr>
                <a:bodyPr/>
                <a:lstStyle/>
                <a:p>
                  <a:pPr>
                    <a:defRPr sz="1000" b="1" smtId="4294967295">
                      <a:solidFill>
                        <a:srgbClr val="0F283E"/>
                      </a:solidFill>
                      <a:latin typeface="Arial" pitchFamily="34" charset="0"/>
                    </a:defRPr>
                  </a:pPr>
                  <a:endParaRPr lang="de-DE"/>
                </a:p>
              </c:txPr>
              <c:showLegendKey val="0"/>
              <c:showVal val="1"/>
              <c:showCatName val="0"/>
              <c:showSerName val="0"/>
              <c:showPercent val="0"/>
              <c:showBubbleSize val="0"/>
              <c:extLst>
                <c:ext xmlns:c16="http://schemas.microsoft.com/office/drawing/2014/chart" uri="{C3380CC4-5D6E-409C-BE32-E72D297353CC}">
                  <c16:uniqueId val="{00000001-4C74-404B-82F7-A84218EF6202}"/>
                </c:ext>
              </c:extLst>
            </c:dLbl>
            <c:dLbl>
              <c:idx val="2"/>
              <c:numFmt formatCode="#,##0.00" sourceLinked="0"/>
              <c:spPr/>
              <c:txPr>
                <a:bodyPr/>
                <a:lstStyle/>
                <a:p>
                  <a:pPr>
                    <a:defRPr sz="1000" b="1" smtId="4294967295">
                      <a:solidFill>
                        <a:srgbClr val="0F283E"/>
                      </a:solidFill>
                      <a:latin typeface="Arial" pitchFamily="34" charset="0"/>
                    </a:defRPr>
                  </a:pPr>
                  <a:endParaRPr lang="de-DE"/>
                </a:p>
              </c:txPr>
              <c:showLegendKey val="0"/>
              <c:showVal val="1"/>
              <c:showCatName val="0"/>
              <c:showSerName val="0"/>
              <c:showPercent val="0"/>
              <c:showBubbleSize val="0"/>
              <c:extLst>
                <c:ext xmlns:c16="http://schemas.microsoft.com/office/drawing/2014/chart" uri="{C3380CC4-5D6E-409C-BE32-E72D297353CC}">
                  <c16:uniqueId val="{00000002-4C74-404B-82F7-A84218EF6202}"/>
                </c:ext>
              </c:extLst>
            </c:dLbl>
            <c:dLbl>
              <c:idx val="3"/>
              <c:numFmt formatCode="#,##0.00" sourceLinked="0"/>
              <c:spPr/>
              <c:txPr>
                <a:bodyPr/>
                <a:lstStyle/>
                <a:p>
                  <a:pPr>
                    <a:defRPr sz="1000" b="1" smtId="4294967295">
                      <a:solidFill>
                        <a:srgbClr val="0F283E"/>
                      </a:solidFill>
                      <a:latin typeface="Arial" pitchFamily="34" charset="0"/>
                    </a:defRPr>
                  </a:pPr>
                  <a:endParaRPr lang="de-DE"/>
                </a:p>
              </c:txPr>
              <c:showLegendKey val="0"/>
              <c:showVal val="1"/>
              <c:showCatName val="0"/>
              <c:showSerName val="0"/>
              <c:showPercent val="0"/>
              <c:showBubbleSize val="0"/>
              <c:extLst>
                <c:ext xmlns:c16="http://schemas.microsoft.com/office/drawing/2014/chart" uri="{C3380CC4-5D6E-409C-BE32-E72D297353CC}">
                  <c16:uniqueId val="{00000003-4C74-404B-82F7-A84218EF6202}"/>
                </c:ext>
              </c:extLst>
            </c:dLbl>
            <c:dLbl>
              <c:idx val="4"/>
              <c:numFmt formatCode="#,##0.00" sourceLinked="0"/>
              <c:spPr/>
              <c:txPr>
                <a:bodyPr/>
                <a:lstStyle/>
                <a:p>
                  <a:pPr>
                    <a:defRPr sz="1000" b="1" smtId="4294967295">
                      <a:solidFill>
                        <a:srgbClr val="0F283E"/>
                      </a:solidFill>
                      <a:latin typeface="Arial" pitchFamily="34" charset="0"/>
                    </a:defRPr>
                  </a:pPr>
                  <a:endParaRPr lang="de-DE"/>
                </a:p>
              </c:txPr>
              <c:showLegendKey val="0"/>
              <c:showVal val="1"/>
              <c:showCatName val="0"/>
              <c:showSerName val="0"/>
              <c:showPercent val="0"/>
              <c:showBubbleSize val="0"/>
              <c:extLst>
                <c:ext xmlns:c16="http://schemas.microsoft.com/office/drawing/2014/chart" uri="{C3380CC4-5D6E-409C-BE32-E72D297353CC}">
                  <c16:uniqueId val="{00000004-4C74-404B-82F7-A84218EF6202}"/>
                </c:ext>
              </c:extLst>
            </c:dLbl>
            <c:spPr>
              <a:noFill/>
              <a:ln>
                <a:noFill/>
              </a:ln>
              <a:effectLst/>
            </c:spPr>
            <c:txPr>
              <a:bodyPr/>
              <a:lstStyle/>
              <a:p>
                <a:pPr>
                  <a:defRPr sz="900" b="0" smtId="4294967295">
                    <a:solidFill>
                      <a:srgbClr val="0F283E"/>
                    </a:solidFill>
                    <a:latin typeface="Arial" pitchFamily="34" charset="0"/>
                  </a:defRPr>
                </a:pPr>
                <a:endParaRPr lang="de-DE"/>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Sheet1!$A$2:$A$6</c:f>
              <c:numCache>
                <c:formatCode>General</c:formatCode>
                <c:ptCount val="5"/>
                <c:pt idx="0">
                  <c:v>2009</c:v>
                </c:pt>
                <c:pt idx="1">
                  <c:v>2010</c:v>
                </c:pt>
                <c:pt idx="2">
                  <c:v>2011</c:v>
                </c:pt>
                <c:pt idx="3">
                  <c:v>2012</c:v>
                </c:pt>
                <c:pt idx="4">
                  <c:v>2013</c:v>
                </c:pt>
              </c:numCache>
            </c:numRef>
          </c:cat>
          <c:val>
            <c:numRef>
              <c:f>Sheet1!$B$2:$B$6</c:f>
              <c:numCache>
                <c:formatCode>General</c:formatCode>
                <c:ptCount val="5"/>
                <c:pt idx="0">
                  <c:v>19.8</c:v>
                </c:pt>
                <c:pt idx="1">
                  <c:v>20.329999999999998</c:v>
                </c:pt>
                <c:pt idx="2">
                  <c:v>20.149999999999999</c:v>
                </c:pt>
                <c:pt idx="3">
                  <c:v>20.11</c:v>
                </c:pt>
                <c:pt idx="4">
                  <c:v>21.09</c:v>
                </c:pt>
              </c:numCache>
            </c:numRef>
          </c:val>
          <c:extLst>
            <c:ext xmlns:c16="http://schemas.microsoft.com/office/drawing/2014/chart" uri="{C3380CC4-5D6E-409C-BE32-E72D297353CC}">
              <c16:uniqueId val="{00000005-4C74-404B-82F7-A84218EF6202}"/>
            </c:ext>
          </c:extLst>
        </c:ser>
        <c:ser>
          <c:idx val="1"/>
          <c:order val="1"/>
          <c:tx>
            <c:strRef>
              <c:f>Sheet1!$C$1</c:f>
              <c:strCache>
                <c:ptCount val="1"/>
                <c:pt idx="0">
                  <c:v>Personen, denen die Marke sympathisch ist</c:v>
                </c:pt>
              </c:strCache>
            </c:strRef>
          </c:tx>
          <c:spPr>
            <a:solidFill>
              <a:srgbClr val="0F283E"/>
            </a:solidFill>
            <a:ln>
              <a:solidFill>
                <a:srgbClr val="0F283E"/>
              </a:solidFill>
            </a:ln>
          </c:spPr>
          <c:invertIfNegative val="0"/>
          <c:dLbls>
            <c:dLbl>
              <c:idx val="0"/>
              <c:numFmt formatCode="#,##0.00" sourceLinked="0"/>
              <c:spPr/>
              <c:txPr>
                <a:bodyPr/>
                <a:lstStyle/>
                <a:p>
                  <a:pPr>
                    <a:defRPr sz="1000" b="1" smtId="4294967295">
                      <a:solidFill>
                        <a:srgbClr val="0F283E"/>
                      </a:solidFill>
                      <a:latin typeface="Arial" pitchFamily="34" charset="0"/>
                    </a:defRPr>
                  </a:pPr>
                  <a:endParaRPr lang="de-DE"/>
                </a:p>
              </c:txPr>
              <c:showLegendKey val="0"/>
              <c:showVal val="1"/>
              <c:showCatName val="0"/>
              <c:showSerName val="0"/>
              <c:showPercent val="0"/>
              <c:showBubbleSize val="0"/>
              <c:extLst>
                <c:ext xmlns:c16="http://schemas.microsoft.com/office/drawing/2014/chart" uri="{C3380CC4-5D6E-409C-BE32-E72D297353CC}">
                  <c16:uniqueId val="{00000006-4C74-404B-82F7-A84218EF6202}"/>
                </c:ext>
              </c:extLst>
            </c:dLbl>
            <c:dLbl>
              <c:idx val="1"/>
              <c:numFmt formatCode="#,##0.00" sourceLinked="0"/>
              <c:spPr/>
              <c:txPr>
                <a:bodyPr/>
                <a:lstStyle/>
                <a:p>
                  <a:pPr>
                    <a:defRPr sz="1000" b="1" smtId="4294967295">
                      <a:solidFill>
                        <a:srgbClr val="0F283E"/>
                      </a:solidFill>
                      <a:latin typeface="Arial" pitchFamily="34" charset="0"/>
                    </a:defRPr>
                  </a:pPr>
                  <a:endParaRPr lang="de-DE"/>
                </a:p>
              </c:txPr>
              <c:showLegendKey val="0"/>
              <c:showVal val="1"/>
              <c:showCatName val="0"/>
              <c:showSerName val="0"/>
              <c:showPercent val="0"/>
              <c:showBubbleSize val="0"/>
              <c:extLst>
                <c:ext xmlns:c16="http://schemas.microsoft.com/office/drawing/2014/chart" uri="{C3380CC4-5D6E-409C-BE32-E72D297353CC}">
                  <c16:uniqueId val="{00000007-4C74-404B-82F7-A84218EF6202}"/>
                </c:ext>
              </c:extLst>
            </c:dLbl>
            <c:dLbl>
              <c:idx val="2"/>
              <c:numFmt formatCode="#,##0.00" sourceLinked="0"/>
              <c:spPr/>
              <c:txPr>
                <a:bodyPr/>
                <a:lstStyle/>
                <a:p>
                  <a:pPr>
                    <a:defRPr sz="1000" b="1" smtId="4294967295">
                      <a:solidFill>
                        <a:srgbClr val="0F283E"/>
                      </a:solidFill>
                      <a:latin typeface="Arial" pitchFamily="34" charset="0"/>
                    </a:defRPr>
                  </a:pPr>
                  <a:endParaRPr lang="de-DE"/>
                </a:p>
              </c:txPr>
              <c:showLegendKey val="0"/>
              <c:showVal val="1"/>
              <c:showCatName val="0"/>
              <c:showSerName val="0"/>
              <c:showPercent val="0"/>
              <c:showBubbleSize val="0"/>
              <c:extLst>
                <c:ext xmlns:c16="http://schemas.microsoft.com/office/drawing/2014/chart" uri="{C3380CC4-5D6E-409C-BE32-E72D297353CC}">
                  <c16:uniqueId val="{00000008-4C74-404B-82F7-A84218EF6202}"/>
                </c:ext>
              </c:extLst>
            </c:dLbl>
            <c:dLbl>
              <c:idx val="3"/>
              <c:numFmt formatCode="#,##0.00" sourceLinked="0"/>
              <c:spPr/>
              <c:txPr>
                <a:bodyPr/>
                <a:lstStyle/>
                <a:p>
                  <a:pPr>
                    <a:defRPr sz="1000" b="1" smtId="4294967295">
                      <a:solidFill>
                        <a:srgbClr val="0F283E"/>
                      </a:solidFill>
                      <a:latin typeface="Arial" pitchFamily="34" charset="0"/>
                    </a:defRPr>
                  </a:pPr>
                  <a:endParaRPr lang="de-DE"/>
                </a:p>
              </c:txPr>
              <c:showLegendKey val="0"/>
              <c:showVal val="1"/>
              <c:showCatName val="0"/>
              <c:showSerName val="0"/>
              <c:showPercent val="0"/>
              <c:showBubbleSize val="0"/>
              <c:extLst>
                <c:ext xmlns:c16="http://schemas.microsoft.com/office/drawing/2014/chart" uri="{C3380CC4-5D6E-409C-BE32-E72D297353CC}">
                  <c16:uniqueId val="{00000009-4C74-404B-82F7-A84218EF6202}"/>
                </c:ext>
              </c:extLst>
            </c:dLbl>
            <c:dLbl>
              <c:idx val="4"/>
              <c:numFmt formatCode="#,##0.00" sourceLinked="0"/>
              <c:spPr/>
              <c:txPr>
                <a:bodyPr/>
                <a:lstStyle/>
                <a:p>
                  <a:pPr>
                    <a:defRPr sz="1000" b="1" smtId="4294967295">
                      <a:solidFill>
                        <a:srgbClr val="0F283E"/>
                      </a:solidFill>
                      <a:latin typeface="Arial" pitchFamily="34" charset="0"/>
                    </a:defRPr>
                  </a:pPr>
                  <a:endParaRPr lang="de-DE"/>
                </a:p>
              </c:txPr>
              <c:showLegendKey val="0"/>
              <c:showVal val="1"/>
              <c:showCatName val="0"/>
              <c:showSerName val="0"/>
              <c:showPercent val="0"/>
              <c:showBubbleSize val="0"/>
              <c:extLst>
                <c:ext xmlns:c16="http://schemas.microsoft.com/office/drawing/2014/chart" uri="{C3380CC4-5D6E-409C-BE32-E72D297353CC}">
                  <c16:uniqueId val="{0000000A-4C74-404B-82F7-A84218EF6202}"/>
                </c:ext>
              </c:extLst>
            </c:dLbl>
            <c:spPr>
              <a:noFill/>
              <a:ln>
                <a:noFill/>
              </a:ln>
              <a:effectLst/>
            </c:spPr>
            <c:txPr>
              <a:bodyPr/>
              <a:lstStyle/>
              <a:p>
                <a:pPr>
                  <a:defRPr sz="900" b="0" smtId="4294967295">
                    <a:solidFill>
                      <a:srgbClr val="0F283E"/>
                    </a:solidFill>
                    <a:latin typeface="Arial" pitchFamily="34" charset="0"/>
                  </a:defRPr>
                </a:pPr>
                <a:endParaRPr lang="de-DE"/>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Sheet1!$A$2:$A$6</c:f>
              <c:numCache>
                <c:formatCode>General</c:formatCode>
                <c:ptCount val="5"/>
                <c:pt idx="0">
                  <c:v>2009</c:v>
                </c:pt>
                <c:pt idx="1">
                  <c:v>2010</c:v>
                </c:pt>
                <c:pt idx="2">
                  <c:v>2011</c:v>
                </c:pt>
                <c:pt idx="3">
                  <c:v>2012</c:v>
                </c:pt>
                <c:pt idx="4">
                  <c:v>2013</c:v>
                </c:pt>
              </c:numCache>
            </c:numRef>
          </c:cat>
          <c:val>
            <c:numRef>
              <c:f>Sheet1!$C$2:$C$6</c:f>
              <c:numCache>
                <c:formatCode>General</c:formatCode>
                <c:ptCount val="5"/>
                <c:pt idx="0">
                  <c:v>3.75</c:v>
                </c:pt>
                <c:pt idx="1">
                  <c:v>3.47</c:v>
                </c:pt>
                <c:pt idx="2">
                  <c:v>3.09</c:v>
                </c:pt>
                <c:pt idx="3">
                  <c:v>3.29</c:v>
                </c:pt>
                <c:pt idx="4">
                  <c:v>2.92</c:v>
                </c:pt>
              </c:numCache>
            </c:numRef>
          </c:val>
          <c:extLst>
            <c:ext xmlns:c16="http://schemas.microsoft.com/office/drawing/2014/chart" uri="{C3380CC4-5D6E-409C-BE32-E72D297353CC}">
              <c16:uniqueId val="{0000000B-4C74-404B-82F7-A84218EF6202}"/>
            </c:ext>
          </c:extLst>
        </c:ser>
        <c:ser>
          <c:idx val="2"/>
          <c:order val="2"/>
          <c:tx>
            <c:strRef>
              <c:f>Sheet1!$D$1</c:f>
              <c:strCache>
                <c:ptCount val="1"/>
                <c:pt idx="0">
                  <c:v>Personen, die die Marke als qualitativ hochwertig einschätzen</c:v>
                </c:pt>
              </c:strCache>
            </c:strRef>
          </c:tx>
          <c:spPr>
            <a:solidFill>
              <a:srgbClr val="BABABA"/>
            </a:solidFill>
            <a:ln>
              <a:solidFill>
                <a:srgbClr val="BABABA"/>
              </a:solidFill>
            </a:ln>
          </c:spPr>
          <c:invertIfNegative val="0"/>
          <c:dLbls>
            <c:dLbl>
              <c:idx val="0"/>
              <c:numFmt formatCode="#,##0.00" sourceLinked="0"/>
              <c:spPr/>
              <c:txPr>
                <a:bodyPr/>
                <a:lstStyle/>
                <a:p>
                  <a:pPr>
                    <a:defRPr sz="1000" b="1" smtId="4294967295">
                      <a:solidFill>
                        <a:srgbClr val="0F283E"/>
                      </a:solidFill>
                      <a:latin typeface="Arial" pitchFamily="34" charset="0"/>
                    </a:defRPr>
                  </a:pPr>
                  <a:endParaRPr lang="de-DE"/>
                </a:p>
              </c:txPr>
              <c:showLegendKey val="0"/>
              <c:showVal val="1"/>
              <c:showCatName val="0"/>
              <c:showSerName val="0"/>
              <c:showPercent val="0"/>
              <c:showBubbleSize val="0"/>
              <c:extLst>
                <c:ext xmlns:c16="http://schemas.microsoft.com/office/drawing/2014/chart" uri="{C3380CC4-5D6E-409C-BE32-E72D297353CC}">
                  <c16:uniqueId val="{0000000C-4C74-404B-82F7-A84218EF6202}"/>
                </c:ext>
              </c:extLst>
            </c:dLbl>
            <c:dLbl>
              <c:idx val="1"/>
              <c:numFmt formatCode="#,##0.00" sourceLinked="0"/>
              <c:spPr/>
              <c:txPr>
                <a:bodyPr/>
                <a:lstStyle/>
                <a:p>
                  <a:pPr>
                    <a:defRPr sz="1000" b="1" smtId="4294967295">
                      <a:solidFill>
                        <a:srgbClr val="0F283E"/>
                      </a:solidFill>
                      <a:latin typeface="Arial" pitchFamily="34" charset="0"/>
                    </a:defRPr>
                  </a:pPr>
                  <a:endParaRPr lang="de-DE"/>
                </a:p>
              </c:txPr>
              <c:showLegendKey val="0"/>
              <c:showVal val="1"/>
              <c:showCatName val="0"/>
              <c:showSerName val="0"/>
              <c:showPercent val="0"/>
              <c:showBubbleSize val="0"/>
              <c:extLst>
                <c:ext xmlns:c16="http://schemas.microsoft.com/office/drawing/2014/chart" uri="{C3380CC4-5D6E-409C-BE32-E72D297353CC}">
                  <c16:uniqueId val="{0000000D-4C74-404B-82F7-A84218EF6202}"/>
                </c:ext>
              </c:extLst>
            </c:dLbl>
            <c:dLbl>
              <c:idx val="2"/>
              <c:numFmt formatCode="#,##0.00" sourceLinked="0"/>
              <c:spPr/>
              <c:txPr>
                <a:bodyPr/>
                <a:lstStyle/>
                <a:p>
                  <a:pPr>
                    <a:defRPr sz="1000" b="1" smtId="4294967295">
                      <a:solidFill>
                        <a:srgbClr val="0F283E"/>
                      </a:solidFill>
                      <a:latin typeface="Arial" pitchFamily="34" charset="0"/>
                    </a:defRPr>
                  </a:pPr>
                  <a:endParaRPr lang="de-DE"/>
                </a:p>
              </c:txPr>
              <c:showLegendKey val="0"/>
              <c:showVal val="1"/>
              <c:showCatName val="0"/>
              <c:showSerName val="0"/>
              <c:showPercent val="0"/>
              <c:showBubbleSize val="0"/>
              <c:extLst>
                <c:ext xmlns:c16="http://schemas.microsoft.com/office/drawing/2014/chart" uri="{C3380CC4-5D6E-409C-BE32-E72D297353CC}">
                  <c16:uniqueId val="{0000000E-4C74-404B-82F7-A84218EF6202}"/>
                </c:ext>
              </c:extLst>
            </c:dLbl>
            <c:dLbl>
              <c:idx val="3"/>
              <c:numFmt formatCode="#,##0.00" sourceLinked="0"/>
              <c:spPr/>
              <c:txPr>
                <a:bodyPr/>
                <a:lstStyle/>
                <a:p>
                  <a:pPr>
                    <a:defRPr sz="1000" b="1" smtId="4294967295">
                      <a:solidFill>
                        <a:srgbClr val="0F283E"/>
                      </a:solidFill>
                      <a:latin typeface="Arial" pitchFamily="34" charset="0"/>
                    </a:defRPr>
                  </a:pPr>
                  <a:endParaRPr lang="de-DE"/>
                </a:p>
              </c:txPr>
              <c:showLegendKey val="0"/>
              <c:showVal val="1"/>
              <c:showCatName val="0"/>
              <c:showSerName val="0"/>
              <c:showPercent val="0"/>
              <c:showBubbleSize val="0"/>
              <c:extLst>
                <c:ext xmlns:c16="http://schemas.microsoft.com/office/drawing/2014/chart" uri="{C3380CC4-5D6E-409C-BE32-E72D297353CC}">
                  <c16:uniqueId val="{0000000F-4C74-404B-82F7-A84218EF6202}"/>
                </c:ext>
              </c:extLst>
            </c:dLbl>
            <c:dLbl>
              <c:idx val="4"/>
              <c:numFmt formatCode="#,##0.00" sourceLinked="0"/>
              <c:spPr/>
              <c:txPr>
                <a:bodyPr/>
                <a:lstStyle/>
                <a:p>
                  <a:pPr>
                    <a:defRPr sz="1000" b="1" smtId="4294967295">
                      <a:solidFill>
                        <a:srgbClr val="0F283E"/>
                      </a:solidFill>
                      <a:latin typeface="Arial" pitchFamily="34" charset="0"/>
                    </a:defRPr>
                  </a:pPr>
                  <a:endParaRPr lang="de-DE"/>
                </a:p>
              </c:txPr>
              <c:showLegendKey val="0"/>
              <c:showVal val="1"/>
              <c:showCatName val="0"/>
              <c:showSerName val="0"/>
              <c:showPercent val="0"/>
              <c:showBubbleSize val="0"/>
              <c:extLst>
                <c:ext xmlns:c16="http://schemas.microsoft.com/office/drawing/2014/chart" uri="{C3380CC4-5D6E-409C-BE32-E72D297353CC}">
                  <c16:uniqueId val="{00000010-4C74-404B-82F7-A84218EF6202}"/>
                </c:ext>
              </c:extLst>
            </c:dLbl>
            <c:spPr>
              <a:noFill/>
              <a:ln>
                <a:noFill/>
              </a:ln>
              <a:effectLst/>
            </c:spPr>
            <c:txPr>
              <a:bodyPr/>
              <a:lstStyle/>
              <a:p>
                <a:pPr>
                  <a:defRPr sz="900" b="0" smtId="4294967295">
                    <a:solidFill>
                      <a:srgbClr val="0F283E"/>
                    </a:solidFill>
                    <a:latin typeface="Arial" pitchFamily="34" charset="0"/>
                  </a:defRPr>
                </a:pPr>
                <a:endParaRPr lang="de-DE"/>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Sheet1!$A$2:$A$6</c:f>
              <c:numCache>
                <c:formatCode>General</c:formatCode>
                <c:ptCount val="5"/>
                <c:pt idx="0">
                  <c:v>2009</c:v>
                </c:pt>
                <c:pt idx="1">
                  <c:v>2010</c:v>
                </c:pt>
                <c:pt idx="2">
                  <c:v>2011</c:v>
                </c:pt>
                <c:pt idx="3">
                  <c:v>2012</c:v>
                </c:pt>
                <c:pt idx="4">
                  <c:v>2013</c:v>
                </c:pt>
              </c:numCache>
            </c:numRef>
          </c:cat>
          <c:val>
            <c:numRef>
              <c:f>Sheet1!$D$2:$D$6</c:f>
              <c:numCache>
                <c:formatCode>General</c:formatCode>
                <c:ptCount val="5"/>
                <c:pt idx="0">
                  <c:v>2.74</c:v>
                </c:pt>
                <c:pt idx="1">
                  <c:v>2.71</c:v>
                </c:pt>
                <c:pt idx="2">
                  <c:v>2.66</c:v>
                </c:pt>
                <c:pt idx="3">
                  <c:v>2.66</c:v>
                </c:pt>
                <c:pt idx="4">
                  <c:v>2.5499999999999998</c:v>
                </c:pt>
              </c:numCache>
            </c:numRef>
          </c:val>
          <c:extLst>
            <c:ext xmlns:c16="http://schemas.microsoft.com/office/drawing/2014/chart" uri="{C3380CC4-5D6E-409C-BE32-E72D297353CC}">
              <c16:uniqueId val="{00000011-4C74-404B-82F7-A84218EF6202}"/>
            </c:ext>
          </c:extLst>
        </c:ser>
        <c:dLbls>
          <c:showLegendKey val="0"/>
          <c:showVal val="0"/>
          <c:showCatName val="0"/>
          <c:showSerName val="0"/>
          <c:showPercent val="0"/>
          <c:showBubbleSize val="0"/>
        </c:dLbls>
        <c:gapWidth val="80"/>
        <c:overlap val="-10"/>
        <c:axId val="67451136"/>
        <c:axId val="66437120"/>
      </c:barChart>
      <c:catAx>
        <c:axId val="67451136"/>
        <c:scaling>
          <c:orientation val="minMax"/>
        </c:scaling>
        <c:delete val="0"/>
        <c:axPos val="b"/>
        <c:numFmt formatCode="General" sourceLinked="1"/>
        <c:majorTickMark val="none"/>
        <c:minorTickMark val="none"/>
        <c:tickLblPos val="low"/>
        <c:spPr>
          <a:ln w="25400">
            <a:solidFill>
              <a:srgbClr val="2F2F2F"/>
            </a:solidFill>
          </a:ln>
        </c:spPr>
        <c:txPr>
          <a:bodyPr/>
          <a:lstStyle/>
          <a:p>
            <a:pPr>
              <a:defRPr sz="900" b="0" smtId="4294967295">
                <a:solidFill>
                  <a:srgbClr val="0F283E"/>
                </a:solidFill>
                <a:latin typeface="Arial" pitchFamily="34" charset="0"/>
              </a:defRPr>
            </a:pPr>
            <a:endParaRPr lang="de-DE"/>
          </a:p>
        </c:txPr>
        <c:crossAx val="66437120"/>
        <c:crosses val="autoZero"/>
        <c:auto val="0"/>
        <c:lblAlgn val="ctr"/>
        <c:lblOffset val="100"/>
        <c:noMultiLvlLbl val="0"/>
      </c:catAx>
      <c:valAx>
        <c:axId val="66437120"/>
        <c:scaling>
          <c:orientation val="minMax"/>
          <c:min val="0"/>
        </c:scaling>
        <c:delete val="0"/>
        <c:axPos val="l"/>
        <c:majorGridlines>
          <c:spPr>
            <a:ln>
              <a:solidFill>
                <a:srgbClr val="0F283E"/>
              </a:solidFill>
              <a:prstDash val="dot"/>
            </a:ln>
          </c:spPr>
        </c:majorGridlines>
        <c:title>
          <c:tx>
            <c:rich>
              <a:bodyPr/>
              <a:lstStyle/>
              <a:p>
                <a:pPr>
                  <a:defRPr/>
                </a:pPr>
                <a:r>
                  <a:rPr lang="de-DE" sz="900" b="0">
                    <a:solidFill>
                      <a:srgbClr val="0F283E"/>
                    </a:solidFill>
                    <a:latin typeface="Arial" pitchFamily="34" charset="0"/>
                  </a:rPr>
                  <a:t>Personen in Millionen</a:t>
                </a:r>
              </a:p>
            </c:rich>
          </c:tx>
          <c:overlay val="0"/>
        </c:title>
        <c:numFmt formatCode="General" sourceLinked="1"/>
        <c:majorTickMark val="none"/>
        <c:minorTickMark val="none"/>
        <c:tickLblPos val="low"/>
        <c:spPr>
          <a:ln>
            <a:noFill/>
          </a:ln>
        </c:spPr>
        <c:txPr>
          <a:bodyPr/>
          <a:lstStyle/>
          <a:p>
            <a:pPr>
              <a:defRPr sz="900" b="0" smtId="4294967295">
                <a:solidFill>
                  <a:srgbClr val="0F283E"/>
                </a:solidFill>
                <a:latin typeface="Arial" pitchFamily="34" charset="0"/>
              </a:defRPr>
            </a:pPr>
            <a:endParaRPr lang="de-DE"/>
          </a:p>
        </c:txPr>
        <c:crossAx val="67451136"/>
        <c:crosses val="autoZero"/>
        <c:crossBetween val="between"/>
      </c:valAx>
    </c:plotArea>
    <c:legend>
      <c:legendPos val="t"/>
      <c:overlay val="0"/>
      <c:txPr>
        <a:bodyPr/>
        <a:lstStyle/>
        <a:p>
          <a:pPr>
            <a:defRPr sz="900" smtId="4294967295">
              <a:solidFill>
                <a:srgbClr val="0F283E"/>
              </a:solidFill>
              <a:latin typeface="Arial" pitchFamily="34" charset="0"/>
            </a:defRPr>
          </a:pPr>
          <a:endParaRPr lang="de-DE"/>
        </a:p>
      </c:txPr>
    </c:legend>
    <c:plotVisOnly val="1"/>
    <c:dispBlanksAs val="zero"/>
    <c:showDLblsOverMax val="1"/>
  </c:chart>
  <c:txPr>
    <a:bodyPr/>
    <a:lstStyle/>
    <a:p>
      <a:pPr>
        <a:defRPr sz="1800" smtId="4294967295"/>
      </a:pPr>
      <a:endParaRPr lang="de-DE"/>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endParaRPr lang="de-DE"/>
          </a:p>
        </c:rich>
      </c:tx>
      <c:overlay val="1"/>
    </c:title>
    <c:autoTitleDeleted val="0"/>
    <c:plotArea>
      <c:layout/>
      <c:barChart>
        <c:barDir val="col"/>
        <c:grouping val="clustered"/>
        <c:varyColors val="0"/>
        <c:ser>
          <c:idx val="0"/>
          <c:order val="0"/>
          <c:tx>
            <c:strRef>
              <c:f>Sheet1!$B$1</c:f>
              <c:strCache>
                <c:ptCount val="1"/>
                <c:pt idx="0">
                  <c:v>Computernutzer in Millionen</c:v>
                </c:pt>
              </c:strCache>
            </c:strRef>
          </c:tx>
          <c:spPr>
            <a:solidFill>
              <a:srgbClr val="2875DD"/>
            </a:solidFill>
            <a:ln>
              <a:solidFill>
                <a:srgbClr val="2875DD"/>
              </a:solidFill>
            </a:ln>
          </c:spPr>
          <c:invertIfNegative val="0"/>
          <c:dLbls>
            <c:dLbl>
              <c:idx val="0"/>
              <c:numFmt formatCode="#,##0.00" sourceLinked="0"/>
              <c:spPr/>
              <c:txPr>
                <a:bodyPr/>
                <a:lstStyle/>
                <a:p>
                  <a:pPr>
                    <a:defRPr sz="1000" b="1" smtId="4294967295">
                      <a:solidFill>
                        <a:srgbClr val="0F283E"/>
                      </a:solidFill>
                      <a:latin typeface="Arial" pitchFamily="34" charset="0"/>
                    </a:defRPr>
                  </a:pPr>
                  <a:endParaRPr lang="de-DE"/>
                </a:p>
              </c:txPr>
              <c:showLegendKey val="0"/>
              <c:showVal val="1"/>
              <c:showCatName val="0"/>
              <c:showSerName val="0"/>
              <c:showPercent val="0"/>
              <c:showBubbleSize val="0"/>
              <c:extLst>
                <c:ext xmlns:c16="http://schemas.microsoft.com/office/drawing/2014/chart" uri="{C3380CC4-5D6E-409C-BE32-E72D297353CC}">
                  <c16:uniqueId val="{00000000-5D10-41D0-AEA6-FD3BCF1AB1AE}"/>
                </c:ext>
              </c:extLst>
            </c:dLbl>
            <c:dLbl>
              <c:idx val="1"/>
              <c:numFmt formatCode="#,##0.00" sourceLinked="0"/>
              <c:spPr/>
              <c:txPr>
                <a:bodyPr/>
                <a:lstStyle/>
                <a:p>
                  <a:pPr>
                    <a:defRPr sz="1000" b="1" smtId="4294967295">
                      <a:solidFill>
                        <a:srgbClr val="0F283E"/>
                      </a:solidFill>
                      <a:latin typeface="Arial" pitchFamily="34" charset="0"/>
                    </a:defRPr>
                  </a:pPr>
                  <a:endParaRPr lang="de-DE"/>
                </a:p>
              </c:txPr>
              <c:showLegendKey val="0"/>
              <c:showVal val="1"/>
              <c:showCatName val="0"/>
              <c:showSerName val="0"/>
              <c:showPercent val="0"/>
              <c:showBubbleSize val="0"/>
              <c:extLst>
                <c:ext xmlns:c16="http://schemas.microsoft.com/office/drawing/2014/chart" uri="{C3380CC4-5D6E-409C-BE32-E72D297353CC}">
                  <c16:uniqueId val="{00000001-5D10-41D0-AEA6-FD3BCF1AB1AE}"/>
                </c:ext>
              </c:extLst>
            </c:dLbl>
            <c:dLbl>
              <c:idx val="2"/>
              <c:numFmt formatCode="#,##0.00" sourceLinked="0"/>
              <c:spPr/>
              <c:txPr>
                <a:bodyPr/>
                <a:lstStyle/>
                <a:p>
                  <a:pPr>
                    <a:defRPr sz="1000" b="1" smtId="4294967295">
                      <a:solidFill>
                        <a:srgbClr val="0F283E"/>
                      </a:solidFill>
                      <a:latin typeface="Arial" pitchFamily="34" charset="0"/>
                    </a:defRPr>
                  </a:pPr>
                  <a:endParaRPr lang="de-DE"/>
                </a:p>
              </c:txPr>
              <c:showLegendKey val="0"/>
              <c:showVal val="1"/>
              <c:showCatName val="0"/>
              <c:showSerName val="0"/>
              <c:showPercent val="0"/>
              <c:showBubbleSize val="0"/>
              <c:extLst>
                <c:ext xmlns:c16="http://schemas.microsoft.com/office/drawing/2014/chart" uri="{C3380CC4-5D6E-409C-BE32-E72D297353CC}">
                  <c16:uniqueId val="{00000002-5D10-41D0-AEA6-FD3BCF1AB1AE}"/>
                </c:ext>
              </c:extLst>
            </c:dLbl>
            <c:dLbl>
              <c:idx val="3"/>
              <c:numFmt formatCode="#,##0.00" sourceLinked="0"/>
              <c:spPr/>
              <c:txPr>
                <a:bodyPr/>
                <a:lstStyle/>
                <a:p>
                  <a:pPr>
                    <a:defRPr sz="1000" b="1" smtId="4294967295">
                      <a:solidFill>
                        <a:srgbClr val="0F283E"/>
                      </a:solidFill>
                      <a:latin typeface="Arial" pitchFamily="34" charset="0"/>
                    </a:defRPr>
                  </a:pPr>
                  <a:endParaRPr lang="de-DE"/>
                </a:p>
              </c:txPr>
              <c:showLegendKey val="0"/>
              <c:showVal val="1"/>
              <c:showCatName val="0"/>
              <c:showSerName val="0"/>
              <c:showPercent val="0"/>
              <c:showBubbleSize val="0"/>
              <c:extLst>
                <c:ext xmlns:c16="http://schemas.microsoft.com/office/drawing/2014/chart" uri="{C3380CC4-5D6E-409C-BE32-E72D297353CC}">
                  <c16:uniqueId val="{00000003-5D10-41D0-AEA6-FD3BCF1AB1AE}"/>
                </c:ext>
              </c:extLst>
            </c:dLbl>
            <c:spPr>
              <a:noFill/>
              <a:ln>
                <a:noFill/>
              </a:ln>
              <a:effectLst/>
            </c:spPr>
            <c:txPr>
              <a:bodyPr/>
              <a:lstStyle/>
              <a:p>
                <a:pPr>
                  <a:defRPr sz="900" b="0" smtId="4294967295">
                    <a:solidFill>
                      <a:srgbClr val="0F283E"/>
                    </a:solidFill>
                    <a:latin typeface="Arial" pitchFamily="34" charset="0"/>
                  </a:defRPr>
                </a:pPr>
                <a:endParaRPr lang="de-DE"/>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Sheet1!$A$2:$A$5</c:f>
              <c:numCache>
                <c:formatCode>General</c:formatCode>
                <c:ptCount val="4"/>
                <c:pt idx="0">
                  <c:v>2007</c:v>
                </c:pt>
                <c:pt idx="1">
                  <c:v>2008</c:v>
                </c:pt>
                <c:pt idx="2">
                  <c:v>2009</c:v>
                </c:pt>
                <c:pt idx="3">
                  <c:v>2010</c:v>
                </c:pt>
              </c:numCache>
            </c:numRef>
          </c:cat>
          <c:val>
            <c:numRef>
              <c:f>Sheet1!$B$2:$B$5</c:f>
              <c:numCache>
                <c:formatCode>General</c:formatCode>
                <c:ptCount val="4"/>
                <c:pt idx="0">
                  <c:v>1.1200000000000001</c:v>
                </c:pt>
                <c:pt idx="1">
                  <c:v>1.26</c:v>
                </c:pt>
                <c:pt idx="2">
                  <c:v>1.19</c:v>
                </c:pt>
                <c:pt idx="3">
                  <c:v>0.98</c:v>
                </c:pt>
              </c:numCache>
            </c:numRef>
          </c:val>
          <c:extLst>
            <c:ext xmlns:c16="http://schemas.microsoft.com/office/drawing/2014/chart" uri="{C3380CC4-5D6E-409C-BE32-E72D297353CC}">
              <c16:uniqueId val="{00000004-5D10-41D0-AEA6-FD3BCF1AB1AE}"/>
            </c:ext>
          </c:extLst>
        </c:ser>
        <c:dLbls>
          <c:showLegendKey val="0"/>
          <c:showVal val="0"/>
          <c:showCatName val="0"/>
          <c:showSerName val="0"/>
          <c:showPercent val="0"/>
          <c:showBubbleSize val="0"/>
        </c:dLbls>
        <c:gapWidth val="80"/>
        <c:overlap val="-10"/>
        <c:axId val="67451136"/>
        <c:axId val="66437120"/>
      </c:barChart>
      <c:catAx>
        <c:axId val="67451136"/>
        <c:scaling>
          <c:orientation val="minMax"/>
        </c:scaling>
        <c:delete val="0"/>
        <c:axPos val="b"/>
        <c:numFmt formatCode="General" sourceLinked="1"/>
        <c:majorTickMark val="none"/>
        <c:minorTickMark val="none"/>
        <c:tickLblPos val="low"/>
        <c:spPr>
          <a:ln w="25400">
            <a:solidFill>
              <a:srgbClr val="2F2F2F"/>
            </a:solidFill>
          </a:ln>
        </c:spPr>
        <c:txPr>
          <a:bodyPr/>
          <a:lstStyle/>
          <a:p>
            <a:pPr>
              <a:defRPr sz="900" b="0" smtId="4294967295">
                <a:solidFill>
                  <a:srgbClr val="0F283E"/>
                </a:solidFill>
                <a:latin typeface="Arial" pitchFamily="34" charset="0"/>
              </a:defRPr>
            </a:pPr>
            <a:endParaRPr lang="de-DE"/>
          </a:p>
        </c:txPr>
        <c:crossAx val="66437120"/>
        <c:crosses val="autoZero"/>
        <c:auto val="0"/>
        <c:lblAlgn val="ctr"/>
        <c:lblOffset val="100"/>
        <c:noMultiLvlLbl val="0"/>
      </c:catAx>
      <c:valAx>
        <c:axId val="66437120"/>
        <c:scaling>
          <c:orientation val="minMax"/>
          <c:min val="0"/>
        </c:scaling>
        <c:delete val="0"/>
        <c:axPos val="l"/>
        <c:majorGridlines>
          <c:spPr>
            <a:ln>
              <a:solidFill>
                <a:srgbClr val="0F283E"/>
              </a:solidFill>
              <a:prstDash val="dot"/>
            </a:ln>
          </c:spPr>
        </c:majorGridlines>
        <c:title>
          <c:tx>
            <c:rich>
              <a:bodyPr/>
              <a:lstStyle/>
              <a:p>
                <a:pPr>
                  <a:defRPr/>
                </a:pPr>
                <a:r>
                  <a:rPr lang="de-DE" sz="900" b="0">
                    <a:solidFill>
                      <a:srgbClr val="0F283E"/>
                    </a:solidFill>
                    <a:latin typeface="Arial" pitchFamily="34" charset="0"/>
                  </a:rPr>
                  <a:t>Computernutzer in Millionen</a:t>
                </a:r>
              </a:p>
            </c:rich>
          </c:tx>
          <c:overlay val="0"/>
        </c:title>
        <c:numFmt formatCode="General" sourceLinked="1"/>
        <c:majorTickMark val="none"/>
        <c:minorTickMark val="none"/>
        <c:tickLblPos val="low"/>
        <c:spPr>
          <a:ln>
            <a:noFill/>
          </a:ln>
        </c:spPr>
        <c:txPr>
          <a:bodyPr/>
          <a:lstStyle/>
          <a:p>
            <a:pPr>
              <a:defRPr sz="900" b="0" smtId="4294967295">
                <a:solidFill>
                  <a:srgbClr val="0F283E"/>
                </a:solidFill>
                <a:latin typeface="Arial" pitchFamily="34" charset="0"/>
              </a:defRPr>
            </a:pPr>
            <a:endParaRPr lang="de-DE"/>
          </a:p>
        </c:txPr>
        <c:crossAx val="67451136"/>
        <c:crosses val="autoZero"/>
        <c:crossBetween val="between"/>
      </c:valAx>
    </c:plotArea>
    <c:plotVisOnly val="1"/>
    <c:dispBlanksAs val="zero"/>
    <c:showDLblsOverMax val="1"/>
  </c:chart>
  <c:txPr>
    <a:bodyPr/>
    <a:lstStyle/>
    <a:p>
      <a:pPr>
        <a:defRPr sz="1800" smtId="4294967295"/>
      </a:pPr>
      <a:endParaRPr lang="de-DE"/>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endParaRPr lang="de-DE"/>
          </a:p>
        </c:rich>
      </c:tx>
      <c:overlay val="1"/>
    </c:title>
    <c:autoTitleDeleted val="0"/>
    <c:plotArea>
      <c:layout/>
      <c:barChart>
        <c:barDir val="col"/>
        <c:grouping val="clustered"/>
        <c:varyColors val="0"/>
        <c:ser>
          <c:idx val="0"/>
          <c:order val="0"/>
          <c:tx>
            <c:strRef>
              <c:f>Sheet1!$B$1</c:f>
              <c:strCache>
                <c:ptCount val="1"/>
                <c:pt idx="0">
                  <c:v>Anzahl der Unternehmen</c:v>
                </c:pt>
              </c:strCache>
            </c:strRef>
          </c:tx>
          <c:spPr>
            <a:solidFill>
              <a:srgbClr val="2875DD"/>
            </a:solidFill>
            <a:ln>
              <a:solidFill>
                <a:srgbClr val="2875DD"/>
              </a:solidFill>
            </a:ln>
          </c:spPr>
          <c:invertIfNegative val="0"/>
          <c:dLbls>
            <c:dLbl>
              <c:idx val="0"/>
              <c:numFmt formatCode="#,##0" sourceLinked="0"/>
              <c:spPr/>
              <c:txPr>
                <a:bodyPr/>
                <a:lstStyle/>
                <a:p>
                  <a:pPr>
                    <a:defRPr sz="1000" b="1" smtId="4294967295">
                      <a:solidFill>
                        <a:srgbClr val="0F283E"/>
                      </a:solidFill>
                      <a:latin typeface="Arial" pitchFamily="34" charset="0"/>
                    </a:defRPr>
                  </a:pPr>
                  <a:endParaRPr lang="de-DE"/>
                </a:p>
              </c:txPr>
              <c:showLegendKey val="0"/>
              <c:showVal val="1"/>
              <c:showCatName val="0"/>
              <c:showSerName val="0"/>
              <c:showPercent val="0"/>
              <c:showBubbleSize val="0"/>
              <c:extLst>
                <c:ext xmlns:c16="http://schemas.microsoft.com/office/drawing/2014/chart" uri="{C3380CC4-5D6E-409C-BE32-E72D297353CC}">
                  <c16:uniqueId val="{00000000-348B-4F85-9C94-45E15C93142F}"/>
                </c:ext>
              </c:extLst>
            </c:dLbl>
            <c:dLbl>
              <c:idx val="1"/>
              <c:numFmt formatCode="#,##0" sourceLinked="0"/>
              <c:spPr/>
              <c:txPr>
                <a:bodyPr/>
                <a:lstStyle/>
                <a:p>
                  <a:pPr>
                    <a:defRPr sz="1000" b="1" smtId="4294967295">
                      <a:solidFill>
                        <a:srgbClr val="0F283E"/>
                      </a:solidFill>
                      <a:latin typeface="Arial" pitchFamily="34" charset="0"/>
                    </a:defRPr>
                  </a:pPr>
                  <a:endParaRPr lang="de-DE"/>
                </a:p>
              </c:txPr>
              <c:showLegendKey val="0"/>
              <c:showVal val="1"/>
              <c:showCatName val="0"/>
              <c:showSerName val="0"/>
              <c:showPercent val="0"/>
              <c:showBubbleSize val="0"/>
              <c:extLst>
                <c:ext xmlns:c16="http://schemas.microsoft.com/office/drawing/2014/chart" uri="{C3380CC4-5D6E-409C-BE32-E72D297353CC}">
                  <c16:uniqueId val="{00000001-348B-4F85-9C94-45E15C93142F}"/>
                </c:ext>
              </c:extLst>
            </c:dLbl>
            <c:dLbl>
              <c:idx val="2"/>
              <c:numFmt formatCode="#,##0" sourceLinked="0"/>
              <c:spPr/>
              <c:txPr>
                <a:bodyPr/>
                <a:lstStyle/>
                <a:p>
                  <a:pPr>
                    <a:defRPr sz="1000" b="1" smtId="4294967295">
                      <a:solidFill>
                        <a:srgbClr val="0F283E"/>
                      </a:solidFill>
                      <a:latin typeface="Arial" pitchFamily="34" charset="0"/>
                    </a:defRPr>
                  </a:pPr>
                  <a:endParaRPr lang="de-DE"/>
                </a:p>
              </c:txPr>
              <c:showLegendKey val="0"/>
              <c:showVal val="1"/>
              <c:showCatName val="0"/>
              <c:showSerName val="0"/>
              <c:showPercent val="0"/>
              <c:showBubbleSize val="0"/>
              <c:extLst>
                <c:ext xmlns:c16="http://schemas.microsoft.com/office/drawing/2014/chart" uri="{C3380CC4-5D6E-409C-BE32-E72D297353CC}">
                  <c16:uniqueId val="{00000002-348B-4F85-9C94-45E15C93142F}"/>
                </c:ext>
              </c:extLst>
            </c:dLbl>
            <c:dLbl>
              <c:idx val="3"/>
              <c:numFmt formatCode="#,##0" sourceLinked="0"/>
              <c:spPr/>
              <c:txPr>
                <a:bodyPr/>
                <a:lstStyle/>
                <a:p>
                  <a:pPr>
                    <a:defRPr sz="1000" b="1" smtId="4294967295">
                      <a:solidFill>
                        <a:srgbClr val="0F283E"/>
                      </a:solidFill>
                      <a:latin typeface="Arial" pitchFamily="34" charset="0"/>
                    </a:defRPr>
                  </a:pPr>
                  <a:endParaRPr lang="de-DE"/>
                </a:p>
              </c:txPr>
              <c:showLegendKey val="0"/>
              <c:showVal val="1"/>
              <c:showCatName val="0"/>
              <c:showSerName val="0"/>
              <c:showPercent val="0"/>
              <c:showBubbleSize val="0"/>
              <c:extLst>
                <c:ext xmlns:c16="http://schemas.microsoft.com/office/drawing/2014/chart" uri="{C3380CC4-5D6E-409C-BE32-E72D297353CC}">
                  <c16:uniqueId val="{00000003-348B-4F85-9C94-45E15C93142F}"/>
                </c:ext>
              </c:extLst>
            </c:dLbl>
            <c:spPr>
              <a:noFill/>
              <a:ln>
                <a:noFill/>
              </a:ln>
              <a:effectLst/>
            </c:spPr>
            <c:txPr>
              <a:bodyPr/>
              <a:lstStyle/>
              <a:p>
                <a:pPr>
                  <a:defRPr sz="900" b="0" smtId="4294967295">
                    <a:solidFill>
                      <a:srgbClr val="0F283E"/>
                    </a:solidFill>
                    <a:latin typeface="Arial" pitchFamily="34" charset="0"/>
                  </a:defRPr>
                </a:pPr>
                <a:endParaRPr lang="de-DE"/>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Kleinstunternehmen</c:v>
                </c:pt>
                <c:pt idx="1">
                  <c:v>Kleine Unternehmen</c:v>
                </c:pt>
                <c:pt idx="2">
                  <c:v>Mittlere Unternehmen</c:v>
                </c:pt>
                <c:pt idx="3">
                  <c:v>Großunternehmen</c:v>
                </c:pt>
              </c:strCache>
            </c:strRef>
          </c:cat>
          <c:val>
            <c:numRef>
              <c:f>Sheet1!$B$2:$B$5</c:f>
              <c:numCache>
                <c:formatCode>General</c:formatCode>
                <c:ptCount val="4"/>
                <c:pt idx="0">
                  <c:v>1983076</c:v>
                </c:pt>
                <c:pt idx="1">
                  <c:v>394596</c:v>
                </c:pt>
                <c:pt idx="2">
                  <c:v>72155</c:v>
                </c:pt>
                <c:pt idx="3">
                  <c:v>17859</c:v>
                </c:pt>
              </c:numCache>
            </c:numRef>
          </c:val>
          <c:extLst>
            <c:ext xmlns:c16="http://schemas.microsoft.com/office/drawing/2014/chart" uri="{C3380CC4-5D6E-409C-BE32-E72D297353CC}">
              <c16:uniqueId val="{00000004-348B-4F85-9C94-45E15C93142F}"/>
            </c:ext>
          </c:extLst>
        </c:ser>
        <c:dLbls>
          <c:showLegendKey val="0"/>
          <c:showVal val="0"/>
          <c:showCatName val="0"/>
          <c:showSerName val="0"/>
          <c:showPercent val="0"/>
          <c:showBubbleSize val="0"/>
        </c:dLbls>
        <c:gapWidth val="80"/>
        <c:overlap val="-10"/>
        <c:axId val="67451136"/>
        <c:axId val="66437120"/>
      </c:barChart>
      <c:catAx>
        <c:axId val="67451136"/>
        <c:scaling>
          <c:orientation val="minMax"/>
        </c:scaling>
        <c:delete val="0"/>
        <c:axPos val="b"/>
        <c:numFmt formatCode="General" sourceLinked="1"/>
        <c:majorTickMark val="none"/>
        <c:minorTickMark val="none"/>
        <c:tickLblPos val="low"/>
        <c:spPr>
          <a:ln w="25400">
            <a:solidFill>
              <a:srgbClr val="2F2F2F"/>
            </a:solidFill>
          </a:ln>
        </c:spPr>
        <c:txPr>
          <a:bodyPr/>
          <a:lstStyle/>
          <a:p>
            <a:pPr>
              <a:defRPr sz="900" b="0" smtId="4294967295">
                <a:solidFill>
                  <a:srgbClr val="0F283E"/>
                </a:solidFill>
                <a:latin typeface="Arial" pitchFamily="34" charset="0"/>
              </a:defRPr>
            </a:pPr>
            <a:endParaRPr lang="de-DE"/>
          </a:p>
        </c:txPr>
        <c:crossAx val="66437120"/>
        <c:crosses val="autoZero"/>
        <c:auto val="0"/>
        <c:lblAlgn val="ctr"/>
        <c:lblOffset val="100"/>
        <c:noMultiLvlLbl val="0"/>
      </c:catAx>
      <c:valAx>
        <c:axId val="66437120"/>
        <c:scaling>
          <c:orientation val="minMax"/>
          <c:min val="0"/>
        </c:scaling>
        <c:delete val="0"/>
        <c:axPos val="l"/>
        <c:majorGridlines>
          <c:spPr>
            <a:ln>
              <a:solidFill>
                <a:srgbClr val="0F283E"/>
              </a:solidFill>
              <a:prstDash val="dot"/>
            </a:ln>
          </c:spPr>
        </c:majorGridlines>
        <c:title>
          <c:tx>
            <c:rich>
              <a:bodyPr/>
              <a:lstStyle/>
              <a:p>
                <a:pPr>
                  <a:defRPr/>
                </a:pPr>
                <a:r>
                  <a:rPr lang="de-DE" sz="900" b="0">
                    <a:solidFill>
                      <a:srgbClr val="0F283E"/>
                    </a:solidFill>
                    <a:latin typeface="Arial" pitchFamily="34" charset="0"/>
                  </a:rPr>
                  <a:t>Anzahl der Unternehmen</a:t>
                </a:r>
              </a:p>
            </c:rich>
          </c:tx>
          <c:overlay val="0"/>
        </c:title>
        <c:numFmt formatCode="General" sourceLinked="1"/>
        <c:majorTickMark val="none"/>
        <c:minorTickMark val="none"/>
        <c:tickLblPos val="low"/>
        <c:spPr>
          <a:ln>
            <a:noFill/>
          </a:ln>
        </c:spPr>
        <c:txPr>
          <a:bodyPr/>
          <a:lstStyle/>
          <a:p>
            <a:pPr>
              <a:defRPr sz="900" b="0" smtId="4294967295">
                <a:solidFill>
                  <a:srgbClr val="0F283E"/>
                </a:solidFill>
                <a:latin typeface="Arial" pitchFamily="34" charset="0"/>
              </a:defRPr>
            </a:pPr>
            <a:endParaRPr lang="de-DE"/>
          </a:p>
        </c:txPr>
        <c:crossAx val="67451136"/>
        <c:crosses val="autoZero"/>
        <c:crossBetween val="between"/>
      </c:valAx>
    </c:plotArea>
    <c:plotVisOnly val="1"/>
    <c:dispBlanksAs val="zero"/>
    <c:showDLblsOverMax val="1"/>
  </c:chart>
  <c:txPr>
    <a:bodyPr/>
    <a:lstStyle/>
    <a:p>
      <a:pPr>
        <a:defRPr sz="1800" smtId="4294967295"/>
      </a:pPr>
      <a:endParaRPr lang="de-DE"/>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endParaRPr lang="de-DE"/>
          </a:p>
        </c:rich>
      </c:tx>
      <c:overlay val="1"/>
    </c:title>
    <c:autoTitleDeleted val="0"/>
    <c:plotArea>
      <c:layout/>
      <c:barChart>
        <c:barDir val="col"/>
        <c:grouping val="clustered"/>
        <c:varyColors val="0"/>
        <c:ser>
          <c:idx val="0"/>
          <c:order val="0"/>
          <c:tx>
            <c:strRef>
              <c:f>Sheet1!$B$1</c:f>
              <c:strCache>
                <c:ptCount val="1"/>
                <c:pt idx="0">
                  <c:v>Anzahl der Beschäftigten</c:v>
                </c:pt>
              </c:strCache>
            </c:strRef>
          </c:tx>
          <c:spPr>
            <a:solidFill>
              <a:srgbClr val="2875DD"/>
            </a:solidFill>
            <a:ln>
              <a:solidFill>
                <a:srgbClr val="2875DD"/>
              </a:solidFill>
            </a:ln>
          </c:spPr>
          <c:invertIfNegative val="0"/>
          <c:dLbls>
            <c:dLbl>
              <c:idx val="0"/>
              <c:numFmt formatCode="#,##0" sourceLinked="0"/>
              <c:spPr/>
              <c:txPr>
                <a:bodyPr/>
                <a:lstStyle/>
                <a:p>
                  <a:pPr>
                    <a:defRPr sz="1000" b="1" smtId="4294967295">
                      <a:solidFill>
                        <a:srgbClr val="0F283E"/>
                      </a:solidFill>
                      <a:latin typeface="Arial" pitchFamily="34" charset="0"/>
                    </a:defRPr>
                  </a:pPr>
                  <a:endParaRPr lang="de-DE"/>
                </a:p>
              </c:txPr>
              <c:showLegendKey val="0"/>
              <c:showVal val="1"/>
              <c:showCatName val="0"/>
              <c:showSerName val="0"/>
              <c:showPercent val="0"/>
              <c:showBubbleSize val="0"/>
              <c:extLst>
                <c:ext xmlns:c16="http://schemas.microsoft.com/office/drawing/2014/chart" uri="{C3380CC4-5D6E-409C-BE32-E72D297353CC}">
                  <c16:uniqueId val="{00000000-7381-4218-8E3D-8BFF1DA20A58}"/>
                </c:ext>
              </c:extLst>
            </c:dLbl>
            <c:dLbl>
              <c:idx val="1"/>
              <c:numFmt formatCode="#,##0" sourceLinked="0"/>
              <c:spPr/>
              <c:txPr>
                <a:bodyPr/>
                <a:lstStyle/>
                <a:p>
                  <a:pPr>
                    <a:defRPr sz="1000" b="1" smtId="4294967295">
                      <a:solidFill>
                        <a:srgbClr val="0F283E"/>
                      </a:solidFill>
                      <a:latin typeface="Arial" pitchFamily="34" charset="0"/>
                    </a:defRPr>
                  </a:pPr>
                  <a:endParaRPr lang="de-DE"/>
                </a:p>
              </c:txPr>
              <c:showLegendKey val="0"/>
              <c:showVal val="1"/>
              <c:showCatName val="0"/>
              <c:showSerName val="0"/>
              <c:showPercent val="0"/>
              <c:showBubbleSize val="0"/>
              <c:extLst>
                <c:ext xmlns:c16="http://schemas.microsoft.com/office/drawing/2014/chart" uri="{C3380CC4-5D6E-409C-BE32-E72D297353CC}">
                  <c16:uniqueId val="{00000001-7381-4218-8E3D-8BFF1DA20A58}"/>
                </c:ext>
              </c:extLst>
            </c:dLbl>
            <c:dLbl>
              <c:idx val="2"/>
              <c:numFmt formatCode="#,##0" sourceLinked="0"/>
              <c:spPr/>
              <c:txPr>
                <a:bodyPr/>
                <a:lstStyle/>
                <a:p>
                  <a:pPr>
                    <a:defRPr sz="1000" b="1" smtId="4294967295">
                      <a:solidFill>
                        <a:srgbClr val="0F283E"/>
                      </a:solidFill>
                      <a:latin typeface="Arial" pitchFamily="34" charset="0"/>
                    </a:defRPr>
                  </a:pPr>
                  <a:endParaRPr lang="de-DE"/>
                </a:p>
              </c:txPr>
              <c:showLegendKey val="0"/>
              <c:showVal val="1"/>
              <c:showCatName val="0"/>
              <c:showSerName val="0"/>
              <c:showPercent val="0"/>
              <c:showBubbleSize val="0"/>
              <c:extLst>
                <c:ext xmlns:c16="http://schemas.microsoft.com/office/drawing/2014/chart" uri="{C3380CC4-5D6E-409C-BE32-E72D297353CC}">
                  <c16:uniqueId val="{00000002-7381-4218-8E3D-8BFF1DA20A58}"/>
                </c:ext>
              </c:extLst>
            </c:dLbl>
            <c:dLbl>
              <c:idx val="3"/>
              <c:numFmt formatCode="#,##0" sourceLinked="0"/>
              <c:spPr/>
              <c:txPr>
                <a:bodyPr/>
                <a:lstStyle/>
                <a:p>
                  <a:pPr>
                    <a:defRPr sz="1000" b="1" smtId="4294967295">
                      <a:solidFill>
                        <a:srgbClr val="0F283E"/>
                      </a:solidFill>
                      <a:latin typeface="Arial" pitchFamily="34" charset="0"/>
                    </a:defRPr>
                  </a:pPr>
                  <a:endParaRPr lang="de-DE"/>
                </a:p>
              </c:txPr>
              <c:showLegendKey val="0"/>
              <c:showVal val="1"/>
              <c:showCatName val="0"/>
              <c:showSerName val="0"/>
              <c:showPercent val="0"/>
              <c:showBubbleSize val="0"/>
              <c:extLst>
                <c:ext xmlns:c16="http://schemas.microsoft.com/office/drawing/2014/chart" uri="{C3380CC4-5D6E-409C-BE32-E72D297353CC}">
                  <c16:uniqueId val="{00000003-7381-4218-8E3D-8BFF1DA20A58}"/>
                </c:ext>
              </c:extLst>
            </c:dLbl>
            <c:spPr>
              <a:noFill/>
              <a:ln>
                <a:noFill/>
              </a:ln>
              <a:effectLst/>
            </c:spPr>
            <c:txPr>
              <a:bodyPr/>
              <a:lstStyle/>
              <a:p>
                <a:pPr>
                  <a:defRPr sz="900" b="0" smtId="4294967295">
                    <a:solidFill>
                      <a:srgbClr val="0F283E"/>
                    </a:solidFill>
                    <a:latin typeface="Arial" pitchFamily="34" charset="0"/>
                  </a:defRPr>
                </a:pPr>
                <a:endParaRPr lang="de-DE"/>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Kleinstunternehmen</c:v>
                </c:pt>
                <c:pt idx="1">
                  <c:v>Kleine Unternehmen</c:v>
                </c:pt>
                <c:pt idx="2">
                  <c:v>Mittlere Unternehmen</c:v>
                </c:pt>
                <c:pt idx="3">
                  <c:v>Großunternehmen</c:v>
                </c:pt>
              </c:strCache>
            </c:strRef>
          </c:cat>
          <c:val>
            <c:numRef>
              <c:f>Sheet1!$B$2:$B$5</c:f>
              <c:numCache>
                <c:formatCode>General</c:formatCode>
                <c:ptCount val="4"/>
                <c:pt idx="0">
                  <c:v>5416503</c:v>
                </c:pt>
                <c:pt idx="1">
                  <c:v>6742562</c:v>
                </c:pt>
                <c:pt idx="2">
                  <c:v>5627840</c:v>
                </c:pt>
                <c:pt idx="3">
                  <c:v>11299510</c:v>
                </c:pt>
              </c:numCache>
            </c:numRef>
          </c:val>
          <c:extLst>
            <c:ext xmlns:c16="http://schemas.microsoft.com/office/drawing/2014/chart" uri="{C3380CC4-5D6E-409C-BE32-E72D297353CC}">
              <c16:uniqueId val="{00000004-7381-4218-8E3D-8BFF1DA20A58}"/>
            </c:ext>
          </c:extLst>
        </c:ser>
        <c:dLbls>
          <c:showLegendKey val="0"/>
          <c:showVal val="0"/>
          <c:showCatName val="0"/>
          <c:showSerName val="0"/>
          <c:showPercent val="0"/>
          <c:showBubbleSize val="0"/>
        </c:dLbls>
        <c:gapWidth val="80"/>
        <c:overlap val="-10"/>
        <c:axId val="67451136"/>
        <c:axId val="66437120"/>
      </c:barChart>
      <c:catAx>
        <c:axId val="67451136"/>
        <c:scaling>
          <c:orientation val="minMax"/>
        </c:scaling>
        <c:delete val="0"/>
        <c:axPos val="b"/>
        <c:numFmt formatCode="General" sourceLinked="1"/>
        <c:majorTickMark val="none"/>
        <c:minorTickMark val="none"/>
        <c:tickLblPos val="low"/>
        <c:spPr>
          <a:ln w="25400">
            <a:solidFill>
              <a:srgbClr val="2F2F2F"/>
            </a:solidFill>
          </a:ln>
        </c:spPr>
        <c:txPr>
          <a:bodyPr/>
          <a:lstStyle/>
          <a:p>
            <a:pPr>
              <a:defRPr sz="900" b="0" smtId="4294967295">
                <a:solidFill>
                  <a:srgbClr val="0F283E"/>
                </a:solidFill>
                <a:latin typeface="Arial" pitchFamily="34" charset="0"/>
              </a:defRPr>
            </a:pPr>
            <a:endParaRPr lang="de-DE"/>
          </a:p>
        </c:txPr>
        <c:crossAx val="66437120"/>
        <c:crosses val="autoZero"/>
        <c:auto val="0"/>
        <c:lblAlgn val="ctr"/>
        <c:lblOffset val="100"/>
        <c:noMultiLvlLbl val="0"/>
      </c:catAx>
      <c:valAx>
        <c:axId val="66437120"/>
        <c:scaling>
          <c:orientation val="minMax"/>
          <c:min val="0"/>
        </c:scaling>
        <c:delete val="0"/>
        <c:axPos val="l"/>
        <c:majorGridlines>
          <c:spPr>
            <a:ln>
              <a:solidFill>
                <a:srgbClr val="0F283E"/>
              </a:solidFill>
              <a:prstDash val="dot"/>
            </a:ln>
          </c:spPr>
        </c:majorGridlines>
        <c:title>
          <c:tx>
            <c:rich>
              <a:bodyPr/>
              <a:lstStyle/>
              <a:p>
                <a:pPr>
                  <a:defRPr/>
                </a:pPr>
                <a:r>
                  <a:rPr lang="de-DE" sz="900" b="0">
                    <a:solidFill>
                      <a:srgbClr val="0F283E"/>
                    </a:solidFill>
                    <a:latin typeface="Arial" pitchFamily="34" charset="0"/>
                  </a:rPr>
                  <a:t>Anzahl der Beschäftigten</a:t>
                </a:r>
              </a:p>
            </c:rich>
          </c:tx>
          <c:overlay val="0"/>
        </c:title>
        <c:numFmt formatCode="General" sourceLinked="1"/>
        <c:majorTickMark val="none"/>
        <c:minorTickMark val="none"/>
        <c:tickLblPos val="low"/>
        <c:spPr>
          <a:ln>
            <a:noFill/>
          </a:ln>
        </c:spPr>
        <c:txPr>
          <a:bodyPr/>
          <a:lstStyle/>
          <a:p>
            <a:pPr>
              <a:defRPr sz="900" b="0" smtId="4294967295">
                <a:solidFill>
                  <a:srgbClr val="0F283E"/>
                </a:solidFill>
                <a:latin typeface="Arial" pitchFamily="34" charset="0"/>
              </a:defRPr>
            </a:pPr>
            <a:endParaRPr lang="de-DE"/>
          </a:p>
        </c:txPr>
        <c:crossAx val="67451136"/>
        <c:crosses val="autoZero"/>
        <c:crossBetween val="between"/>
      </c:valAx>
    </c:plotArea>
    <c:plotVisOnly val="1"/>
    <c:dispBlanksAs val="zero"/>
    <c:showDLblsOverMax val="1"/>
  </c:chart>
  <c:txPr>
    <a:bodyPr/>
    <a:lstStyle/>
    <a:p>
      <a:pPr>
        <a:defRPr sz="1800" smtId="4294967295"/>
      </a:pPr>
      <a:endParaRPr lang="de-DE"/>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nvPr>
        </p:nvSpPr>
        <p:spPr/>
        <p:txBody>
          <a:bodyPr/>
          <a:lstStyle/>
          <a:p>
            <a:fld id="{38665ECF-2DE1-485D-BDEC-07032D135F94}" type="datetimeFigureOut">
              <a:rPr lang="en-US" smtClean="0"/>
              <a:t>3/14/2019</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‹Nr.›</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A7AD63C0-627B-4C80-8117-8BA858B1A6B1}" type="datetimeFigureOut">
              <a:rPr lang="en-US" smtClean="0"/>
              <a:t>3/14/2019</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‹Nr.›</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E8830135-5E8E-4D7B-B9EA-E3F14049C22A}" type="datetimeFigureOut">
              <a:rPr lang="en-US" smtClean="0"/>
              <a:t>3/14/2019</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‹Nr.›</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8A82F72C-6B8C-4B29-B98E-CF6D272EA504}" type="datetimeFigureOut">
              <a:rPr lang="en-US" smtClean="0"/>
              <a:t>3/14/2019</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‹Nr.›</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nvPr>
        </p:nvSpPr>
        <p:spPr/>
        <p:txBody>
          <a:bodyPr/>
          <a:lstStyle/>
          <a:p>
            <a:fld id="{0CED2DEA-5A4C-4E4D-9546-DD79B9C8F7E1}" type="datetimeFigureOut">
              <a:rPr lang="en-US" smtClean="0"/>
              <a:t>3/14/2019</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‹Nr.›</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nvPr>
        </p:nvSpPr>
        <p:spPr/>
        <p:txBody>
          <a:bodyPr/>
          <a:lstStyle/>
          <a:p>
            <a:fld id="{0913128B-E77E-4256-BDD8-3754F3B2D43B}" type="datetimeFigureOut">
              <a:rPr lang="en-US" smtClean="0"/>
              <a:t>3/14/2019</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‹Nr.›</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nvPr>
        </p:nvSpPr>
        <p:spPr/>
        <p:txBody>
          <a:bodyPr/>
          <a:lstStyle/>
          <a:p>
            <a:fld id="{B5CDBC2E-254B-4902-8A84-8AA2B9A01B72}" type="datetimeFigureOut">
              <a:rPr lang="en-US" smtClean="0"/>
              <a:t>3/14/2019</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‹Nr.›</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
          </p:nvPr>
        </p:nvSpPr>
        <p:spPr/>
        <p:txBody>
          <a:bodyPr/>
          <a:lstStyle/>
          <a:p>
            <a:fld id="{68E8AAC4-96B1-43D6-95CE-0E030A2DBEEF}" type="datetimeFigureOut">
              <a:rPr lang="en-US" smtClean="0"/>
              <a:t>3/14/2019</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‹Nr.›</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167A7D6D-34A9-43A4-96B4-9EB149B24461}" type="datetimeFigureOut">
              <a:rPr lang="en-US" smtClean="0"/>
              <a:t>3/14/2019</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‹Nr.›</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97C78BCC-49B5-486E-8BDD-6151EE92DF3A}" type="datetimeFigureOut">
              <a:rPr lang="en-US" smtClean="0"/>
              <a:t>3/14/2019</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‹Nr.›</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791C222D-6FF8-492A-A3CB-11BD504FAC7C}" type="datetimeFigureOut">
              <a:rPr lang="en-US" smtClean="0"/>
              <a:t>3/14/2019</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‹Nr.›</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3/14/2019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‹Nr.›</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chart" Target="../charts/chart1.xml"/><Relationship Id="rId4" Type="http://schemas.openxmlformats.org/officeDocument/2006/relationships/hyperlink" Target="http://de.statista.com/statistik/daten/studie/342776/umfrage/marktanteile-der-finanzbuchhaltungs-software-in-kleinen-schweizer-firmen"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de.statista.com/statistik/daten/studie/731962/umfrage/beschaeftigte-in-unternehmen-in-deutschland-nach-unternehmensgroesse"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de.statista.com/statistik/daten/studie/342776/umfrage/marktanteile-der-finanzbuchhaltungs-software-in-kleinen-schweizer-firmen"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chart" Target="../charts/chart2.xml"/><Relationship Id="rId4" Type="http://schemas.openxmlformats.org/officeDocument/2006/relationships/hyperlink" Target="http://de.statista.com/statistik/daten/studie/168837/umfrage/markendreiklang-lexware"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de.statista.com/statistik/daten/studie/168837/umfrage/markendreiklang-lexware"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chart" Target="../charts/chart3.xml"/><Relationship Id="rId4" Type="http://schemas.openxmlformats.org/officeDocument/2006/relationships/hyperlink" Target="http://de.statista.com/statistik/daten/studie/170321/umfrage/kaufabsicht-fuer-finanzsoftware-im-bereich-anwendungssoftware-unter-computernutzern"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de.statista.com/statistik/daten/studie/170321/umfrage/kaufabsicht-fuer-finanzsoftware-im-bereich-anwendungssoftware-unter-computernutzern"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chart" Target="../charts/chart4.xml"/><Relationship Id="rId4" Type="http://schemas.openxmlformats.org/officeDocument/2006/relationships/hyperlink" Target="http://de.statista.com/statistik/daten/studie/731859/umfrage/unternehmen-in-deutschland-nach-unternehmensgroesse"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de.statista.com/statistik/daten/studie/731859/umfrage/unternehmen-in-deutschland-nach-unternehmensgroesse"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chart" Target="../charts/chart5.xml"/><Relationship Id="rId4" Type="http://schemas.openxmlformats.org/officeDocument/2006/relationships/hyperlink" Target="http://de.statista.com/statistik/daten/studie/731962/umfrage/beschaeftigte-in-unternehmen-in-deutschland-nach-unternehmensgroess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7500"/>
          </a:bodyPr>
          <a:lstStyle/>
          <a:p>
            <a:pPr algn="l">
              <a:lnSpc>
                <a:spcPct val="100000"/>
              </a:lnSpc>
            </a:pPr>
            <a:r>
              <a:rPr sz="2400">
                <a:solidFill>
                  <a:srgbClr val="0A85E6"/>
                </a:solidFill>
                <a:latin typeface="Arial" pitchFamily="34" charset="0"/>
              </a:rPr>
              <a:t>Marktanteile von Finanzbuchhaltungs-Software in kleinen Schweizer Firmen im Jahr 2011</a:t>
            </a:r>
          </a:p>
        </p:txBody>
      </p:sp>
      <p:sp>
        <p:nvSpPr>
          <p:cNvPr id="3"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Marktanteile von Finanzbuchhaltungs-Software in kleinen Schweizer Firmen 2011</a:t>
            </a:r>
          </a:p>
        </p:txBody>
      </p:sp>
      <p:sp>
        <p:nvSpPr>
          <p:cNvPr id="4"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800" b="1">
                <a:solidFill>
                  <a:srgbClr val="555555"/>
                </a:solidFill>
                <a:latin typeface="Arial" pitchFamily="34" charset="0"/>
              </a:rPr>
              <a:t>Hinweis(e): </a:t>
            </a:r>
            <a:r>
              <a:rPr sz="800">
                <a:solidFill>
                  <a:srgbClr val="555555"/>
                </a:solidFill>
                <a:latin typeface="Arial" pitchFamily="34" charset="0"/>
              </a:rPr>
              <a:t> Schweiz; Firmen mit 1 bis &lt;10 Vollzeitstellen </a:t>
            </a:r>
          </a:p>
          <a:p>
            <a:pPr algn="l"/>
            <a:r>
              <a:rPr sz="800">
                <a:solidFill>
                  <a:srgbClr val="555555"/>
                </a:solidFill>
                <a:latin typeface="Arial" pitchFamily="34" charset="0"/>
              </a:rPr>
              <a:t>Weitere Angaben zu dieser Statistik, sowie Erläuterungen zu Fußnoten, sind auf </a:t>
            </a:r>
            <a:r>
              <a:rPr sz="800">
                <a:solidFill>
                  <a:srgbClr val="555555"/>
                </a:solidFill>
                <a:latin typeface="Arial" pitchFamily="34" charset="0"/>
                <a:hlinkClick r:id="rId3" action="ppaction://hlinksldjump"/>
              </a:rPr>
              <a:t>Seite 8</a:t>
            </a:r>
            <a:r>
              <a:rPr sz="800">
                <a:solidFill>
                  <a:srgbClr val="555555"/>
                </a:solidFill>
                <a:latin typeface="Arial" pitchFamily="34" charset="0"/>
              </a:rPr>
              <a:t> zu finden.</a:t>
            </a:r>
          </a:p>
          <a:p>
            <a:pPr algn="l"/>
            <a:r>
              <a:rPr sz="800" b="1">
                <a:solidFill>
                  <a:srgbClr val="555555"/>
                </a:solidFill>
                <a:latin typeface="Arial" pitchFamily="34" charset="0"/>
              </a:rPr>
              <a:t>Quelle(n): </a:t>
            </a:r>
            <a:r>
              <a:rPr sz="800">
                <a:solidFill>
                  <a:srgbClr val="555555"/>
                </a:solidFill>
                <a:latin typeface="Arial" pitchFamily="34" charset="0"/>
              </a:rPr>
              <a:t>FH Nordwestschweiz; </a:t>
            </a:r>
            <a:r>
              <a:rPr sz="800">
                <a:solidFill>
                  <a:srgbClr val="555555"/>
                </a:solidFill>
                <a:latin typeface="Arial" pitchFamily="34" charset="0"/>
                <a:hlinkClick r:id="rId4"/>
              </a:rPr>
              <a:t>ID 342776</a:t>
            </a:r>
          </a:p>
        </p:txBody>
      </p:sp>
      <p:graphicFrame>
        <p:nvGraphicFramePr>
          <p:cNvPr id="5" name="ChartObject"/>
          <p:cNvGraphicFramePr/>
          <p:nvPr/>
        </p:nvGraphicFramePr>
        <p:xfrm>
          <a:off x="676800" y="1440000"/>
          <a:ext cx="10656000" cy="4572000"/>
        </p:xfrm>
        <a:graphic>
          <a:graphicData uri="http://schemas.openxmlformats.org/drawingml/2006/chart">
            <c:chart xmlns:c="http://schemas.openxmlformats.org/drawingml/2006/chart" xmlns:r="http://schemas.openxmlformats.org/officeDocument/2006/relationships" r:id="rId5"/>
          </a:graphicData>
        </a:graphic>
      </p:graphicFrame>
      <p:sp>
        <p:nvSpPr>
          <p:cNvPr id="6"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2</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5000" lnSpcReduction="20000"/>
          </a:bodyPr>
          <a:lstStyle/>
          <a:p>
            <a:pPr algn="l">
              <a:lnSpc>
                <a:spcPct val="100000"/>
              </a:lnSpc>
            </a:pPr>
            <a:r>
              <a:rPr sz="2400">
                <a:solidFill>
                  <a:srgbClr val="0A85E6"/>
                </a:solidFill>
                <a:latin typeface="Arial" pitchFamily="34" charset="0"/>
              </a:rPr>
              <a:t>Anzahl der Beschäftigten in Unternehmen in Deutschland nach Unternehmensgröße* im Jahr 2016</a:t>
            </a:r>
          </a:p>
        </p:txBody>
      </p:sp>
      <p:sp>
        <p:nvSpPr>
          <p:cNvPr id="3"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Beschäftigte in Unternehmen in Deutschland nach Unternehmensgröße 2016</a:t>
            </a:r>
          </a:p>
        </p:txBody>
      </p:sp>
      <p:graphicFrame>
        <p:nvGraphicFramePr>
          <p:cNvPr id="4"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extLst>
                    <a:ext uri="{9D8B030D-6E8A-4147-A177-3AD203B41FA5}">
                      <a16:colId xmlns:a16="http://schemas.microsoft.com/office/drawing/2014/main" val="20000"/>
                    </a:ext>
                  </a:extLst>
                </a:gridCol>
                <a:gridCol w="3556000">
                  <a:extLst>
                    <a:ext uri="{9D8B030D-6E8A-4147-A177-3AD203B41FA5}">
                      <a16:colId xmlns:a16="http://schemas.microsoft.com/office/drawing/2014/main" val="20001"/>
                    </a:ext>
                  </a:extLst>
                </a:gridCol>
              </a:tblGrid>
              <a:tr h="0">
                <a:tc gridSpan="2">
                  <a:txBody>
                    <a:bodyPr/>
                    <a:lstStyle/>
                    <a:p>
                      <a:pPr algn="l"/>
                      <a:r>
                        <a:rPr sz="1100" b="1">
                          <a:solidFill>
                            <a:srgbClr val="0F283E"/>
                          </a:solidFill>
                          <a:latin typeface="Arial" pitchFamily="34" charset="0"/>
                        </a:rPr>
                        <a:t>Informationen zur Statistik</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endParaRPr/>
                    </a:p>
                  </a:txBody>
                  <a:tcPr>
                    <a:lnL>
                      <a:solidFill>
                        <a:prstClr val="black">
                          <a:alpha val="0"/>
                        </a:prstClr>
                      </a:solidFill>
                    </a:lnL>
                    <a:lnB>
                      <a:solidFill>
                        <a:prstClr val="black">
                          <a:alpha val="0"/>
                          <a:alpha val="0"/>
                          <a:alpha val="0"/>
                        </a:prstClr>
                      </a:solidFill>
                    </a:lnB>
                  </a:tcPr>
                </a:tc>
                <a:extLst>
                  <a:ext uri="{0D108BD9-81ED-4DB2-BD59-A6C34878D82A}">
                    <a16:rowId xmlns:a16="http://schemas.microsoft.com/office/drawing/2014/main" val="10000"/>
                  </a:ext>
                </a:extLst>
              </a:tr>
              <a:tr h="0">
                <a:tc>
                  <a:txBody>
                    <a:bodyPr/>
                    <a:lstStyle/>
                    <a:p>
                      <a:r>
                        <a:rPr sz="700">
                          <a:solidFill>
                            <a:srgbClr val="0F283E"/>
                          </a:solidFill>
                          <a:latin typeface="Arial" pitchFamily="34" charset="0"/>
                        </a:rPr>
                        <a:t>Quelle(n)</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Statistisches Bundesamt</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extLst>
                  <a:ext uri="{0D108BD9-81ED-4DB2-BD59-A6C34878D82A}">
                    <a16:rowId xmlns:a16="http://schemas.microsoft.com/office/drawing/2014/main" val="10001"/>
                  </a:ext>
                </a:extLst>
              </a:tr>
              <a:tr h="0">
                <a:tc>
                  <a:txBody>
                    <a:bodyPr/>
                    <a:lstStyle/>
                    <a:p>
                      <a:r>
                        <a:rPr sz="700">
                          <a:solidFill>
                            <a:srgbClr val="0F283E"/>
                          </a:solidFill>
                          <a:latin typeface="Arial" pitchFamily="34" charset="0"/>
                        </a:rPr>
                        <a:t>Erheber</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Statistisches Bundesamt</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extLst>
                  <a:ext uri="{0D108BD9-81ED-4DB2-BD59-A6C34878D82A}">
                    <a16:rowId xmlns:a16="http://schemas.microsoft.com/office/drawing/2014/main" val="10002"/>
                  </a:ext>
                </a:extLst>
              </a:tr>
              <a:tr h="0">
                <a:tc>
                  <a:txBody>
                    <a:bodyPr/>
                    <a:lstStyle/>
                    <a:p>
                      <a:r>
                        <a:rPr sz="700">
                          <a:solidFill>
                            <a:srgbClr val="0F283E"/>
                          </a:solidFill>
                          <a:latin typeface="Arial" pitchFamily="34" charset="0"/>
                        </a:rPr>
                        <a:t>Erhebungszeitraum</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2016</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extLst>
                  <a:ext uri="{0D108BD9-81ED-4DB2-BD59-A6C34878D82A}">
                    <a16:rowId xmlns:a16="http://schemas.microsoft.com/office/drawing/2014/main" val="10003"/>
                  </a:ext>
                </a:extLst>
              </a:tr>
              <a:tr h="0">
                <a:tc>
                  <a:txBody>
                    <a:bodyPr/>
                    <a:lstStyle/>
                    <a:p>
                      <a:r>
                        <a:rPr sz="700">
                          <a:solidFill>
                            <a:srgbClr val="0F283E"/>
                          </a:solidFill>
                          <a:latin typeface="Arial" pitchFamily="34" charset="0"/>
                        </a:rPr>
                        <a:t>Region(en)</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Deutschland</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extLst>
                  <a:ext uri="{0D108BD9-81ED-4DB2-BD59-A6C34878D82A}">
                    <a16:rowId xmlns:a16="http://schemas.microsoft.com/office/drawing/2014/main" val="10004"/>
                  </a:ext>
                </a:extLst>
              </a:tr>
              <a:tr h="0">
                <a:tc>
                  <a:txBody>
                    <a:bodyPr/>
                    <a:lstStyle/>
                    <a:p>
                      <a:r>
                        <a:rPr sz="700">
                          <a:solidFill>
                            <a:srgbClr val="0F283E"/>
                          </a:solidFill>
                          <a:latin typeface="Arial" pitchFamily="34" charset="0"/>
                        </a:rPr>
                        <a:t>Anzahl der Befragten</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extLst>
                  <a:ext uri="{0D108BD9-81ED-4DB2-BD59-A6C34878D82A}">
                    <a16:rowId xmlns:a16="http://schemas.microsoft.com/office/drawing/2014/main" val="10005"/>
                  </a:ext>
                </a:extLst>
              </a:tr>
              <a:tr h="0">
                <a:tc>
                  <a:txBody>
                    <a:bodyPr/>
                    <a:lstStyle/>
                    <a:p>
                      <a:r>
                        <a:rPr sz="700">
                          <a:solidFill>
                            <a:srgbClr val="0F283E"/>
                          </a:solidFill>
                          <a:latin typeface="Arial" pitchFamily="34" charset="0"/>
                        </a:rPr>
                        <a:t>Altersgruppe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extLst>
                  <a:ext uri="{0D108BD9-81ED-4DB2-BD59-A6C34878D82A}">
                    <a16:rowId xmlns:a16="http://schemas.microsoft.com/office/drawing/2014/main" val="10006"/>
                  </a:ext>
                </a:extLst>
              </a:tr>
              <a:tr h="0">
                <a:tc>
                  <a:txBody>
                    <a:bodyPr/>
                    <a:lstStyle/>
                    <a:p>
                      <a:r>
                        <a:rPr sz="700">
                          <a:solidFill>
                            <a:srgbClr val="0F283E"/>
                          </a:solidFill>
                          <a:latin typeface="Arial" pitchFamily="34" charset="0"/>
                        </a:rPr>
                        <a:t>Besondere Eigenschaften</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extLst>
                  <a:ext uri="{0D108BD9-81ED-4DB2-BD59-A6C34878D82A}">
                    <a16:rowId xmlns:a16="http://schemas.microsoft.com/office/drawing/2014/main" val="10007"/>
                  </a:ext>
                </a:extLst>
              </a:tr>
              <a:tr h="0">
                <a:tc>
                  <a:txBody>
                    <a:bodyPr/>
                    <a:lstStyle/>
                    <a:p>
                      <a:r>
                        <a:rPr sz="700">
                          <a:solidFill>
                            <a:srgbClr val="0F283E"/>
                          </a:solidFill>
                          <a:latin typeface="Arial" pitchFamily="34" charset="0"/>
                        </a:rPr>
                        <a:t>Veröffentlichung durch</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Statistisches Bundesamt</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extLst>
                  <a:ext uri="{0D108BD9-81ED-4DB2-BD59-A6C34878D82A}">
                    <a16:rowId xmlns:a16="http://schemas.microsoft.com/office/drawing/2014/main" val="10008"/>
                  </a:ext>
                </a:extLst>
              </a:tr>
              <a:tr h="0">
                <a:tc>
                  <a:txBody>
                    <a:bodyPr/>
                    <a:lstStyle/>
                    <a:p>
                      <a:r>
                        <a:rPr sz="700">
                          <a:solidFill>
                            <a:srgbClr val="0F283E"/>
                          </a:solidFill>
                          <a:latin typeface="Arial" pitchFamily="34" charset="0"/>
                        </a:rPr>
                        <a:t>Veröffentlichungsdatum</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August 2018</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extLst>
                  <a:ext uri="{0D108BD9-81ED-4DB2-BD59-A6C34878D82A}">
                    <a16:rowId xmlns:a16="http://schemas.microsoft.com/office/drawing/2014/main" val="10009"/>
                  </a:ext>
                </a:extLst>
              </a:tr>
              <a:tr h="0">
                <a:tc>
                  <a:txBody>
                    <a:bodyPr/>
                    <a:lstStyle/>
                    <a:p>
                      <a:r>
                        <a:rPr sz="700">
                          <a:solidFill>
                            <a:srgbClr val="0F283E"/>
                          </a:solidFill>
                          <a:latin typeface="Arial" pitchFamily="34" charset="0"/>
                        </a:rPr>
                        <a:t>Herkunftsverweis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genesis.destatis.de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extLst>
                  <a:ext uri="{0D108BD9-81ED-4DB2-BD59-A6C34878D82A}">
                    <a16:rowId xmlns:a16="http://schemas.microsoft.com/office/drawing/2014/main" val="10010"/>
                  </a:ext>
                </a:extLst>
              </a:tr>
              <a:tr h="0">
                <a:tc>
                  <a:txBody>
                    <a:bodyPr/>
                    <a:lstStyle/>
                    <a:p>
                      <a:r>
                        <a:rPr sz="700">
                          <a:solidFill>
                            <a:srgbClr val="0F283E"/>
                          </a:solidFill>
                          <a:latin typeface="Arial" pitchFamily="34" charset="0"/>
                        </a:rPr>
                        <a:t>URL auf der Webseite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3"/>
                        </a:rPr>
                        <a:t>zur Webseite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extLst>
                  <a:ext uri="{0D108BD9-81ED-4DB2-BD59-A6C34878D82A}">
                    <a16:rowId xmlns:a16="http://schemas.microsoft.com/office/drawing/2014/main" val="10011"/>
                  </a:ext>
                </a:extLst>
              </a:tr>
            </a:tbl>
          </a:graphicData>
        </a:graphic>
      </p:graphicFrame>
      <p:sp>
        <p:nvSpPr>
          <p:cNvPr id="5"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100" b="1">
                <a:solidFill>
                  <a:srgbClr val="0F283E"/>
                </a:solidFill>
                <a:latin typeface="Arial" pitchFamily="34" charset="0"/>
              </a:rPr>
              <a:t>Hinweis(e):</a:t>
            </a:r>
          </a:p>
          <a:p>
            <a:pPr algn="l"/>
            <a:endParaRPr sz="700">
              <a:solidFill>
                <a:srgbClr val="0F283E"/>
              </a:solidFill>
              <a:latin typeface="Arial" pitchFamily="34" charset="0"/>
            </a:endParaRPr>
          </a:p>
          <a:p>
            <a:pPr algn="l"/>
            <a:r>
              <a:rPr sz="700">
                <a:solidFill>
                  <a:srgbClr val="0F283E"/>
                </a:solidFill>
                <a:latin typeface="Arial" pitchFamily="34" charset="0"/>
              </a:rPr>
              <a:t>* Das Statistische Bundesamt ordnet die Unternehmen folgendermaßen ein: Kleinstunternehmen: bis 9 Beschäftigte und bis 2 Millionen Euro Umsatz Kleine Unternehmen: bis 49 Beschäftigte und bis 10 Millionen Euro Umsatz und kein Kleinstunternehmen Mittlere Unternehmen: bis 249 Beschäftigte und bis 50 Millionen Euro Umsatz und kein kleines Unternehmen Großunternehmen: über 249 Beschäftigte oder über 50 Millionen Euro Umsatz Die Statistik bezieht sich auf Unternehmen aus den Wirtschaftsabschnitten B bis N (außer K), S95 der nationalen Klassifikation der Wirtschaftszweige (WZ 2008). Die Zahlen basieren auf den jährlichen Unternehmensstrukturstatistiken. Die Daten dieser Statistik können unter dem im Herkunftsverweis angegebenen Link bei der Genesis-Online Datenbank des Statistischen Bundesamtes abgerufen werden. Geben Sie hierzu den Code "48121-0002" in die Suche ein.</a:t>
            </a:r>
          </a:p>
        </p:txBody>
      </p:sp>
      <p:sp>
        <p:nvSpPr>
          <p:cNvPr id="6"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8</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7500"/>
          </a:bodyPr>
          <a:lstStyle/>
          <a:p>
            <a:pPr algn="l">
              <a:lnSpc>
                <a:spcPct val="100000"/>
              </a:lnSpc>
            </a:pPr>
            <a:r>
              <a:rPr sz="2400">
                <a:solidFill>
                  <a:srgbClr val="0A85E6"/>
                </a:solidFill>
                <a:latin typeface="Arial" pitchFamily="34" charset="0"/>
              </a:rPr>
              <a:t>Marktanteile von Finanzbuchhaltungs-Software in kleinen Schweizer Firmen im Jahr 2011</a:t>
            </a:r>
          </a:p>
        </p:txBody>
      </p:sp>
      <p:sp>
        <p:nvSpPr>
          <p:cNvPr id="3"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Marktanteile von Finanzbuchhaltungs-Software in kleinen Schweizer Firmen 2011</a:t>
            </a:r>
          </a:p>
        </p:txBody>
      </p:sp>
      <p:graphicFrame>
        <p:nvGraphicFramePr>
          <p:cNvPr id="4"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extLst>
                    <a:ext uri="{9D8B030D-6E8A-4147-A177-3AD203B41FA5}">
                      <a16:colId xmlns:a16="http://schemas.microsoft.com/office/drawing/2014/main" val="20000"/>
                    </a:ext>
                  </a:extLst>
                </a:gridCol>
                <a:gridCol w="3556000">
                  <a:extLst>
                    <a:ext uri="{9D8B030D-6E8A-4147-A177-3AD203B41FA5}">
                      <a16:colId xmlns:a16="http://schemas.microsoft.com/office/drawing/2014/main" val="20001"/>
                    </a:ext>
                  </a:extLst>
                </a:gridCol>
              </a:tblGrid>
              <a:tr h="0">
                <a:tc gridSpan="2">
                  <a:txBody>
                    <a:bodyPr/>
                    <a:lstStyle/>
                    <a:p>
                      <a:pPr algn="l"/>
                      <a:r>
                        <a:rPr sz="1100" b="1">
                          <a:solidFill>
                            <a:srgbClr val="0F283E"/>
                          </a:solidFill>
                          <a:latin typeface="Arial" pitchFamily="34" charset="0"/>
                        </a:rPr>
                        <a:t>Informationen zur Statistik</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endParaRPr/>
                    </a:p>
                  </a:txBody>
                  <a:tcPr>
                    <a:lnL>
                      <a:solidFill>
                        <a:prstClr val="black">
                          <a:alpha val="0"/>
                        </a:prstClr>
                      </a:solidFill>
                    </a:lnL>
                    <a:lnB>
                      <a:solidFill>
                        <a:prstClr val="black">
                          <a:alpha val="0"/>
                          <a:alpha val="0"/>
                          <a:alpha val="0"/>
                        </a:prstClr>
                      </a:solidFill>
                    </a:lnB>
                  </a:tcPr>
                </a:tc>
                <a:extLst>
                  <a:ext uri="{0D108BD9-81ED-4DB2-BD59-A6C34878D82A}">
                    <a16:rowId xmlns:a16="http://schemas.microsoft.com/office/drawing/2014/main" val="10000"/>
                  </a:ext>
                </a:extLst>
              </a:tr>
              <a:tr h="0">
                <a:tc>
                  <a:txBody>
                    <a:bodyPr/>
                    <a:lstStyle/>
                    <a:p>
                      <a:r>
                        <a:rPr sz="700">
                          <a:solidFill>
                            <a:srgbClr val="0F283E"/>
                          </a:solidFill>
                          <a:latin typeface="Arial" pitchFamily="34" charset="0"/>
                        </a:rPr>
                        <a:t>Quelle(n)</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FH Nordwestschweiz</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extLst>
                  <a:ext uri="{0D108BD9-81ED-4DB2-BD59-A6C34878D82A}">
                    <a16:rowId xmlns:a16="http://schemas.microsoft.com/office/drawing/2014/main" val="10001"/>
                  </a:ext>
                </a:extLst>
              </a:tr>
              <a:tr h="0">
                <a:tc>
                  <a:txBody>
                    <a:bodyPr/>
                    <a:lstStyle/>
                    <a:p>
                      <a:r>
                        <a:rPr sz="700">
                          <a:solidFill>
                            <a:srgbClr val="0F283E"/>
                          </a:solidFill>
                          <a:latin typeface="Arial" pitchFamily="34" charset="0"/>
                        </a:rPr>
                        <a:t>Erheber</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FH Nordwestschweiz</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extLst>
                  <a:ext uri="{0D108BD9-81ED-4DB2-BD59-A6C34878D82A}">
                    <a16:rowId xmlns:a16="http://schemas.microsoft.com/office/drawing/2014/main" val="10002"/>
                  </a:ext>
                </a:extLst>
              </a:tr>
              <a:tr h="0">
                <a:tc>
                  <a:txBody>
                    <a:bodyPr/>
                    <a:lstStyle/>
                    <a:p>
                      <a:r>
                        <a:rPr sz="700">
                          <a:solidFill>
                            <a:srgbClr val="0F283E"/>
                          </a:solidFill>
                          <a:latin typeface="Arial" pitchFamily="34" charset="0"/>
                        </a:rPr>
                        <a:t>Erhebungszeitraum</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2011</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extLst>
                  <a:ext uri="{0D108BD9-81ED-4DB2-BD59-A6C34878D82A}">
                    <a16:rowId xmlns:a16="http://schemas.microsoft.com/office/drawing/2014/main" val="10003"/>
                  </a:ext>
                </a:extLst>
              </a:tr>
              <a:tr h="0">
                <a:tc>
                  <a:txBody>
                    <a:bodyPr/>
                    <a:lstStyle/>
                    <a:p>
                      <a:r>
                        <a:rPr sz="700">
                          <a:solidFill>
                            <a:srgbClr val="0F283E"/>
                          </a:solidFill>
                          <a:latin typeface="Arial" pitchFamily="34" charset="0"/>
                        </a:rPr>
                        <a:t>Region(en)</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Schweiz</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extLst>
                  <a:ext uri="{0D108BD9-81ED-4DB2-BD59-A6C34878D82A}">
                    <a16:rowId xmlns:a16="http://schemas.microsoft.com/office/drawing/2014/main" val="10004"/>
                  </a:ext>
                </a:extLst>
              </a:tr>
              <a:tr h="0">
                <a:tc>
                  <a:txBody>
                    <a:bodyPr/>
                    <a:lstStyle/>
                    <a:p>
                      <a:r>
                        <a:rPr sz="700">
                          <a:solidFill>
                            <a:srgbClr val="0F283E"/>
                          </a:solidFill>
                          <a:latin typeface="Arial" pitchFamily="34" charset="0"/>
                        </a:rPr>
                        <a:t>Anzahl der Befragten</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extLst>
                  <a:ext uri="{0D108BD9-81ED-4DB2-BD59-A6C34878D82A}">
                    <a16:rowId xmlns:a16="http://schemas.microsoft.com/office/drawing/2014/main" val="10005"/>
                  </a:ext>
                </a:extLst>
              </a:tr>
              <a:tr h="0">
                <a:tc>
                  <a:txBody>
                    <a:bodyPr/>
                    <a:lstStyle/>
                    <a:p>
                      <a:r>
                        <a:rPr sz="700">
                          <a:solidFill>
                            <a:srgbClr val="0F283E"/>
                          </a:solidFill>
                          <a:latin typeface="Arial" pitchFamily="34" charset="0"/>
                        </a:rPr>
                        <a:t>Altersgruppe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extLst>
                  <a:ext uri="{0D108BD9-81ED-4DB2-BD59-A6C34878D82A}">
                    <a16:rowId xmlns:a16="http://schemas.microsoft.com/office/drawing/2014/main" val="10006"/>
                  </a:ext>
                </a:extLst>
              </a:tr>
              <a:tr h="0">
                <a:tc>
                  <a:txBody>
                    <a:bodyPr/>
                    <a:lstStyle/>
                    <a:p>
                      <a:r>
                        <a:rPr sz="700">
                          <a:solidFill>
                            <a:srgbClr val="0F283E"/>
                          </a:solidFill>
                          <a:latin typeface="Arial" pitchFamily="34" charset="0"/>
                        </a:rPr>
                        <a:t>Besondere Eigenschaften</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Firmen mit 1 bis &lt;10 Vollzeitstellen</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extLst>
                  <a:ext uri="{0D108BD9-81ED-4DB2-BD59-A6C34878D82A}">
                    <a16:rowId xmlns:a16="http://schemas.microsoft.com/office/drawing/2014/main" val="10007"/>
                  </a:ext>
                </a:extLst>
              </a:tr>
              <a:tr h="0">
                <a:tc>
                  <a:txBody>
                    <a:bodyPr/>
                    <a:lstStyle/>
                    <a:p>
                      <a:r>
                        <a:rPr sz="700">
                          <a:solidFill>
                            <a:srgbClr val="0F283E"/>
                          </a:solidFill>
                          <a:latin typeface="Arial" pitchFamily="34" charset="0"/>
                        </a:rPr>
                        <a:t>Veröffentlichung durch</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Neue Zürcher Zeitung</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extLst>
                  <a:ext uri="{0D108BD9-81ED-4DB2-BD59-A6C34878D82A}">
                    <a16:rowId xmlns:a16="http://schemas.microsoft.com/office/drawing/2014/main" val="10008"/>
                  </a:ext>
                </a:extLst>
              </a:tr>
              <a:tr h="0">
                <a:tc>
                  <a:txBody>
                    <a:bodyPr/>
                    <a:lstStyle/>
                    <a:p>
                      <a:r>
                        <a:rPr sz="700">
                          <a:solidFill>
                            <a:srgbClr val="0F283E"/>
                          </a:solidFill>
                          <a:latin typeface="Arial" pitchFamily="34" charset="0"/>
                        </a:rPr>
                        <a:t>Veröffentlichungsdatum</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Oktober 2014</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extLst>
                  <a:ext uri="{0D108BD9-81ED-4DB2-BD59-A6C34878D82A}">
                    <a16:rowId xmlns:a16="http://schemas.microsoft.com/office/drawing/2014/main" val="10009"/>
                  </a:ext>
                </a:extLst>
              </a:tr>
              <a:tr h="0">
                <a:tc>
                  <a:txBody>
                    <a:bodyPr/>
                    <a:lstStyle/>
                    <a:p>
                      <a:r>
                        <a:rPr sz="700">
                          <a:solidFill>
                            <a:srgbClr val="0F283E"/>
                          </a:solidFill>
                          <a:latin typeface="Arial" pitchFamily="34" charset="0"/>
                        </a:rPr>
                        <a:t>Herkunftsverweis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Neue Zürcher Zeitung, Ausgabe 241, 17. Oktober 2014, Seite 13</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extLst>
                  <a:ext uri="{0D108BD9-81ED-4DB2-BD59-A6C34878D82A}">
                    <a16:rowId xmlns:a16="http://schemas.microsoft.com/office/drawing/2014/main" val="10010"/>
                  </a:ext>
                </a:extLst>
              </a:tr>
              <a:tr h="0">
                <a:tc>
                  <a:txBody>
                    <a:bodyPr/>
                    <a:lstStyle/>
                    <a:p>
                      <a:r>
                        <a:rPr sz="700">
                          <a:solidFill>
                            <a:srgbClr val="0F283E"/>
                          </a:solidFill>
                          <a:latin typeface="Arial" pitchFamily="34" charset="0"/>
                        </a:rPr>
                        <a:t>URL auf der Webseite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3"/>
                        </a:rPr>
                        <a:t>zur Webseite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extLst>
                  <a:ext uri="{0D108BD9-81ED-4DB2-BD59-A6C34878D82A}">
                    <a16:rowId xmlns:a16="http://schemas.microsoft.com/office/drawing/2014/main" val="10011"/>
                  </a:ext>
                </a:extLst>
              </a:tr>
            </a:tbl>
          </a:graphicData>
        </a:graphic>
      </p:graphicFrame>
      <p:sp>
        <p:nvSpPr>
          <p:cNvPr id="5"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100" b="1">
                <a:solidFill>
                  <a:srgbClr val="0F283E"/>
                </a:solidFill>
                <a:latin typeface="Arial" pitchFamily="34" charset="0"/>
              </a:rPr>
              <a:t>Hinweis(e):</a:t>
            </a:r>
          </a:p>
          <a:p>
            <a:pPr algn="l"/>
            <a:endParaRPr sz="700">
              <a:solidFill>
                <a:srgbClr val="0F283E"/>
              </a:solidFill>
              <a:latin typeface="Arial" pitchFamily="34" charset="0"/>
            </a:endParaRPr>
          </a:p>
          <a:p>
            <a:pPr algn="l"/>
            <a:r>
              <a:rPr sz="700">
                <a:solidFill>
                  <a:srgbClr val="0F283E"/>
                </a:solidFill>
                <a:latin typeface="Arial" pitchFamily="34" charset="0"/>
              </a:rPr>
              <a:t>n.a.</a:t>
            </a:r>
          </a:p>
        </p:txBody>
      </p:sp>
      <p:sp>
        <p:nvSpPr>
          <p:cNvPr id="6"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8</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2500" lnSpcReduction="20000"/>
          </a:bodyPr>
          <a:lstStyle/>
          <a:p>
            <a:pPr algn="l">
              <a:lnSpc>
                <a:spcPct val="100000"/>
              </a:lnSpc>
            </a:pPr>
            <a:r>
              <a:rPr sz="2400">
                <a:solidFill>
                  <a:srgbClr val="0A85E6"/>
                </a:solidFill>
                <a:latin typeface="Arial" pitchFamily="34" charset="0"/>
              </a:rPr>
              <a:t>Markendreiklang: Bekanntheit, Sympathie und Qualität der Marke Lexware in Deutschland von 2009 bis 2013 (Personen in Millionen)</a:t>
            </a:r>
          </a:p>
        </p:txBody>
      </p:sp>
      <p:sp>
        <p:nvSpPr>
          <p:cNvPr id="3"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Umfrage in Deutschland zum Markendreiklang von Lexware bis 2013</a:t>
            </a:r>
          </a:p>
        </p:txBody>
      </p:sp>
      <p:sp>
        <p:nvSpPr>
          <p:cNvPr id="4"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800" b="1">
                <a:solidFill>
                  <a:srgbClr val="555555"/>
                </a:solidFill>
                <a:latin typeface="Arial" pitchFamily="34" charset="0"/>
              </a:rPr>
              <a:t>Hinweis(e): </a:t>
            </a:r>
            <a:r>
              <a:rPr sz="800">
                <a:solidFill>
                  <a:srgbClr val="555555"/>
                </a:solidFill>
                <a:latin typeface="Arial" pitchFamily="34" charset="0"/>
              </a:rPr>
              <a:t> Deutschland; 2009 bis 2013; 14-69 Jahre</a:t>
            </a:r>
          </a:p>
          <a:p>
            <a:pPr algn="l"/>
            <a:r>
              <a:rPr sz="800">
                <a:solidFill>
                  <a:srgbClr val="555555"/>
                </a:solidFill>
                <a:latin typeface="Arial" pitchFamily="34" charset="0"/>
              </a:rPr>
              <a:t>Weitere Angaben zu dieser Statistik, sowie Erläuterungen zu Fußnoten, sind auf </a:t>
            </a:r>
            <a:r>
              <a:rPr sz="800">
                <a:solidFill>
                  <a:srgbClr val="555555"/>
                </a:solidFill>
                <a:latin typeface="Arial" pitchFamily="34" charset="0"/>
                <a:hlinkClick r:id="rId3" action="ppaction://hlinksldjump"/>
              </a:rPr>
              <a:t>Seite 8</a:t>
            </a:r>
            <a:r>
              <a:rPr sz="800">
                <a:solidFill>
                  <a:srgbClr val="555555"/>
                </a:solidFill>
                <a:latin typeface="Arial" pitchFamily="34" charset="0"/>
              </a:rPr>
              <a:t> zu finden.</a:t>
            </a:r>
          </a:p>
          <a:p>
            <a:pPr algn="l"/>
            <a:r>
              <a:rPr sz="800" b="1">
                <a:solidFill>
                  <a:srgbClr val="555555"/>
                </a:solidFill>
                <a:latin typeface="Arial" pitchFamily="34" charset="0"/>
              </a:rPr>
              <a:t>Quelle(n): </a:t>
            </a:r>
            <a:r>
              <a:rPr sz="800">
                <a:solidFill>
                  <a:srgbClr val="555555"/>
                </a:solidFill>
                <a:latin typeface="Arial" pitchFamily="34" charset="0"/>
              </a:rPr>
              <a:t>IfD Allensbach (ACTA 2013); </a:t>
            </a:r>
            <a:r>
              <a:rPr sz="800">
                <a:solidFill>
                  <a:srgbClr val="555555"/>
                </a:solidFill>
                <a:latin typeface="Arial" pitchFamily="34" charset="0"/>
                <a:hlinkClick r:id="rId4"/>
              </a:rPr>
              <a:t>ID 168837</a:t>
            </a:r>
          </a:p>
        </p:txBody>
      </p:sp>
      <p:graphicFrame>
        <p:nvGraphicFramePr>
          <p:cNvPr id="5" name="ChartObject"/>
          <p:cNvGraphicFramePr/>
          <p:nvPr/>
        </p:nvGraphicFramePr>
        <p:xfrm>
          <a:off x="676800" y="1440000"/>
          <a:ext cx="10656000" cy="4572000"/>
        </p:xfrm>
        <a:graphic>
          <a:graphicData uri="http://schemas.openxmlformats.org/drawingml/2006/chart">
            <c:chart xmlns:c="http://schemas.openxmlformats.org/drawingml/2006/chart" xmlns:r="http://schemas.openxmlformats.org/officeDocument/2006/relationships" r:id="rId5"/>
          </a:graphicData>
        </a:graphic>
      </p:graphicFrame>
      <p:sp>
        <p:nvSpPr>
          <p:cNvPr id="6"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2</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2500" lnSpcReduction="20000"/>
          </a:bodyPr>
          <a:lstStyle/>
          <a:p>
            <a:pPr algn="l">
              <a:lnSpc>
                <a:spcPct val="100000"/>
              </a:lnSpc>
            </a:pPr>
            <a:r>
              <a:rPr sz="2400">
                <a:solidFill>
                  <a:srgbClr val="0A85E6"/>
                </a:solidFill>
                <a:latin typeface="Arial" pitchFamily="34" charset="0"/>
              </a:rPr>
              <a:t>Markendreiklang: Bekanntheit, Sympathie und Qualität der Marke Lexware in Deutschland von 2009 bis 2013 (Personen in Millionen)</a:t>
            </a:r>
          </a:p>
        </p:txBody>
      </p:sp>
      <p:sp>
        <p:nvSpPr>
          <p:cNvPr id="3"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Umfrage in Deutschland zum Markendreiklang von Lexware bis 2013</a:t>
            </a:r>
          </a:p>
        </p:txBody>
      </p:sp>
      <p:graphicFrame>
        <p:nvGraphicFramePr>
          <p:cNvPr id="4"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extLst>
                    <a:ext uri="{9D8B030D-6E8A-4147-A177-3AD203B41FA5}">
                      <a16:colId xmlns:a16="http://schemas.microsoft.com/office/drawing/2014/main" val="20000"/>
                    </a:ext>
                  </a:extLst>
                </a:gridCol>
                <a:gridCol w="3556000">
                  <a:extLst>
                    <a:ext uri="{9D8B030D-6E8A-4147-A177-3AD203B41FA5}">
                      <a16:colId xmlns:a16="http://schemas.microsoft.com/office/drawing/2014/main" val="20001"/>
                    </a:ext>
                  </a:extLst>
                </a:gridCol>
              </a:tblGrid>
              <a:tr h="0">
                <a:tc gridSpan="2">
                  <a:txBody>
                    <a:bodyPr/>
                    <a:lstStyle/>
                    <a:p>
                      <a:pPr algn="l"/>
                      <a:r>
                        <a:rPr sz="1100" b="1">
                          <a:solidFill>
                            <a:srgbClr val="0F283E"/>
                          </a:solidFill>
                          <a:latin typeface="Arial" pitchFamily="34" charset="0"/>
                        </a:rPr>
                        <a:t>Informationen zur Statistik</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endParaRPr/>
                    </a:p>
                  </a:txBody>
                  <a:tcPr>
                    <a:lnL>
                      <a:solidFill>
                        <a:prstClr val="black">
                          <a:alpha val="0"/>
                        </a:prstClr>
                      </a:solidFill>
                    </a:lnL>
                    <a:lnB>
                      <a:solidFill>
                        <a:prstClr val="black">
                          <a:alpha val="0"/>
                          <a:alpha val="0"/>
                          <a:alpha val="0"/>
                        </a:prstClr>
                      </a:solidFill>
                    </a:lnB>
                  </a:tcPr>
                </a:tc>
                <a:extLst>
                  <a:ext uri="{0D108BD9-81ED-4DB2-BD59-A6C34878D82A}">
                    <a16:rowId xmlns:a16="http://schemas.microsoft.com/office/drawing/2014/main" val="10000"/>
                  </a:ext>
                </a:extLst>
              </a:tr>
              <a:tr h="0">
                <a:tc>
                  <a:txBody>
                    <a:bodyPr/>
                    <a:lstStyle/>
                    <a:p>
                      <a:r>
                        <a:rPr sz="700">
                          <a:solidFill>
                            <a:srgbClr val="0F283E"/>
                          </a:solidFill>
                          <a:latin typeface="Arial" pitchFamily="34" charset="0"/>
                        </a:rPr>
                        <a:t>Quelle(n)</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IfD Allensbach (ACTA 2013)</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extLst>
                  <a:ext uri="{0D108BD9-81ED-4DB2-BD59-A6C34878D82A}">
                    <a16:rowId xmlns:a16="http://schemas.microsoft.com/office/drawing/2014/main" val="10001"/>
                  </a:ext>
                </a:extLst>
              </a:tr>
              <a:tr h="0">
                <a:tc>
                  <a:txBody>
                    <a:bodyPr/>
                    <a:lstStyle/>
                    <a:p>
                      <a:r>
                        <a:rPr sz="700">
                          <a:solidFill>
                            <a:srgbClr val="0F283E"/>
                          </a:solidFill>
                          <a:latin typeface="Arial" pitchFamily="34" charset="0"/>
                        </a:rPr>
                        <a:t>Erheber</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IfD Allensbach</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extLst>
                  <a:ext uri="{0D108BD9-81ED-4DB2-BD59-A6C34878D82A}">
                    <a16:rowId xmlns:a16="http://schemas.microsoft.com/office/drawing/2014/main" val="10002"/>
                  </a:ext>
                </a:extLst>
              </a:tr>
              <a:tr h="0">
                <a:tc>
                  <a:txBody>
                    <a:bodyPr/>
                    <a:lstStyle/>
                    <a:p>
                      <a:r>
                        <a:rPr sz="700">
                          <a:solidFill>
                            <a:srgbClr val="0F283E"/>
                          </a:solidFill>
                          <a:latin typeface="Arial" pitchFamily="34" charset="0"/>
                        </a:rPr>
                        <a:t>Erhebungszeitraum</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2009 bis 2013</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extLst>
                  <a:ext uri="{0D108BD9-81ED-4DB2-BD59-A6C34878D82A}">
                    <a16:rowId xmlns:a16="http://schemas.microsoft.com/office/drawing/2014/main" val="10003"/>
                  </a:ext>
                </a:extLst>
              </a:tr>
              <a:tr h="0">
                <a:tc>
                  <a:txBody>
                    <a:bodyPr/>
                    <a:lstStyle/>
                    <a:p>
                      <a:r>
                        <a:rPr sz="700">
                          <a:solidFill>
                            <a:srgbClr val="0F283E"/>
                          </a:solidFill>
                          <a:latin typeface="Arial" pitchFamily="34" charset="0"/>
                        </a:rPr>
                        <a:t>Region(en)</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Deutschland</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extLst>
                  <a:ext uri="{0D108BD9-81ED-4DB2-BD59-A6C34878D82A}">
                    <a16:rowId xmlns:a16="http://schemas.microsoft.com/office/drawing/2014/main" val="10004"/>
                  </a:ext>
                </a:extLst>
              </a:tr>
              <a:tr h="0">
                <a:tc>
                  <a:txBody>
                    <a:bodyPr/>
                    <a:lstStyle/>
                    <a:p>
                      <a:r>
                        <a:rPr sz="700">
                          <a:solidFill>
                            <a:srgbClr val="0F283E"/>
                          </a:solidFill>
                          <a:latin typeface="Arial" pitchFamily="34" charset="0"/>
                        </a:rPr>
                        <a:t>Anzahl der Befragten</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extLst>
                  <a:ext uri="{0D108BD9-81ED-4DB2-BD59-A6C34878D82A}">
                    <a16:rowId xmlns:a16="http://schemas.microsoft.com/office/drawing/2014/main" val="10005"/>
                  </a:ext>
                </a:extLst>
              </a:tr>
              <a:tr h="0">
                <a:tc>
                  <a:txBody>
                    <a:bodyPr/>
                    <a:lstStyle/>
                    <a:p>
                      <a:r>
                        <a:rPr sz="700">
                          <a:solidFill>
                            <a:srgbClr val="0F283E"/>
                          </a:solidFill>
                          <a:latin typeface="Arial" pitchFamily="34" charset="0"/>
                        </a:rPr>
                        <a:t>Altersgruppe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14-69 Jahre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extLst>
                  <a:ext uri="{0D108BD9-81ED-4DB2-BD59-A6C34878D82A}">
                    <a16:rowId xmlns:a16="http://schemas.microsoft.com/office/drawing/2014/main" val="10006"/>
                  </a:ext>
                </a:extLst>
              </a:tr>
              <a:tr h="0">
                <a:tc>
                  <a:txBody>
                    <a:bodyPr/>
                    <a:lstStyle/>
                    <a:p>
                      <a:r>
                        <a:rPr sz="700">
                          <a:solidFill>
                            <a:srgbClr val="0F283E"/>
                          </a:solidFill>
                          <a:latin typeface="Arial" pitchFamily="34" charset="0"/>
                        </a:rPr>
                        <a:t>Besondere Eigenschaften</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extLst>
                  <a:ext uri="{0D108BD9-81ED-4DB2-BD59-A6C34878D82A}">
                    <a16:rowId xmlns:a16="http://schemas.microsoft.com/office/drawing/2014/main" val="10007"/>
                  </a:ext>
                </a:extLst>
              </a:tr>
              <a:tr h="0">
                <a:tc>
                  <a:txBody>
                    <a:bodyPr/>
                    <a:lstStyle/>
                    <a:p>
                      <a:r>
                        <a:rPr sz="700">
                          <a:solidFill>
                            <a:srgbClr val="0F283E"/>
                          </a:solidFill>
                          <a:latin typeface="Arial" pitchFamily="34" charset="0"/>
                        </a:rPr>
                        <a:t>Veröffentlichung durch</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IfD Allensbach</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extLst>
                  <a:ext uri="{0D108BD9-81ED-4DB2-BD59-A6C34878D82A}">
                    <a16:rowId xmlns:a16="http://schemas.microsoft.com/office/drawing/2014/main" val="10008"/>
                  </a:ext>
                </a:extLst>
              </a:tr>
              <a:tr h="0">
                <a:tc>
                  <a:txBody>
                    <a:bodyPr/>
                    <a:lstStyle/>
                    <a:p>
                      <a:r>
                        <a:rPr sz="700">
                          <a:solidFill>
                            <a:srgbClr val="0F283E"/>
                          </a:solidFill>
                          <a:latin typeface="Arial" pitchFamily="34" charset="0"/>
                        </a:rPr>
                        <a:t>Veröffentlichungsdatum</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Oktober 2013</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extLst>
                  <a:ext uri="{0D108BD9-81ED-4DB2-BD59-A6C34878D82A}">
                    <a16:rowId xmlns:a16="http://schemas.microsoft.com/office/drawing/2014/main" val="10009"/>
                  </a:ext>
                </a:extLst>
              </a:tr>
              <a:tr h="0">
                <a:tc>
                  <a:txBody>
                    <a:bodyPr/>
                    <a:lstStyle/>
                    <a:p>
                      <a:r>
                        <a:rPr sz="700">
                          <a:solidFill>
                            <a:srgbClr val="0F283E"/>
                          </a:solidFill>
                          <a:latin typeface="Arial" pitchFamily="34" charset="0"/>
                        </a:rPr>
                        <a:t>Herkunftsverweis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ACTA-Online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extLst>
                  <a:ext uri="{0D108BD9-81ED-4DB2-BD59-A6C34878D82A}">
                    <a16:rowId xmlns:a16="http://schemas.microsoft.com/office/drawing/2014/main" val="10010"/>
                  </a:ext>
                </a:extLst>
              </a:tr>
              <a:tr h="0">
                <a:tc>
                  <a:txBody>
                    <a:bodyPr/>
                    <a:lstStyle/>
                    <a:p>
                      <a:r>
                        <a:rPr sz="700">
                          <a:solidFill>
                            <a:srgbClr val="0F283E"/>
                          </a:solidFill>
                          <a:latin typeface="Arial" pitchFamily="34" charset="0"/>
                        </a:rPr>
                        <a:t>URL auf der Webseite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3"/>
                        </a:rPr>
                        <a:t>zur Webseite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extLst>
                  <a:ext uri="{0D108BD9-81ED-4DB2-BD59-A6C34878D82A}">
                    <a16:rowId xmlns:a16="http://schemas.microsoft.com/office/drawing/2014/main" val="10011"/>
                  </a:ext>
                </a:extLst>
              </a:tr>
            </a:tbl>
          </a:graphicData>
        </a:graphic>
      </p:graphicFrame>
      <p:sp>
        <p:nvSpPr>
          <p:cNvPr id="5"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100" b="1">
                <a:solidFill>
                  <a:srgbClr val="0F283E"/>
                </a:solidFill>
                <a:latin typeface="Arial" pitchFamily="34" charset="0"/>
              </a:rPr>
              <a:t>Hinweis(e):</a:t>
            </a:r>
          </a:p>
          <a:p>
            <a:pPr algn="l"/>
            <a:endParaRPr sz="700">
              <a:solidFill>
                <a:srgbClr val="0F283E"/>
              </a:solidFill>
              <a:latin typeface="Arial" pitchFamily="34" charset="0"/>
            </a:endParaRPr>
          </a:p>
          <a:p>
            <a:pPr algn="l"/>
            <a:r>
              <a:rPr sz="700">
                <a:solidFill>
                  <a:srgbClr val="0F283E"/>
                </a:solidFill>
                <a:latin typeface="Arial" pitchFamily="34" charset="0"/>
              </a:rPr>
              <a:t>Informationen zur Grundgesamtheit: Basis ist die deutsche Bevölkerung zwischen 14 und 69 Jahren in Privathaushalten am Ort der Hauptwohnung. Informationen zur gesamten Stichprobe: 2009: 9.668 Befragte, Hochrechnung auf 54,58 Mio. Personen 2010: 9.036 Befragte, Hochrechnung auf 54,21 Mio. Personen 2011: 8.639 Befragte, Hochrechnung auf 53,54 Mio. Personen 2012: 8.213 Befragte, Hochrechnung auf 53,03 Mio. Personen 2013: 7.410 Befragte, Hochrechnung auf 52,60 Mio. Personen Diese Fragen wurde bei der Befragung in folgendem Wortlaut gestellt: "Welche von diesen Marken bzw. Herstellern sind Ihnen bekannt, wenn auch vielleicht nur dem Namen nach?" "Genauso, wie man Menschen sympathisch oder unsympathisch finden kann, kann man auch von Marken sagen, diese Marke ist mir sympathisch oder unsympathisch. Bitte sagen Sie mir einmal, welche von diesen Marken Ihnen sympathisch sind." "Bei welchen dieser Marken würden Sie sagen, die sind hochwertig, die bieten eine sehr gute Qualität?"</a:t>
            </a:r>
          </a:p>
        </p:txBody>
      </p:sp>
      <p:sp>
        <p:nvSpPr>
          <p:cNvPr id="6"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8</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2500" lnSpcReduction="20000"/>
          </a:bodyPr>
          <a:lstStyle/>
          <a:p>
            <a:pPr algn="l">
              <a:lnSpc>
                <a:spcPct val="100000"/>
              </a:lnSpc>
            </a:pPr>
            <a:r>
              <a:rPr sz="2400">
                <a:solidFill>
                  <a:srgbClr val="0A85E6"/>
                </a:solidFill>
                <a:latin typeface="Arial" pitchFamily="34" charset="0"/>
              </a:rPr>
              <a:t>Anwendungssoftware: Anzahl der Computernutzer, die beabsichtigen, Finanz-, Steuer- oder Buchführungssoftware zu erwerben, von 2007 bis 2010 (in Millionen)</a:t>
            </a:r>
          </a:p>
        </p:txBody>
      </p:sp>
      <p:sp>
        <p:nvSpPr>
          <p:cNvPr id="3"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Kaufabsicht für Finanzsoftware im Bereich Anwendungssoftware unter Computernutzern</a:t>
            </a:r>
          </a:p>
        </p:txBody>
      </p:sp>
      <p:sp>
        <p:nvSpPr>
          <p:cNvPr id="4"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800" b="1">
                <a:solidFill>
                  <a:srgbClr val="555555"/>
                </a:solidFill>
                <a:latin typeface="Arial" pitchFamily="34" charset="0"/>
              </a:rPr>
              <a:t>Hinweis(e): </a:t>
            </a:r>
            <a:r>
              <a:rPr sz="800">
                <a:solidFill>
                  <a:srgbClr val="555555"/>
                </a:solidFill>
                <a:latin typeface="Arial" pitchFamily="34" charset="0"/>
              </a:rPr>
              <a:t> Deutschland; 2007 bis 2010; 14-69 Jahre; Private Computernutzer, die vorhaben, in den nächsten 12 Monaten Software zu kaufen</a:t>
            </a:r>
          </a:p>
          <a:p>
            <a:pPr algn="l"/>
            <a:r>
              <a:rPr sz="800">
                <a:solidFill>
                  <a:srgbClr val="555555"/>
                </a:solidFill>
                <a:latin typeface="Arial" pitchFamily="34" charset="0"/>
              </a:rPr>
              <a:t>Weitere Angaben zu dieser Statistik, sowie Erläuterungen zu Fußnoten, sind auf </a:t>
            </a:r>
            <a:r>
              <a:rPr sz="800">
                <a:solidFill>
                  <a:srgbClr val="555555"/>
                </a:solidFill>
                <a:latin typeface="Arial" pitchFamily="34" charset="0"/>
                <a:hlinkClick r:id="rId3" action="ppaction://hlinksldjump"/>
              </a:rPr>
              <a:t>Seite 8</a:t>
            </a:r>
            <a:r>
              <a:rPr sz="800">
                <a:solidFill>
                  <a:srgbClr val="555555"/>
                </a:solidFill>
                <a:latin typeface="Arial" pitchFamily="34" charset="0"/>
              </a:rPr>
              <a:t> zu finden.</a:t>
            </a:r>
          </a:p>
          <a:p>
            <a:pPr algn="l"/>
            <a:r>
              <a:rPr sz="800" b="1">
                <a:solidFill>
                  <a:srgbClr val="555555"/>
                </a:solidFill>
                <a:latin typeface="Arial" pitchFamily="34" charset="0"/>
              </a:rPr>
              <a:t>Quelle(n): </a:t>
            </a:r>
            <a:r>
              <a:rPr sz="800">
                <a:solidFill>
                  <a:srgbClr val="555555"/>
                </a:solidFill>
                <a:latin typeface="Arial" pitchFamily="34" charset="0"/>
              </a:rPr>
              <a:t>IfD Allensbach; </a:t>
            </a:r>
            <a:r>
              <a:rPr sz="800">
                <a:solidFill>
                  <a:srgbClr val="555555"/>
                </a:solidFill>
                <a:latin typeface="Arial" pitchFamily="34" charset="0"/>
                <a:hlinkClick r:id="rId4"/>
              </a:rPr>
              <a:t>ID 170321</a:t>
            </a:r>
          </a:p>
        </p:txBody>
      </p:sp>
      <p:graphicFrame>
        <p:nvGraphicFramePr>
          <p:cNvPr id="5" name="ChartObject"/>
          <p:cNvGraphicFramePr/>
          <p:nvPr/>
        </p:nvGraphicFramePr>
        <p:xfrm>
          <a:off x="676800" y="1440000"/>
          <a:ext cx="10656000" cy="4572000"/>
        </p:xfrm>
        <a:graphic>
          <a:graphicData uri="http://schemas.openxmlformats.org/drawingml/2006/chart">
            <c:chart xmlns:c="http://schemas.openxmlformats.org/drawingml/2006/chart" xmlns:r="http://schemas.openxmlformats.org/officeDocument/2006/relationships" r:id="rId5"/>
          </a:graphicData>
        </a:graphic>
      </p:graphicFrame>
      <p:sp>
        <p:nvSpPr>
          <p:cNvPr id="6"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2</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2500" lnSpcReduction="20000"/>
          </a:bodyPr>
          <a:lstStyle/>
          <a:p>
            <a:pPr algn="l">
              <a:lnSpc>
                <a:spcPct val="100000"/>
              </a:lnSpc>
            </a:pPr>
            <a:r>
              <a:rPr sz="2400">
                <a:solidFill>
                  <a:srgbClr val="0A85E6"/>
                </a:solidFill>
                <a:latin typeface="Arial" pitchFamily="34" charset="0"/>
              </a:rPr>
              <a:t>Anwendungssoftware: Anzahl der Computernutzer, die beabsichtigen, Finanz-, Steuer- oder Buchführungssoftware zu erwerben, von 2007 bis 2010 (in Millionen)</a:t>
            </a:r>
          </a:p>
        </p:txBody>
      </p:sp>
      <p:sp>
        <p:nvSpPr>
          <p:cNvPr id="3"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Kaufabsicht für Finanzsoftware im Bereich Anwendungssoftware unter Computernutzern</a:t>
            </a:r>
          </a:p>
        </p:txBody>
      </p:sp>
      <p:graphicFrame>
        <p:nvGraphicFramePr>
          <p:cNvPr id="4" name="New Table"/>
          <p:cNvGraphicFramePr>
            <a:graphicFrameLocks noGrp="1"/>
          </p:cNvGraphicFramePr>
          <p:nvPr/>
        </p:nvGraphicFramePr>
        <p:xfrm>
          <a:off x="676800" y="1440000"/>
          <a:ext cx="5334000" cy="2545080"/>
        </p:xfrm>
        <a:graphic>
          <a:graphicData uri="http://schemas.openxmlformats.org/drawingml/2006/table">
            <a:tbl>
              <a:tblPr firstRow="1" bandRow="1">
                <a:tableStyleId>{5C22544A-7EE6-4342-B048-85BDC9FD1C3A}</a:tableStyleId>
              </a:tblPr>
              <a:tblGrid>
                <a:gridCol w="1778000">
                  <a:extLst>
                    <a:ext uri="{9D8B030D-6E8A-4147-A177-3AD203B41FA5}">
                      <a16:colId xmlns:a16="http://schemas.microsoft.com/office/drawing/2014/main" val="20000"/>
                    </a:ext>
                  </a:extLst>
                </a:gridCol>
                <a:gridCol w="3556000">
                  <a:extLst>
                    <a:ext uri="{9D8B030D-6E8A-4147-A177-3AD203B41FA5}">
                      <a16:colId xmlns:a16="http://schemas.microsoft.com/office/drawing/2014/main" val="20001"/>
                    </a:ext>
                  </a:extLst>
                </a:gridCol>
              </a:tblGrid>
              <a:tr h="0">
                <a:tc gridSpan="2">
                  <a:txBody>
                    <a:bodyPr/>
                    <a:lstStyle/>
                    <a:p>
                      <a:pPr algn="l"/>
                      <a:r>
                        <a:rPr sz="1100" b="1">
                          <a:solidFill>
                            <a:srgbClr val="0F283E"/>
                          </a:solidFill>
                          <a:latin typeface="Arial" pitchFamily="34" charset="0"/>
                        </a:rPr>
                        <a:t>Informationen zur Statistik</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endParaRPr/>
                    </a:p>
                  </a:txBody>
                  <a:tcPr>
                    <a:lnL>
                      <a:solidFill>
                        <a:prstClr val="black">
                          <a:alpha val="0"/>
                        </a:prstClr>
                      </a:solidFill>
                    </a:lnL>
                    <a:lnB>
                      <a:solidFill>
                        <a:prstClr val="black">
                          <a:alpha val="0"/>
                          <a:alpha val="0"/>
                          <a:alpha val="0"/>
                        </a:prstClr>
                      </a:solidFill>
                    </a:lnB>
                  </a:tcPr>
                </a:tc>
                <a:extLst>
                  <a:ext uri="{0D108BD9-81ED-4DB2-BD59-A6C34878D82A}">
                    <a16:rowId xmlns:a16="http://schemas.microsoft.com/office/drawing/2014/main" val="10000"/>
                  </a:ext>
                </a:extLst>
              </a:tr>
              <a:tr h="0">
                <a:tc>
                  <a:txBody>
                    <a:bodyPr/>
                    <a:lstStyle/>
                    <a:p>
                      <a:r>
                        <a:rPr sz="700">
                          <a:solidFill>
                            <a:srgbClr val="0F283E"/>
                          </a:solidFill>
                          <a:latin typeface="Arial" pitchFamily="34" charset="0"/>
                        </a:rPr>
                        <a:t>Quelle(n)</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IfD Allensbach</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extLst>
                  <a:ext uri="{0D108BD9-81ED-4DB2-BD59-A6C34878D82A}">
                    <a16:rowId xmlns:a16="http://schemas.microsoft.com/office/drawing/2014/main" val="10001"/>
                  </a:ext>
                </a:extLst>
              </a:tr>
              <a:tr h="0">
                <a:tc>
                  <a:txBody>
                    <a:bodyPr/>
                    <a:lstStyle/>
                    <a:p>
                      <a:r>
                        <a:rPr sz="700">
                          <a:solidFill>
                            <a:srgbClr val="0F283E"/>
                          </a:solidFill>
                          <a:latin typeface="Arial" pitchFamily="34" charset="0"/>
                        </a:rPr>
                        <a:t>Erheber</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IfD Allensbach</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extLst>
                  <a:ext uri="{0D108BD9-81ED-4DB2-BD59-A6C34878D82A}">
                    <a16:rowId xmlns:a16="http://schemas.microsoft.com/office/drawing/2014/main" val="10002"/>
                  </a:ext>
                </a:extLst>
              </a:tr>
              <a:tr h="0">
                <a:tc>
                  <a:txBody>
                    <a:bodyPr/>
                    <a:lstStyle/>
                    <a:p>
                      <a:r>
                        <a:rPr sz="700">
                          <a:solidFill>
                            <a:srgbClr val="0F283E"/>
                          </a:solidFill>
                          <a:latin typeface="Arial" pitchFamily="34" charset="0"/>
                        </a:rPr>
                        <a:t>Erhebungszeitraum</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2007 bis 2010</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extLst>
                  <a:ext uri="{0D108BD9-81ED-4DB2-BD59-A6C34878D82A}">
                    <a16:rowId xmlns:a16="http://schemas.microsoft.com/office/drawing/2014/main" val="10003"/>
                  </a:ext>
                </a:extLst>
              </a:tr>
              <a:tr h="0">
                <a:tc>
                  <a:txBody>
                    <a:bodyPr/>
                    <a:lstStyle/>
                    <a:p>
                      <a:r>
                        <a:rPr sz="700">
                          <a:solidFill>
                            <a:srgbClr val="0F283E"/>
                          </a:solidFill>
                          <a:latin typeface="Arial" pitchFamily="34" charset="0"/>
                        </a:rPr>
                        <a:t>Region(en)</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Deutschland</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extLst>
                  <a:ext uri="{0D108BD9-81ED-4DB2-BD59-A6C34878D82A}">
                    <a16:rowId xmlns:a16="http://schemas.microsoft.com/office/drawing/2014/main" val="10004"/>
                  </a:ext>
                </a:extLst>
              </a:tr>
              <a:tr h="0">
                <a:tc>
                  <a:txBody>
                    <a:bodyPr/>
                    <a:lstStyle/>
                    <a:p>
                      <a:r>
                        <a:rPr sz="700">
                          <a:solidFill>
                            <a:srgbClr val="0F283E"/>
                          </a:solidFill>
                          <a:latin typeface="Arial" pitchFamily="34" charset="0"/>
                        </a:rPr>
                        <a:t>Anzahl der Befragten</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extLst>
                  <a:ext uri="{0D108BD9-81ED-4DB2-BD59-A6C34878D82A}">
                    <a16:rowId xmlns:a16="http://schemas.microsoft.com/office/drawing/2014/main" val="10005"/>
                  </a:ext>
                </a:extLst>
              </a:tr>
              <a:tr h="0">
                <a:tc>
                  <a:txBody>
                    <a:bodyPr/>
                    <a:lstStyle/>
                    <a:p>
                      <a:r>
                        <a:rPr sz="700">
                          <a:solidFill>
                            <a:srgbClr val="0F283E"/>
                          </a:solidFill>
                          <a:latin typeface="Arial" pitchFamily="34" charset="0"/>
                        </a:rPr>
                        <a:t>Altersgruppe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14-69 Jahre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extLst>
                  <a:ext uri="{0D108BD9-81ED-4DB2-BD59-A6C34878D82A}">
                    <a16:rowId xmlns:a16="http://schemas.microsoft.com/office/drawing/2014/main" val="10006"/>
                  </a:ext>
                </a:extLst>
              </a:tr>
              <a:tr h="0">
                <a:tc>
                  <a:txBody>
                    <a:bodyPr/>
                    <a:lstStyle/>
                    <a:p>
                      <a:r>
                        <a:rPr sz="700">
                          <a:solidFill>
                            <a:srgbClr val="0F283E"/>
                          </a:solidFill>
                          <a:latin typeface="Arial" pitchFamily="34" charset="0"/>
                        </a:rPr>
                        <a:t>Besondere Eigenschaften</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Private Computernutzer, die vorhaben, in den nächsten 12 Monaten Software zu kaufen</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extLst>
                  <a:ext uri="{0D108BD9-81ED-4DB2-BD59-A6C34878D82A}">
                    <a16:rowId xmlns:a16="http://schemas.microsoft.com/office/drawing/2014/main" val="10007"/>
                  </a:ext>
                </a:extLst>
              </a:tr>
              <a:tr h="0">
                <a:tc>
                  <a:txBody>
                    <a:bodyPr/>
                    <a:lstStyle/>
                    <a:p>
                      <a:r>
                        <a:rPr sz="700">
                          <a:solidFill>
                            <a:srgbClr val="0F283E"/>
                          </a:solidFill>
                          <a:latin typeface="Arial" pitchFamily="34" charset="0"/>
                        </a:rPr>
                        <a:t>Veröffentlichung durch</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IfD Allensbach</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extLst>
                  <a:ext uri="{0D108BD9-81ED-4DB2-BD59-A6C34878D82A}">
                    <a16:rowId xmlns:a16="http://schemas.microsoft.com/office/drawing/2014/main" val="10008"/>
                  </a:ext>
                </a:extLst>
              </a:tr>
              <a:tr h="0">
                <a:tc>
                  <a:txBody>
                    <a:bodyPr/>
                    <a:lstStyle/>
                    <a:p>
                      <a:r>
                        <a:rPr sz="700">
                          <a:solidFill>
                            <a:srgbClr val="0F283E"/>
                          </a:solidFill>
                          <a:latin typeface="Arial" pitchFamily="34" charset="0"/>
                        </a:rPr>
                        <a:t>Veröffentlichungsdatum</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Oktober 2010</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extLst>
                  <a:ext uri="{0D108BD9-81ED-4DB2-BD59-A6C34878D82A}">
                    <a16:rowId xmlns:a16="http://schemas.microsoft.com/office/drawing/2014/main" val="10009"/>
                  </a:ext>
                </a:extLst>
              </a:tr>
              <a:tr h="0">
                <a:tc>
                  <a:txBody>
                    <a:bodyPr/>
                    <a:lstStyle/>
                    <a:p>
                      <a:r>
                        <a:rPr sz="700">
                          <a:solidFill>
                            <a:srgbClr val="0F283E"/>
                          </a:solidFill>
                          <a:latin typeface="Arial" pitchFamily="34" charset="0"/>
                        </a:rPr>
                        <a:t>Herkunftsverweis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ACTA-Online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extLst>
                  <a:ext uri="{0D108BD9-81ED-4DB2-BD59-A6C34878D82A}">
                    <a16:rowId xmlns:a16="http://schemas.microsoft.com/office/drawing/2014/main" val="10010"/>
                  </a:ext>
                </a:extLst>
              </a:tr>
              <a:tr h="0">
                <a:tc>
                  <a:txBody>
                    <a:bodyPr/>
                    <a:lstStyle/>
                    <a:p>
                      <a:r>
                        <a:rPr sz="700">
                          <a:solidFill>
                            <a:srgbClr val="0F283E"/>
                          </a:solidFill>
                          <a:latin typeface="Arial" pitchFamily="34" charset="0"/>
                        </a:rPr>
                        <a:t>URL auf der Webseite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3"/>
                        </a:rPr>
                        <a:t>zur Webseite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extLst>
                  <a:ext uri="{0D108BD9-81ED-4DB2-BD59-A6C34878D82A}">
                    <a16:rowId xmlns:a16="http://schemas.microsoft.com/office/drawing/2014/main" val="10011"/>
                  </a:ext>
                </a:extLst>
              </a:tr>
            </a:tbl>
          </a:graphicData>
        </a:graphic>
      </p:graphicFrame>
      <p:sp>
        <p:nvSpPr>
          <p:cNvPr id="5"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100" b="1">
                <a:solidFill>
                  <a:srgbClr val="0F283E"/>
                </a:solidFill>
                <a:latin typeface="Arial" pitchFamily="34" charset="0"/>
              </a:rPr>
              <a:t>Hinweis(e):</a:t>
            </a:r>
          </a:p>
          <a:p>
            <a:pPr algn="l"/>
            <a:endParaRPr sz="700">
              <a:solidFill>
                <a:srgbClr val="0F283E"/>
              </a:solidFill>
              <a:latin typeface="Arial" pitchFamily="34" charset="0"/>
            </a:endParaRPr>
          </a:p>
          <a:p>
            <a:pPr algn="l"/>
            <a:r>
              <a:rPr sz="700">
                <a:solidFill>
                  <a:srgbClr val="0F283E"/>
                </a:solidFill>
                <a:latin typeface="Arial" pitchFamily="34" charset="0"/>
              </a:rPr>
              <a:t>Informationen zur Grundgesamtheit: Basis ist die deutsche Bevölkerung zwischen 14 und 64 Jahre in Privathaushalten am Ort der Hauptwohnung. Ab 2009 wurde die Altersgruppe auf 14-69 Jahre erweitert. Informationen zur gesamten Stichprobe: 2007: 10.369 Befragte, Hochrechnung auf 49,94 Mio. Personen 2008: 10.012 Befragte, Hochrechnung auf 49,64 Mio. Personen 2009: 9.668 Befragte, Hochrechnung auf 54,58 Mio. Personen 2010: 9.036 Befragte, Hochrechnung auf 54,21 Mio. Personen Informationen zur Zielgruppe "Private Computernutzer, die vorhaben, in den nächsten 12 Monaten Software zu kaufen": 2007: 1.211 Befragte, Hochrechnung auf 5,53 Mio. Personen 2008: 1.079 Befragte, Hochrechnung auf 5,22 Mio. Personen 2009: 979 Befragte, Hochrechnung auf 5,13 Mio. Personen 2010: 836 Befragte, Hochrechnung auf 4,66 Mio. Personen Diese Frage wurde bei der Befragung in folgendem Wortlaut gestellt: "Hier steht einmal verschiedene Anwendungssoftware. Was davon werden Sie sich innerhalb der nächsten 12 Monate anschaffen? Produkt: Finanz-, Steuer-, Buchführungssoftware"</a:t>
            </a:r>
          </a:p>
        </p:txBody>
      </p:sp>
      <p:sp>
        <p:nvSpPr>
          <p:cNvPr id="6"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8</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97500"/>
          </a:bodyPr>
          <a:lstStyle/>
          <a:p>
            <a:pPr algn="l">
              <a:lnSpc>
                <a:spcPct val="100000"/>
              </a:lnSpc>
            </a:pPr>
            <a:r>
              <a:rPr sz="2400">
                <a:solidFill>
                  <a:srgbClr val="0A85E6"/>
                </a:solidFill>
                <a:latin typeface="Arial" pitchFamily="34" charset="0"/>
              </a:rPr>
              <a:t>Anzahl der Unternehmen in Deutschland nach Unternehmensgröße* im Jahr 2016</a:t>
            </a:r>
          </a:p>
        </p:txBody>
      </p:sp>
      <p:sp>
        <p:nvSpPr>
          <p:cNvPr id="3"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Unternehmen in Deutschland nach Unternehmensgröße 2016</a:t>
            </a:r>
          </a:p>
        </p:txBody>
      </p:sp>
      <p:sp>
        <p:nvSpPr>
          <p:cNvPr id="4"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800" b="1">
                <a:solidFill>
                  <a:srgbClr val="555555"/>
                </a:solidFill>
                <a:latin typeface="Arial" pitchFamily="34" charset="0"/>
              </a:rPr>
              <a:t>Hinweis(e): </a:t>
            </a:r>
            <a:r>
              <a:rPr sz="800">
                <a:solidFill>
                  <a:srgbClr val="555555"/>
                </a:solidFill>
                <a:latin typeface="Arial" pitchFamily="34" charset="0"/>
              </a:rPr>
              <a:t> Deutschland</a:t>
            </a:r>
          </a:p>
          <a:p>
            <a:pPr algn="l"/>
            <a:r>
              <a:rPr sz="800">
                <a:solidFill>
                  <a:srgbClr val="555555"/>
                </a:solidFill>
                <a:latin typeface="Arial" pitchFamily="34" charset="0"/>
              </a:rPr>
              <a:t>Weitere Angaben zu dieser Statistik, sowie Erläuterungen zu Fußnoten, sind auf </a:t>
            </a:r>
            <a:r>
              <a:rPr sz="800">
                <a:solidFill>
                  <a:srgbClr val="555555"/>
                </a:solidFill>
                <a:latin typeface="Arial" pitchFamily="34" charset="0"/>
                <a:hlinkClick r:id="rId3" action="ppaction://hlinksldjump"/>
              </a:rPr>
              <a:t>Seite 8</a:t>
            </a:r>
            <a:r>
              <a:rPr sz="800">
                <a:solidFill>
                  <a:srgbClr val="555555"/>
                </a:solidFill>
                <a:latin typeface="Arial" pitchFamily="34" charset="0"/>
              </a:rPr>
              <a:t> zu finden.</a:t>
            </a:r>
          </a:p>
          <a:p>
            <a:pPr algn="l"/>
            <a:r>
              <a:rPr sz="800" b="1">
                <a:solidFill>
                  <a:srgbClr val="555555"/>
                </a:solidFill>
                <a:latin typeface="Arial" pitchFamily="34" charset="0"/>
              </a:rPr>
              <a:t>Quelle(n): </a:t>
            </a:r>
            <a:r>
              <a:rPr sz="800">
                <a:solidFill>
                  <a:srgbClr val="555555"/>
                </a:solidFill>
                <a:latin typeface="Arial" pitchFamily="34" charset="0"/>
              </a:rPr>
              <a:t>Statistisches Bundesamt; </a:t>
            </a:r>
            <a:r>
              <a:rPr sz="800">
                <a:solidFill>
                  <a:srgbClr val="555555"/>
                </a:solidFill>
                <a:latin typeface="Arial" pitchFamily="34" charset="0"/>
                <a:hlinkClick r:id="rId4"/>
              </a:rPr>
              <a:t>ID 731859</a:t>
            </a:r>
          </a:p>
        </p:txBody>
      </p:sp>
      <p:graphicFrame>
        <p:nvGraphicFramePr>
          <p:cNvPr id="5" name="ChartObject"/>
          <p:cNvGraphicFramePr/>
          <p:nvPr/>
        </p:nvGraphicFramePr>
        <p:xfrm>
          <a:off x="676800" y="1440000"/>
          <a:ext cx="10656000" cy="4572000"/>
        </p:xfrm>
        <a:graphic>
          <a:graphicData uri="http://schemas.openxmlformats.org/drawingml/2006/chart">
            <c:chart xmlns:c="http://schemas.openxmlformats.org/drawingml/2006/chart" xmlns:r="http://schemas.openxmlformats.org/officeDocument/2006/relationships" r:id="rId5"/>
          </a:graphicData>
        </a:graphic>
      </p:graphicFrame>
      <p:sp>
        <p:nvSpPr>
          <p:cNvPr id="6"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2</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97500"/>
          </a:bodyPr>
          <a:lstStyle/>
          <a:p>
            <a:pPr algn="l">
              <a:lnSpc>
                <a:spcPct val="100000"/>
              </a:lnSpc>
            </a:pPr>
            <a:r>
              <a:rPr sz="2400">
                <a:solidFill>
                  <a:srgbClr val="0A85E6"/>
                </a:solidFill>
                <a:latin typeface="Arial" pitchFamily="34" charset="0"/>
              </a:rPr>
              <a:t>Anzahl der Unternehmen in Deutschland nach Unternehmensgröße* im Jahr 2016</a:t>
            </a:r>
          </a:p>
        </p:txBody>
      </p:sp>
      <p:sp>
        <p:nvSpPr>
          <p:cNvPr id="3"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Unternehmen in Deutschland nach Unternehmensgröße 2016</a:t>
            </a:r>
          </a:p>
        </p:txBody>
      </p:sp>
      <p:graphicFrame>
        <p:nvGraphicFramePr>
          <p:cNvPr id="4" name="New Table"/>
          <p:cNvGraphicFramePr>
            <a:graphicFrameLocks noGrp="1"/>
          </p:cNvGraphicFramePr>
          <p:nvPr/>
        </p:nvGraphicFramePr>
        <p:xfrm>
          <a:off x="676800" y="1440000"/>
          <a:ext cx="5334000" cy="2438400"/>
        </p:xfrm>
        <a:graphic>
          <a:graphicData uri="http://schemas.openxmlformats.org/drawingml/2006/table">
            <a:tbl>
              <a:tblPr firstRow="1" bandRow="1">
                <a:tableStyleId>{5C22544A-7EE6-4342-B048-85BDC9FD1C3A}</a:tableStyleId>
              </a:tblPr>
              <a:tblGrid>
                <a:gridCol w="1778000">
                  <a:extLst>
                    <a:ext uri="{9D8B030D-6E8A-4147-A177-3AD203B41FA5}">
                      <a16:colId xmlns:a16="http://schemas.microsoft.com/office/drawing/2014/main" val="20000"/>
                    </a:ext>
                  </a:extLst>
                </a:gridCol>
                <a:gridCol w="3556000">
                  <a:extLst>
                    <a:ext uri="{9D8B030D-6E8A-4147-A177-3AD203B41FA5}">
                      <a16:colId xmlns:a16="http://schemas.microsoft.com/office/drawing/2014/main" val="20001"/>
                    </a:ext>
                  </a:extLst>
                </a:gridCol>
              </a:tblGrid>
              <a:tr h="0">
                <a:tc gridSpan="2">
                  <a:txBody>
                    <a:bodyPr/>
                    <a:lstStyle/>
                    <a:p>
                      <a:pPr algn="l"/>
                      <a:r>
                        <a:rPr sz="1100" b="1">
                          <a:solidFill>
                            <a:srgbClr val="0F283E"/>
                          </a:solidFill>
                          <a:latin typeface="Arial" pitchFamily="34" charset="0"/>
                        </a:rPr>
                        <a:t>Informationen zur Statistik</a:t>
                      </a:r>
                    </a:p>
                  </a:txBody>
                  <a:tcPr>
                    <a:lnL>
                      <a:solidFill>
                        <a:prstClr val="black">
                          <a:alpha val="0"/>
                          <a:alpha val="0"/>
                        </a:prstClr>
                      </a:solidFill>
                    </a:lnL>
                    <a:lnR>
                      <a:solidFill>
                        <a:prstClr val="black">
                          <a:alpha val="0"/>
                          <a:alpha val="0"/>
                        </a:prstClr>
                      </a:solidFill>
                    </a:lnR>
                    <a:lnT>
                      <a:solidFill>
                        <a:prstClr val="black">
                          <a:alpha val="0"/>
                          <a:alpha val="0"/>
                        </a:prstClr>
                      </a:solidFill>
                    </a:lnT>
                    <a:lnB>
                      <a:solidFill>
                        <a:prstClr val="black">
                          <a:alpha val="0"/>
                          <a:alpha val="0"/>
                          <a:alpha val="0"/>
                        </a:prstClr>
                      </a:solidFill>
                    </a:lnB>
                    <a:solidFill>
                      <a:prstClr val="black">
                        <a:alpha val="0"/>
                        <a:alpha val="0"/>
                      </a:prstClr>
                    </a:solidFill>
                  </a:tcPr>
                </a:tc>
                <a:tc hMerge="1">
                  <a:txBody>
                    <a:bodyPr/>
                    <a:lstStyle/>
                    <a:p>
                      <a:endParaRPr/>
                    </a:p>
                  </a:txBody>
                  <a:tcPr>
                    <a:lnL>
                      <a:solidFill>
                        <a:prstClr val="black">
                          <a:alpha val="0"/>
                        </a:prstClr>
                      </a:solidFill>
                    </a:lnL>
                    <a:lnB>
                      <a:solidFill>
                        <a:prstClr val="black">
                          <a:alpha val="0"/>
                          <a:alpha val="0"/>
                          <a:alpha val="0"/>
                        </a:prstClr>
                      </a:solidFill>
                    </a:lnB>
                  </a:tcPr>
                </a:tc>
                <a:extLst>
                  <a:ext uri="{0D108BD9-81ED-4DB2-BD59-A6C34878D82A}">
                    <a16:rowId xmlns:a16="http://schemas.microsoft.com/office/drawing/2014/main" val="10000"/>
                  </a:ext>
                </a:extLst>
              </a:tr>
              <a:tr h="0">
                <a:tc>
                  <a:txBody>
                    <a:bodyPr/>
                    <a:lstStyle/>
                    <a:p>
                      <a:r>
                        <a:rPr sz="700">
                          <a:solidFill>
                            <a:srgbClr val="0F283E"/>
                          </a:solidFill>
                          <a:latin typeface="Arial" pitchFamily="34" charset="0"/>
                        </a:rPr>
                        <a:t>Quelle(n)</a:t>
                      </a:r>
                    </a:p>
                  </a:txBody>
                  <a:tcPr>
                    <a:lnL>
                      <a:solidFill>
                        <a:prstClr val="black">
                          <a:alpha val="0"/>
                        </a:prstClr>
                      </a:solidFill>
                    </a:lnL>
                    <a:lnR>
                      <a:solidFill>
                        <a:prstClr val="black">
                          <a:alpha val="0"/>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Statistisches Bundesamt</a:t>
                      </a:r>
                    </a:p>
                  </a:txBody>
                  <a:tcPr>
                    <a:lnL>
                      <a:solidFill>
                        <a:prstClr val="black">
                          <a:alpha val="0"/>
                          <a:alpha val="0"/>
                        </a:prstClr>
                      </a:solidFill>
                    </a:lnL>
                    <a:lnR>
                      <a:solidFill>
                        <a:prstClr val="black">
                          <a:alpha val="0"/>
                        </a:prstClr>
                      </a:solidFill>
                    </a:lnR>
                    <a:lnT>
                      <a:solidFill>
                        <a:prstClr val="black">
                          <a:alpha val="0"/>
                          <a:alpha val="0"/>
                          <a:alpha val="0"/>
                        </a:prstClr>
                      </a:solidFill>
                    </a:lnT>
                    <a:lnB>
                      <a:solidFill>
                        <a:prstClr val="black">
                          <a:alpha val="0"/>
                          <a:alpha val="0"/>
                        </a:prstClr>
                      </a:solidFill>
                    </a:lnB>
                    <a:solidFill>
                      <a:prstClr val="black">
                        <a:alpha val="0"/>
                      </a:prstClr>
                    </a:solidFill>
                  </a:tcPr>
                </a:tc>
                <a:extLst>
                  <a:ext uri="{0D108BD9-81ED-4DB2-BD59-A6C34878D82A}">
                    <a16:rowId xmlns:a16="http://schemas.microsoft.com/office/drawing/2014/main" val="10001"/>
                  </a:ext>
                </a:extLst>
              </a:tr>
              <a:tr h="0">
                <a:tc>
                  <a:txBody>
                    <a:bodyPr/>
                    <a:lstStyle/>
                    <a:p>
                      <a:r>
                        <a:rPr sz="700">
                          <a:solidFill>
                            <a:srgbClr val="0F283E"/>
                          </a:solidFill>
                          <a:latin typeface="Arial" pitchFamily="34" charset="0"/>
                        </a:rPr>
                        <a:t>Erheber</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Statistisches Bundesamt</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extLst>
                  <a:ext uri="{0D108BD9-81ED-4DB2-BD59-A6C34878D82A}">
                    <a16:rowId xmlns:a16="http://schemas.microsoft.com/office/drawing/2014/main" val="10002"/>
                  </a:ext>
                </a:extLst>
              </a:tr>
              <a:tr h="0">
                <a:tc>
                  <a:txBody>
                    <a:bodyPr/>
                    <a:lstStyle/>
                    <a:p>
                      <a:r>
                        <a:rPr sz="700">
                          <a:solidFill>
                            <a:srgbClr val="0F283E"/>
                          </a:solidFill>
                          <a:latin typeface="Arial" pitchFamily="34" charset="0"/>
                        </a:rPr>
                        <a:t>Erhebungszeitraum</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2016</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extLst>
                  <a:ext uri="{0D108BD9-81ED-4DB2-BD59-A6C34878D82A}">
                    <a16:rowId xmlns:a16="http://schemas.microsoft.com/office/drawing/2014/main" val="10003"/>
                  </a:ext>
                </a:extLst>
              </a:tr>
              <a:tr h="0">
                <a:tc>
                  <a:txBody>
                    <a:bodyPr/>
                    <a:lstStyle/>
                    <a:p>
                      <a:r>
                        <a:rPr sz="700">
                          <a:solidFill>
                            <a:srgbClr val="0F283E"/>
                          </a:solidFill>
                          <a:latin typeface="Arial" pitchFamily="34" charset="0"/>
                        </a:rPr>
                        <a:t>Region(en)</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Deutschland</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extLst>
                  <a:ext uri="{0D108BD9-81ED-4DB2-BD59-A6C34878D82A}">
                    <a16:rowId xmlns:a16="http://schemas.microsoft.com/office/drawing/2014/main" val="10004"/>
                  </a:ext>
                </a:extLst>
              </a:tr>
              <a:tr h="0">
                <a:tc>
                  <a:txBody>
                    <a:bodyPr/>
                    <a:lstStyle/>
                    <a:p>
                      <a:r>
                        <a:rPr sz="700">
                          <a:solidFill>
                            <a:srgbClr val="0F283E"/>
                          </a:solidFill>
                          <a:latin typeface="Arial" pitchFamily="34" charset="0"/>
                        </a:rPr>
                        <a:t>Anzahl der Befragten</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extLst>
                  <a:ext uri="{0D108BD9-81ED-4DB2-BD59-A6C34878D82A}">
                    <a16:rowId xmlns:a16="http://schemas.microsoft.com/office/drawing/2014/main" val="10005"/>
                  </a:ext>
                </a:extLst>
              </a:tr>
              <a:tr h="0">
                <a:tc>
                  <a:txBody>
                    <a:bodyPr/>
                    <a:lstStyle/>
                    <a:p>
                      <a:r>
                        <a:rPr sz="700">
                          <a:solidFill>
                            <a:srgbClr val="0F283E"/>
                          </a:solidFill>
                          <a:latin typeface="Arial" pitchFamily="34" charset="0"/>
                        </a:rPr>
                        <a:t>Altersgruppe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extLst>
                  <a:ext uri="{0D108BD9-81ED-4DB2-BD59-A6C34878D82A}">
                    <a16:rowId xmlns:a16="http://schemas.microsoft.com/office/drawing/2014/main" val="10006"/>
                  </a:ext>
                </a:extLst>
              </a:tr>
              <a:tr h="0">
                <a:tc>
                  <a:txBody>
                    <a:bodyPr/>
                    <a:lstStyle/>
                    <a:p>
                      <a:r>
                        <a:rPr sz="700">
                          <a:solidFill>
                            <a:srgbClr val="0F283E"/>
                          </a:solidFill>
                          <a:latin typeface="Arial" pitchFamily="34" charset="0"/>
                        </a:rPr>
                        <a:t>Besondere Eigenschaften</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i="1">
                          <a:solidFill>
                            <a:srgbClr val="0F283E"/>
                          </a:solidFill>
                          <a:latin typeface="Arial" pitchFamily="34" charset="0"/>
                        </a:rPr>
                        <a:t>n.a.</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extLst>
                  <a:ext uri="{0D108BD9-81ED-4DB2-BD59-A6C34878D82A}">
                    <a16:rowId xmlns:a16="http://schemas.microsoft.com/office/drawing/2014/main" val="10007"/>
                  </a:ext>
                </a:extLst>
              </a:tr>
              <a:tr h="0">
                <a:tc>
                  <a:txBody>
                    <a:bodyPr/>
                    <a:lstStyle/>
                    <a:p>
                      <a:r>
                        <a:rPr sz="700">
                          <a:solidFill>
                            <a:srgbClr val="0F283E"/>
                          </a:solidFill>
                          <a:latin typeface="Arial" pitchFamily="34" charset="0"/>
                        </a:rPr>
                        <a:t>Veröffentlichung durch</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Statistisches Bundesamt</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extLst>
                  <a:ext uri="{0D108BD9-81ED-4DB2-BD59-A6C34878D82A}">
                    <a16:rowId xmlns:a16="http://schemas.microsoft.com/office/drawing/2014/main" val="10008"/>
                  </a:ext>
                </a:extLst>
              </a:tr>
              <a:tr h="0">
                <a:tc>
                  <a:txBody>
                    <a:bodyPr/>
                    <a:lstStyle/>
                    <a:p>
                      <a:r>
                        <a:rPr sz="700">
                          <a:solidFill>
                            <a:srgbClr val="0F283E"/>
                          </a:solidFill>
                          <a:latin typeface="Arial" pitchFamily="34" charset="0"/>
                        </a:rPr>
                        <a:t>Veröffentlichungsdatum</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August 2018</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extLst>
                  <a:ext uri="{0D108BD9-81ED-4DB2-BD59-A6C34878D82A}">
                    <a16:rowId xmlns:a16="http://schemas.microsoft.com/office/drawing/2014/main" val="10009"/>
                  </a:ext>
                </a:extLst>
              </a:tr>
              <a:tr h="0">
                <a:tc>
                  <a:txBody>
                    <a:bodyPr/>
                    <a:lstStyle/>
                    <a:p>
                      <a:r>
                        <a:rPr sz="700">
                          <a:solidFill>
                            <a:srgbClr val="0F283E"/>
                          </a:solidFill>
                          <a:latin typeface="Arial" pitchFamily="34" charset="0"/>
                        </a:rPr>
                        <a:t>Herkunftsverweis</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alpha val="0"/>
                        </a:prstClr>
                      </a:solidFill>
                    </a:lnB>
                    <a:solidFill>
                      <a:prstClr val="black">
                        <a:alpha val="0"/>
                      </a:prstClr>
                    </a:solidFill>
                  </a:tcPr>
                </a:tc>
                <a:tc>
                  <a:txBody>
                    <a:bodyPr/>
                    <a:lstStyle/>
                    <a:p>
                      <a:r>
                        <a:rPr sz="700">
                          <a:solidFill>
                            <a:srgbClr val="0F283E"/>
                          </a:solidFill>
                          <a:latin typeface="Arial" pitchFamily="34" charset="0"/>
                        </a:rPr>
                        <a:t>genesis.destatis.de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alpha val="0"/>
                        </a:prstClr>
                      </a:solidFill>
                    </a:lnB>
                    <a:solidFill>
                      <a:prstClr val="black">
                        <a:alpha val="0"/>
                      </a:prstClr>
                    </a:solidFill>
                  </a:tcPr>
                </a:tc>
                <a:extLst>
                  <a:ext uri="{0D108BD9-81ED-4DB2-BD59-A6C34878D82A}">
                    <a16:rowId xmlns:a16="http://schemas.microsoft.com/office/drawing/2014/main" val="10010"/>
                  </a:ext>
                </a:extLst>
              </a:tr>
              <a:tr h="0">
                <a:tc>
                  <a:txBody>
                    <a:bodyPr/>
                    <a:lstStyle/>
                    <a:p>
                      <a:r>
                        <a:rPr sz="700">
                          <a:solidFill>
                            <a:srgbClr val="0F283E"/>
                          </a:solidFill>
                          <a:latin typeface="Arial" pitchFamily="34" charset="0"/>
                        </a:rPr>
                        <a:t>URL auf der Webseite</a:t>
                      </a:r>
                    </a:p>
                  </a:txBody>
                  <a:tcPr>
                    <a:lnL>
                      <a:solidFill>
                        <a:prstClr val="black">
                          <a:alpha val="0"/>
                        </a:prstClr>
                      </a:solidFill>
                    </a:lnL>
                    <a:lnR>
                      <a:solidFill>
                        <a:prstClr val="black">
                          <a:alpha val="0"/>
                          <a:alpha val="0"/>
                        </a:prstClr>
                      </a:solidFill>
                    </a:lnR>
                    <a:lnT>
                      <a:solidFill>
                        <a:prstClr val="black">
                          <a:alpha val="0"/>
                          <a:alpha val="0"/>
                        </a:prstClr>
                      </a:solidFill>
                    </a:lnT>
                    <a:lnB>
                      <a:solidFill>
                        <a:prstClr val="black">
                          <a:alpha val="0"/>
                        </a:prstClr>
                      </a:solidFill>
                    </a:lnB>
                    <a:solidFill>
                      <a:prstClr val="black">
                        <a:alpha val="0"/>
                      </a:prstClr>
                    </a:solidFill>
                  </a:tcPr>
                </a:tc>
                <a:tc>
                  <a:txBody>
                    <a:bodyPr/>
                    <a:lstStyle/>
                    <a:p>
                      <a:r>
                        <a:rPr sz="700">
                          <a:solidFill>
                            <a:srgbClr val="0F283E"/>
                          </a:solidFill>
                          <a:latin typeface="Arial" pitchFamily="34" charset="0"/>
                          <a:hlinkClick r:id="rId3"/>
                        </a:rPr>
                        <a:t>zur Webseite</a:t>
                      </a:r>
                    </a:p>
                  </a:txBody>
                  <a:tcPr>
                    <a:lnL>
                      <a:solidFill>
                        <a:prstClr val="black">
                          <a:alpha val="0"/>
                          <a:alpha val="0"/>
                        </a:prstClr>
                      </a:solidFill>
                    </a:lnL>
                    <a:lnR>
                      <a:solidFill>
                        <a:prstClr val="black">
                          <a:alpha val="0"/>
                        </a:prstClr>
                      </a:solidFill>
                    </a:lnR>
                    <a:lnT>
                      <a:solidFill>
                        <a:prstClr val="black">
                          <a:alpha val="0"/>
                          <a:alpha val="0"/>
                        </a:prstClr>
                      </a:solidFill>
                    </a:lnT>
                    <a:lnB>
                      <a:solidFill>
                        <a:prstClr val="black">
                          <a:alpha val="0"/>
                        </a:prstClr>
                      </a:solidFill>
                    </a:lnB>
                    <a:solidFill>
                      <a:prstClr val="black">
                        <a:alpha val="0"/>
                      </a:prstClr>
                    </a:solidFill>
                  </a:tcPr>
                </a:tc>
                <a:extLst>
                  <a:ext uri="{0D108BD9-81ED-4DB2-BD59-A6C34878D82A}">
                    <a16:rowId xmlns:a16="http://schemas.microsoft.com/office/drawing/2014/main" val="10011"/>
                  </a:ext>
                </a:extLst>
              </a:tr>
            </a:tbl>
          </a:graphicData>
        </a:graphic>
      </p:graphicFrame>
      <p:sp>
        <p:nvSpPr>
          <p:cNvPr id="5" name="New shape"/>
          <p:cNvSpPr/>
          <p:nvPr/>
        </p:nvSpPr>
        <p:spPr>
          <a:xfrm>
            <a:off x="6094800" y="1440000"/>
            <a:ext cx="5238000" cy="457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lstStyle/>
          <a:p>
            <a:pPr algn="l"/>
            <a:r>
              <a:rPr sz="1100" b="1">
                <a:solidFill>
                  <a:srgbClr val="0F283E"/>
                </a:solidFill>
                <a:latin typeface="Arial" pitchFamily="34" charset="0"/>
              </a:rPr>
              <a:t>Hinweis(e):</a:t>
            </a:r>
          </a:p>
          <a:p>
            <a:pPr algn="l"/>
            <a:endParaRPr sz="700">
              <a:solidFill>
                <a:srgbClr val="0F283E"/>
              </a:solidFill>
              <a:latin typeface="Arial" pitchFamily="34" charset="0"/>
            </a:endParaRPr>
          </a:p>
          <a:p>
            <a:pPr algn="l"/>
            <a:r>
              <a:rPr sz="700">
                <a:solidFill>
                  <a:srgbClr val="0F283E"/>
                </a:solidFill>
                <a:latin typeface="Arial" pitchFamily="34" charset="0"/>
              </a:rPr>
              <a:t>* Das Statistische Bundesamt ordnet die Unternehmen folgendermaßen ein: Kleinstunternehmen: bis 9 Beschäftigte und bis 2 Millionen Euro Umsatz Kleine Unternehmen: bis 49 Beschäftigte und bis 10 Millionen Euro Umsatz und kein Kleinstunternehmen Mittlere Unternehmen: bis 249 Beschäftigte und bis 50 Millionen Euro Umsatz und kein kleines Unternehmen Großunternehmen: über 249 Beschäftigte oder über 50 Millionen Euro Umsatz Die Statistik bezieht sich auf Unternehmen aus den Wirtschaftsabschnitten B bis N (außer K), S95 der nationalen Klassifikation der Wirtschaftszweige (WZ 2008). Die Zahlen basieren auf den jährlichen Unternehmensstrukturstatistiken. Die Daten dieser Statistik können unter dem im Herkunftsverweis angegebenen Link bei der Genesis-Online Datenbank des Statistischen Bundesamtes abgerufen werden. Geben Sie hierzu den Code "48121-0002" in die Suche ein.</a:t>
            </a:r>
          </a:p>
        </p:txBody>
      </p:sp>
      <p:sp>
        <p:nvSpPr>
          <p:cNvPr id="6" name="New shape"/>
          <p:cNvSpPr/>
          <p:nvPr/>
        </p:nvSpPr>
        <p:spPr>
          <a:xfrm flipH="1">
            <a:off x="6004800" y="1440000"/>
            <a:ext cx="0" cy="4572000"/>
          </a:xfrm>
          <a:prstGeom prst="rect">
            <a:avLst/>
          </a:prstGeom>
          <a:solidFill>
            <a:srgbClr val="0F283E"/>
          </a:solidFill>
          <a:ln w="6350">
            <a:solidFill>
              <a:srgbClr val="0F28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8</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New shape"/>
          <p:cNvSpPr/>
          <p:nvPr/>
        </p:nvSpPr>
        <p:spPr>
          <a:xfrm>
            <a:off x="766800" y="6469199"/>
            <a:ext cx="208800" cy="3888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New shape"/>
          <p:cNvSpPr/>
          <p:nvPr/>
        </p:nvSpPr>
        <p:spPr>
          <a:xfrm>
            <a:off x="676800" y="403200"/>
            <a:ext cx="10832400" cy="590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fontScale="85000" lnSpcReduction="20000"/>
          </a:bodyPr>
          <a:lstStyle/>
          <a:p>
            <a:pPr algn="l">
              <a:lnSpc>
                <a:spcPct val="100000"/>
              </a:lnSpc>
            </a:pPr>
            <a:r>
              <a:rPr sz="2400">
                <a:solidFill>
                  <a:srgbClr val="0A85E6"/>
                </a:solidFill>
                <a:latin typeface="Arial" pitchFamily="34" charset="0"/>
              </a:rPr>
              <a:t>Anzahl der Beschäftigten in Unternehmen in Deutschland nach Unternehmensgröße* im Jahr 2016</a:t>
            </a:r>
          </a:p>
        </p:txBody>
      </p:sp>
      <p:sp>
        <p:nvSpPr>
          <p:cNvPr id="3" name="New shape"/>
          <p:cNvSpPr/>
          <p:nvPr/>
        </p:nvSpPr>
        <p:spPr>
          <a:xfrm>
            <a:off x="676800" y="979200"/>
            <a:ext cx="10832400" cy="33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rmAutofit fontScale="97500" lnSpcReduction="10000"/>
          </a:bodyPr>
          <a:lstStyle/>
          <a:p>
            <a:pPr algn="l">
              <a:lnSpc>
                <a:spcPct val="100000"/>
              </a:lnSpc>
            </a:pPr>
            <a:r>
              <a:rPr sz="1600">
                <a:solidFill>
                  <a:srgbClr val="919191"/>
                </a:solidFill>
                <a:latin typeface="Arial" pitchFamily="34" charset="0"/>
              </a:rPr>
              <a:t>Beschäftigte in Unternehmen in Deutschland nach Unternehmensgröße 2016</a:t>
            </a:r>
          </a:p>
        </p:txBody>
      </p:sp>
      <p:sp>
        <p:nvSpPr>
          <p:cNvPr id="4" name="New shape"/>
          <p:cNvSpPr/>
          <p:nvPr/>
        </p:nvSpPr>
        <p:spPr>
          <a:xfrm>
            <a:off x="1044000" y="5986800"/>
            <a:ext cx="8280000" cy="6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b">
            <a:normAutofit/>
          </a:bodyPr>
          <a:lstStyle/>
          <a:p>
            <a:pPr algn="l">
              <a:lnSpc>
                <a:spcPct val="100000"/>
              </a:lnSpc>
            </a:pPr>
            <a:r>
              <a:rPr sz="800" b="1">
                <a:solidFill>
                  <a:srgbClr val="555555"/>
                </a:solidFill>
                <a:latin typeface="Arial" pitchFamily="34" charset="0"/>
              </a:rPr>
              <a:t>Hinweis(e): </a:t>
            </a:r>
            <a:r>
              <a:rPr sz="800">
                <a:solidFill>
                  <a:srgbClr val="555555"/>
                </a:solidFill>
                <a:latin typeface="Arial" pitchFamily="34" charset="0"/>
              </a:rPr>
              <a:t> Deutschland</a:t>
            </a:r>
          </a:p>
          <a:p>
            <a:pPr algn="l"/>
            <a:r>
              <a:rPr sz="800">
                <a:solidFill>
                  <a:srgbClr val="555555"/>
                </a:solidFill>
                <a:latin typeface="Arial" pitchFamily="34" charset="0"/>
              </a:rPr>
              <a:t>Weitere Angaben zu dieser Statistik, sowie Erläuterungen zu Fußnoten, sind auf </a:t>
            </a:r>
            <a:r>
              <a:rPr sz="800">
                <a:solidFill>
                  <a:srgbClr val="555555"/>
                </a:solidFill>
                <a:latin typeface="Arial" pitchFamily="34" charset="0"/>
                <a:hlinkClick r:id="rId3" action="ppaction://hlinksldjump"/>
              </a:rPr>
              <a:t>Seite 8</a:t>
            </a:r>
            <a:r>
              <a:rPr sz="800">
                <a:solidFill>
                  <a:srgbClr val="555555"/>
                </a:solidFill>
                <a:latin typeface="Arial" pitchFamily="34" charset="0"/>
              </a:rPr>
              <a:t> zu finden.</a:t>
            </a:r>
          </a:p>
          <a:p>
            <a:pPr algn="l"/>
            <a:r>
              <a:rPr sz="800" b="1">
                <a:solidFill>
                  <a:srgbClr val="555555"/>
                </a:solidFill>
                <a:latin typeface="Arial" pitchFamily="34" charset="0"/>
              </a:rPr>
              <a:t>Quelle(n): </a:t>
            </a:r>
            <a:r>
              <a:rPr sz="800">
                <a:solidFill>
                  <a:srgbClr val="555555"/>
                </a:solidFill>
                <a:latin typeface="Arial" pitchFamily="34" charset="0"/>
              </a:rPr>
              <a:t>Statistisches Bundesamt; </a:t>
            </a:r>
            <a:r>
              <a:rPr sz="800">
                <a:solidFill>
                  <a:srgbClr val="555555"/>
                </a:solidFill>
                <a:latin typeface="Arial" pitchFamily="34" charset="0"/>
                <a:hlinkClick r:id="rId4"/>
              </a:rPr>
              <a:t>ID 731962</a:t>
            </a:r>
          </a:p>
        </p:txBody>
      </p:sp>
      <p:graphicFrame>
        <p:nvGraphicFramePr>
          <p:cNvPr id="5" name="ChartObject"/>
          <p:cNvGraphicFramePr/>
          <p:nvPr/>
        </p:nvGraphicFramePr>
        <p:xfrm>
          <a:off x="676800" y="1440000"/>
          <a:ext cx="10656000" cy="4572000"/>
        </p:xfrm>
        <a:graphic>
          <a:graphicData uri="http://schemas.openxmlformats.org/drawingml/2006/chart">
            <c:chart xmlns:c="http://schemas.openxmlformats.org/drawingml/2006/chart" xmlns:r="http://schemas.openxmlformats.org/officeDocument/2006/relationships" r:id="rId5"/>
          </a:graphicData>
        </a:graphic>
      </p:graphicFrame>
      <p:sp>
        <p:nvSpPr>
          <p:cNvPr id="6" name="New shape"/>
          <p:cNvSpPr/>
          <p:nvPr/>
        </p:nvSpPr>
        <p:spPr>
          <a:xfrm>
            <a:off x="637200" y="6494400"/>
            <a:ext cx="457200" cy="248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algn="ctr"/>
            <a:r>
              <a:rPr sz="1000">
                <a:solidFill>
                  <a:srgbClr val="FFFFFF"/>
                </a:solidFill>
                <a:latin typeface="Arial" pitchFamily="34" charset="0"/>
              </a:rPr>
              <a:t>2</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1.7601 Service Pack 1"/>
  <p:tag name="AS_RELEASE_DATE" val="2018.09.12"/>
  <p:tag name="AS_TITLE" val="Aspose.Slides for .NET 4.0 Client Profile"/>
  <p:tag name="AS_VERSION" val="18.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1438</Words>
  <Application>Microsoft Office PowerPoint</Application>
  <PresentationFormat>Breitbild</PresentationFormat>
  <Paragraphs>218</Paragraphs>
  <Slides>10</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10</vt:i4>
      </vt:variant>
    </vt:vector>
  </HeadingPairs>
  <TitlesOfParts>
    <vt:vector size="13" baseType="lpstr">
      <vt:lpstr>Arial</vt:lpstr>
      <vt:lpstr>Calibri</vt:lpstr>
      <vt:lpstr>Office Theme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cp:lastModifiedBy>RU</cp:lastModifiedBy>
  <cp:revision>2</cp:revision>
  <cp:lastPrinted>2018-12-20T14:04:11Z</cp:lastPrinted>
  <dcterms:created xsi:type="dcterms:W3CDTF">2018-12-20T13:04:11Z</dcterms:created>
  <dcterms:modified xsi:type="dcterms:W3CDTF">2019-03-14T01:23:23Z</dcterms:modified>
</cp:coreProperties>
</file>