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sz="2400" dirty="0" smtClean="0"/>
              <a:t>Vremenski</a:t>
            </a:r>
            <a:r>
              <a:rPr lang="hr-HR" sz="2400" baseline="0" dirty="0" smtClean="0"/>
              <a:t> prikaz rada na projektu</a:t>
            </a:r>
            <a:endParaRPr lang="hr-HR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Početak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Predaja 1. revizije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List1!$C$2:$C$5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Početak implementacije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List1!$D$2:$D$5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Implementacija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List1!$E$2:$E$5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Završetak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List1!$A$2:$A$5</c:f>
              <c:strCache>
                <c:ptCount val="4"/>
                <c:pt idx="0">
                  <c:v>Dokumentiranje</c:v>
                </c:pt>
                <c:pt idx="1">
                  <c:v>Ispitivanje</c:v>
                </c:pt>
                <c:pt idx="2">
                  <c:v>Implementacija</c:v>
                </c:pt>
                <c:pt idx="3">
                  <c:v>Specifikacija</c:v>
                </c:pt>
              </c:strCache>
            </c:strRef>
          </c:cat>
          <c:val>
            <c:numRef>
              <c:f>List1!$F$2:$F$5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25856"/>
        <c:axId val="-17328032"/>
      </c:barChart>
      <c:catAx>
        <c:axId val="-17325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28032"/>
        <c:crosses val="autoZero"/>
        <c:auto val="1"/>
        <c:lblAlgn val="ctr"/>
        <c:lblOffset val="100"/>
        <c:noMultiLvlLbl val="0"/>
      </c:catAx>
      <c:valAx>
        <c:axId val="-1732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2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FF214-730F-47C2-B0BB-677D5AB44F5F}" type="datetimeFigureOut">
              <a:rPr lang="hr-HR" smtClean="0"/>
              <a:t>28.1.2016.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63DB6-863B-4866-B6BB-955CB90FA6D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39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63DB6-863B-4866-B6BB-955CB90FA6D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13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63DB6-863B-4866-B6BB-955CB90FA6D1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113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63DB6-863B-4866-B6BB-955CB90FA6D1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3122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63DB6-863B-4866-B6BB-955CB90FA6D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556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3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9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5035837" cy="365125"/>
          </a:xfrm>
        </p:spPr>
        <p:txBody>
          <a:bodyPr/>
          <a:lstStyle/>
          <a:p>
            <a:r>
              <a:rPr lang="en-US" dirty="0" smtClean="0"/>
              <a:t>[OPP] </a:t>
            </a:r>
            <a:r>
              <a:rPr lang="en-US" dirty="0" err="1" smtClean="0"/>
              <a:t>Bananablade</a:t>
            </a:r>
            <a:r>
              <a:rPr lang="en-US" dirty="0" smtClean="0"/>
              <a:t> - </a:t>
            </a:r>
            <a:r>
              <a:rPr lang="en-US" dirty="0" err="1" smtClean="0"/>
              <a:t>Sustav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arhiviranje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reprodukciju</a:t>
            </a:r>
            <a:r>
              <a:rPr lang="en-US" dirty="0" smtClean="0"/>
              <a:t> </a:t>
            </a:r>
            <a:r>
              <a:rPr lang="en-US" dirty="0" err="1" smtClean="0"/>
              <a:t>tonskih</a:t>
            </a:r>
            <a:r>
              <a:rPr lang="en-US" dirty="0" smtClean="0"/>
              <a:t> </a:t>
            </a:r>
            <a:r>
              <a:rPr lang="en-US" dirty="0" err="1" smtClean="0"/>
              <a:t>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0807" y="1350831"/>
            <a:ext cx="72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D57F1E4F-1CFF-5643-939E-217C01CDF565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Slika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07" y="5689473"/>
            <a:ext cx="1186399" cy="88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3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1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4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dirty="0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[OPP] </a:t>
            </a:r>
            <a:r>
              <a:rPr lang="en-US" dirty="0" err="1" smtClean="0"/>
              <a:t>Bananablade</a:t>
            </a:r>
            <a:r>
              <a:rPr lang="en-US" dirty="0" smtClean="0"/>
              <a:t> - </a:t>
            </a:r>
            <a:r>
              <a:rPr lang="en-US" dirty="0" err="1" smtClean="0"/>
              <a:t>Sustav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arhiviranje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reprodukciju</a:t>
            </a:r>
            <a:r>
              <a:rPr lang="en-US" dirty="0" smtClean="0"/>
              <a:t> </a:t>
            </a:r>
            <a:r>
              <a:rPr lang="en-US" dirty="0" err="1" smtClean="0"/>
              <a:t>tonskih</a:t>
            </a:r>
            <a:r>
              <a:rPr lang="en-US" dirty="0" smtClean="0"/>
              <a:t> </a:t>
            </a:r>
            <a:r>
              <a:rPr lang="en-US" dirty="0" err="1" smtClean="0"/>
              <a:t>zapisa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0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tena.skalec@fer.hr" TargetMode="External"/><Relationship Id="rId3" Type="http://schemas.openxmlformats.org/officeDocument/2006/relationships/hyperlink" Target="mailto:dominik.ivosevic@fer.hr" TargetMode="External"/><Relationship Id="rId7" Type="http://schemas.openxmlformats.org/officeDocument/2006/relationships/hyperlink" Target="mailto:tonko.cupic@fer.hr" TargetMode="External"/><Relationship Id="rId2" Type="http://schemas.openxmlformats.org/officeDocument/2006/relationships/hyperlink" Target="mailto:zvonimir.jurelinac@fer.h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artin.masic@fer.hr" TargetMode="External"/><Relationship Id="rId5" Type="http://schemas.openxmlformats.org/officeDocument/2006/relationships/hyperlink" Target="mailto:matej.peros@fer.hr" TargetMode="External"/><Relationship Id="rId4" Type="http://schemas.openxmlformats.org/officeDocument/2006/relationships/hyperlink" Target="mailto:eduard-edi.jerkovic@fer.h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Sustav za arhiviranje i </a:t>
            </a:r>
            <a:br>
              <a:rPr lang="hr-HR" dirty="0" smtClean="0"/>
            </a:br>
            <a:r>
              <a:rPr lang="hr-HR" dirty="0" smtClean="0"/>
              <a:t>reprodukciju tonskih zapisa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err="1" smtClean="0"/>
              <a:t>Bananablade</a:t>
            </a:r>
            <a:endParaRPr lang="hr-HR" dirty="0"/>
          </a:p>
        </p:txBody>
      </p:sp>
      <p:sp>
        <p:nvSpPr>
          <p:cNvPr id="6" name="TekstniOkvir 5"/>
          <p:cNvSpPr txBox="1"/>
          <p:nvPr/>
        </p:nvSpPr>
        <p:spPr>
          <a:xfrm>
            <a:off x="581191" y="3425780"/>
            <a:ext cx="109935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cap="small" dirty="0" smtClean="0">
                <a:solidFill>
                  <a:schemeClr val="bg1"/>
                </a:solidFill>
              </a:rPr>
              <a:t>Sveučilište u Zagrebu</a:t>
            </a:r>
          </a:p>
          <a:p>
            <a:pPr>
              <a:lnSpc>
                <a:spcPct val="125000"/>
              </a:lnSpc>
            </a:pPr>
            <a:r>
              <a:rPr lang="hr-HR" sz="2000" b="1" cap="small" dirty="0" smtClean="0">
                <a:solidFill>
                  <a:schemeClr val="bg1"/>
                </a:solidFill>
              </a:rPr>
              <a:t>Fakultet elektrotehnike i računarstva</a:t>
            </a:r>
          </a:p>
          <a:p>
            <a:r>
              <a:rPr lang="hr-HR" sz="1600" dirty="0" smtClean="0">
                <a:solidFill>
                  <a:schemeClr val="bg1"/>
                </a:solidFill>
              </a:rPr>
              <a:t>Zavod za elektroniku, mikroelektroniku, računalne i inteligentne sustave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4" name="TekstniOkvir 3"/>
          <p:cNvSpPr txBox="1"/>
          <p:nvPr/>
        </p:nvSpPr>
        <p:spPr>
          <a:xfrm>
            <a:off x="581192" y="835765"/>
            <a:ext cx="5446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b="1" cap="small" dirty="0" smtClean="0"/>
              <a:t>Oblikovanje programske potpore 	</a:t>
            </a:r>
            <a:r>
              <a:rPr lang="hr-HR" sz="1400" cap="small" dirty="0" smtClean="0"/>
              <a:t>2015./2016.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093" y="835765"/>
            <a:ext cx="877983" cy="131966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429" y="4827623"/>
            <a:ext cx="1413309" cy="14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5.2 Podjela zaduženja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71315"/>
          </a:xfrm>
        </p:spPr>
        <p:txBody>
          <a:bodyPr>
            <a:normAutofit fontScale="92500" lnSpcReduction="20000"/>
          </a:bodyPr>
          <a:lstStyle/>
          <a:p>
            <a:r>
              <a:rPr lang="hr-HR" sz="2400" dirty="0" smtClean="0"/>
              <a:t>Izrada dokumentacije:</a:t>
            </a:r>
          </a:p>
          <a:p>
            <a:pPr lvl="1"/>
            <a:r>
              <a:rPr lang="hr-HR" sz="2200" b="1" dirty="0" smtClean="0">
                <a:solidFill>
                  <a:srgbClr val="00B0F0"/>
                </a:solidFill>
              </a:rPr>
              <a:t>Svi</a:t>
            </a:r>
          </a:p>
          <a:p>
            <a:pPr lvl="1"/>
            <a:r>
              <a:rPr lang="hr-HR" sz="2200" dirty="0" smtClean="0"/>
              <a:t>Raspored po pojedinim stavkama – dijagrami, opisi, odlomci – dogovor prema interesima i potrebnim znanjima</a:t>
            </a:r>
          </a:p>
          <a:p>
            <a:r>
              <a:rPr lang="hr-HR" sz="2400" dirty="0" smtClean="0"/>
              <a:t>Izrada aplikacije:</a:t>
            </a:r>
          </a:p>
          <a:p>
            <a:pPr lvl="1"/>
            <a:r>
              <a:rPr lang="hr-HR" sz="2200" dirty="0" smtClean="0"/>
              <a:t>Prethodno iskustvo – </a:t>
            </a:r>
            <a:r>
              <a:rPr lang="hr-HR" sz="2200" b="1" dirty="0" smtClean="0">
                <a:solidFill>
                  <a:srgbClr val="00B0F0"/>
                </a:solidFill>
              </a:rPr>
              <a:t>jako poželjno</a:t>
            </a:r>
          </a:p>
          <a:p>
            <a:pPr lvl="1"/>
            <a:r>
              <a:rPr lang="hr-HR" sz="2200" dirty="0" smtClean="0"/>
              <a:t>Upoznatost s korištenim principima i tehnologijama</a:t>
            </a:r>
          </a:p>
          <a:p>
            <a:pPr lvl="1"/>
            <a:r>
              <a:rPr lang="hr-HR" sz="2200" b="1" dirty="0" smtClean="0">
                <a:solidFill>
                  <a:srgbClr val="00B0F0"/>
                </a:solidFill>
              </a:rPr>
              <a:t>Podjela posla</a:t>
            </a:r>
            <a:r>
              <a:rPr lang="hr-HR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2"/>
            <a:r>
              <a:rPr lang="hr-HR" sz="2000" dirty="0" smtClean="0"/>
              <a:t>Dva člana – izrada koda</a:t>
            </a:r>
          </a:p>
          <a:p>
            <a:pPr lvl="2"/>
            <a:r>
              <a:rPr lang="hr-HR" sz="2000" dirty="0" smtClean="0"/>
              <a:t>Ostali – savjeti, komentari, kritike; veći angažman oko dokumentacije</a:t>
            </a:r>
            <a:endParaRPr lang="hr-HR" sz="20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6. Iskustva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71315"/>
          </a:xfrm>
        </p:spPr>
        <p:txBody>
          <a:bodyPr>
            <a:normAutofit fontScale="85000" lnSpcReduction="20000"/>
          </a:bodyPr>
          <a:lstStyle/>
          <a:p>
            <a:r>
              <a:rPr lang="hr-HR" sz="2400" dirty="0" smtClean="0"/>
              <a:t>Naučeno</a:t>
            </a:r>
            <a:r>
              <a:rPr lang="hr-HR" sz="2400" b="1" dirty="0" smtClean="0"/>
              <a:t>:</a:t>
            </a:r>
            <a:endParaRPr lang="hr-HR" sz="2400" b="1" dirty="0"/>
          </a:p>
          <a:p>
            <a:pPr lvl="1"/>
            <a:r>
              <a:rPr lang="hr-HR" sz="2200" dirty="0" smtClean="0"/>
              <a:t>Nove tehnologije – pozitivne i negativne strane</a:t>
            </a:r>
          </a:p>
          <a:p>
            <a:pPr lvl="1"/>
            <a:r>
              <a:rPr lang="hr-HR" sz="2200" dirty="0" smtClean="0"/>
              <a:t>Važnost </a:t>
            </a:r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iskustva</a:t>
            </a:r>
            <a:r>
              <a:rPr lang="hr-HR" sz="2200" dirty="0" smtClean="0"/>
              <a:t> za izradu dobrog proizvoda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Strukturiranost</a:t>
            </a:r>
            <a:r>
              <a:rPr lang="hr-HR" sz="2200" dirty="0" smtClean="0"/>
              <a:t> i </a:t>
            </a:r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konzistentnost</a:t>
            </a:r>
            <a:r>
              <a:rPr lang="hr-HR" sz="2200" b="1" dirty="0" smtClean="0"/>
              <a:t> </a:t>
            </a:r>
            <a:r>
              <a:rPr lang="hr-HR" sz="2200" dirty="0" smtClean="0"/>
              <a:t>bitno olakšavaju posao</a:t>
            </a:r>
            <a:endParaRPr lang="hr-HR" sz="2200" b="1" dirty="0" smtClean="0"/>
          </a:p>
          <a:p>
            <a:pPr lvl="1"/>
            <a:r>
              <a:rPr lang="hr-HR" sz="2200" dirty="0" smtClean="0"/>
              <a:t>Poštivanje dobrih</a:t>
            </a:r>
            <a:r>
              <a:rPr lang="hr-HR" sz="2200" b="1" dirty="0" smtClean="0"/>
              <a:t> </a:t>
            </a:r>
            <a:r>
              <a:rPr lang="hr-HR" sz="2200" dirty="0" smtClean="0"/>
              <a:t>praksi</a:t>
            </a:r>
            <a:r>
              <a:rPr lang="hr-HR" sz="2200" b="1" dirty="0" smtClean="0"/>
              <a:t> </a:t>
            </a:r>
            <a:r>
              <a:rPr lang="hr-HR" sz="2200" dirty="0" smtClean="0"/>
              <a:t>također</a:t>
            </a:r>
            <a:endParaRPr lang="hr-HR" sz="2200" b="1" dirty="0" smtClean="0"/>
          </a:p>
          <a:p>
            <a:r>
              <a:rPr lang="hr-HR" sz="2400" dirty="0" smtClean="0"/>
              <a:t>Poželjno</a:t>
            </a:r>
            <a:r>
              <a:rPr lang="hr-HR" sz="2400" b="1" dirty="0" smtClean="0"/>
              <a:t>:</a:t>
            </a:r>
          </a:p>
          <a:p>
            <a:pPr lvl="1"/>
            <a:r>
              <a:rPr lang="hr-HR" sz="2400" b="1" dirty="0"/>
              <a:t>Refactoring</a:t>
            </a:r>
            <a:r>
              <a:rPr lang="hr-HR" sz="2200" b="1" dirty="0" smtClean="0"/>
              <a:t> koda </a:t>
            </a:r>
            <a:r>
              <a:rPr lang="hr-HR" sz="2200" dirty="0" smtClean="0"/>
              <a:t>– djelomično proveden</a:t>
            </a:r>
          </a:p>
          <a:p>
            <a:r>
              <a:rPr lang="hr-HR" sz="2400" dirty="0" smtClean="0"/>
              <a:t>Napomene:</a:t>
            </a:r>
          </a:p>
          <a:p>
            <a:pPr lvl="1"/>
            <a:r>
              <a:rPr lang="hr-HR" sz="2200" dirty="0" smtClean="0"/>
              <a:t>Git i Bitbucket – nisu najsretniji izbor za dokumentaciju</a:t>
            </a:r>
          </a:p>
          <a:p>
            <a:pPr lvl="1"/>
            <a:r>
              <a:rPr lang="hr-HR" sz="2200" dirty="0" smtClean="0"/>
              <a:t>Bodovanje projekta</a:t>
            </a: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7. Demonstracija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sz="4000" dirty="0">
                <a:hlinkClick r:id="rId2"/>
              </a:rPr>
              <a:t>Demonstracija</a:t>
            </a:r>
            <a:endParaRPr lang="hr-HR" sz="40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8" name="Rezervirano mjesto sadržaja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" r="16118"/>
          <a:stretch/>
        </p:blipFill>
        <p:spPr>
          <a:xfrm>
            <a:off x="6150167" y="2684379"/>
            <a:ext cx="5460642" cy="2720294"/>
          </a:xfr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/>
          <a:lstStyle/>
          <a:p>
            <a:r>
              <a:rPr lang="hr-HR" dirty="0" smtClean="0"/>
              <a:t>Pitanja?</a:t>
            </a:r>
            <a:endParaRPr lang="hr-HR" dirty="0"/>
          </a:p>
        </p:txBody>
      </p:sp>
      <p:sp>
        <p:nvSpPr>
          <p:cNvPr id="4" name="TekstniOkvir 3"/>
          <p:cNvSpPr txBox="1"/>
          <p:nvPr/>
        </p:nvSpPr>
        <p:spPr>
          <a:xfrm>
            <a:off x="0" y="257577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7200" dirty="0" smtClean="0">
                <a:solidFill>
                  <a:schemeClr val="accent1"/>
                </a:solidFill>
              </a:rPr>
              <a:t>Pitanja?</a:t>
            </a:r>
            <a:endParaRPr lang="hr-HR" sz="7200" dirty="0">
              <a:solidFill>
                <a:schemeClr val="accent1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niOkvir 2"/>
          <p:cNvSpPr txBox="1"/>
          <p:nvPr/>
        </p:nvSpPr>
        <p:spPr>
          <a:xfrm>
            <a:off x="450761" y="901521"/>
            <a:ext cx="74439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rgbClr val="0070C0"/>
                </a:solidFill>
              </a:rPr>
              <a:t>BANANABLADE</a:t>
            </a:r>
          </a:p>
          <a:p>
            <a:endParaRPr lang="hr-HR" dirty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Zvonimir Jurelinac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2"/>
              </a:rPr>
              <a:t>zvonimir.jurelinac@fer.hr</a:t>
            </a:r>
            <a:endParaRPr lang="hr-HR" sz="2200" dirty="0" smtClean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Dominik Ivošević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3"/>
              </a:rPr>
              <a:t>dominik.ivosevic@fer.hr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Eduard-Edi Jerković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4"/>
              </a:rPr>
              <a:t>eduard-edi.jerkovic@fer.hr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Matej Peroš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5"/>
              </a:rPr>
              <a:t>matej.peros@fer.hr</a:t>
            </a:r>
            <a:endParaRPr lang="hr-HR" sz="2200" dirty="0" smtClean="0"/>
          </a:p>
          <a:p>
            <a:pPr>
              <a:lnSpc>
                <a:spcPts val="3600"/>
              </a:lnSpc>
            </a:pPr>
            <a:r>
              <a:rPr lang="hr-HR" sz="2200" b="1" dirty="0" smtClean="0"/>
              <a:t>Martin Mašić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6"/>
              </a:rPr>
              <a:t>martin.masic@fer.hr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Tonko Čupić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7"/>
              </a:rPr>
              <a:t>tonko.cupic@fer.hr</a:t>
            </a:r>
            <a:r>
              <a:rPr lang="hr-HR" sz="2200" dirty="0" smtClean="0"/>
              <a:t> </a:t>
            </a:r>
          </a:p>
          <a:p>
            <a:pPr>
              <a:lnSpc>
                <a:spcPts val="3600"/>
              </a:lnSpc>
            </a:pPr>
            <a:r>
              <a:rPr lang="hr-HR" sz="2200" b="1" dirty="0" smtClean="0"/>
              <a:t>Tena Škalec</a:t>
            </a:r>
            <a:r>
              <a:rPr lang="hr-HR" sz="2200" dirty="0" smtClean="0"/>
              <a:t>, </a:t>
            </a:r>
            <a:r>
              <a:rPr lang="hr-HR" sz="2200" dirty="0" smtClean="0">
                <a:hlinkClick r:id="rId8"/>
              </a:rPr>
              <a:t>tena.skalec@fer.hr</a:t>
            </a:r>
            <a:r>
              <a:rPr lang="hr-HR" sz="2200" dirty="0" smtClean="0"/>
              <a:t> </a:t>
            </a:r>
            <a:endParaRPr lang="hr-HR" sz="2200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zervirano mjesto podnožj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0. Sadržaj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Opis zadatka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Pregled zahtjeva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Korišteni alati i tehnologije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Arhitektura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Organizacija rada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Iskustva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 smtClean="0"/>
              <a:t>Demonstracija</a:t>
            </a:r>
            <a:endParaRPr lang="hr-HR" sz="24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 Opis zadatka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Izraditi cjelokupni informacijski sustav za internetsku radiopostaju u obliku </a:t>
            </a:r>
            <a:r>
              <a:rPr lang="hr-HR" sz="2800" b="1" dirty="0" smtClean="0"/>
              <a:t>web aplikacije</a:t>
            </a:r>
            <a:r>
              <a:rPr lang="hr-HR" sz="2800" dirty="0" smtClean="0"/>
              <a:t>: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Slušanje</a:t>
            </a:r>
            <a:r>
              <a:rPr lang="hr-HR" sz="2200" dirty="0" smtClean="0"/>
              <a:t> programa radiopostaje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Sastavljanje</a:t>
            </a:r>
            <a:r>
              <a:rPr lang="hr-HR" sz="2200" dirty="0" smtClean="0"/>
              <a:t> programa emitiranja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Upravljanje</a:t>
            </a:r>
            <a:r>
              <a:rPr lang="hr-HR" sz="2200" dirty="0" smtClean="0"/>
              <a:t> zvučnim zapisima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Sudjelovanje</a:t>
            </a:r>
            <a:r>
              <a:rPr lang="hr-HR" sz="2200" dirty="0" smtClean="0"/>
              <a:t> korisnika u radu 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Prikaz</a:t>
            </a:r>
            <a:r>
              <a:rPr lang="hr-HR" sz="2200" dirty="0" smtClean="0"/>
              <a:t> statistika</a:t>
            </a:r>
            <a:endParaRPr lang="hr-HR" sz="22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7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2.1 Pregled zahtjeva - funkcionalni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smtClean="0"/>
              <a:t>5 vrsta korisnika postaje: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Posjetitelji</a:t>
            </a:r>
            <a:r>
              <a:rPr lang="hr-HR" sz="2200" b="1" dirty="0" smtClean="0"/>
              <a:t>:</a:t>
            </a:r>
            <a:r>
              <a:rPr lang="hr-HR" sz="2200" dirty="0" smtClean="0"/>
              <a:t> 				Slušanje programa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Registrirani korisnici</a:t>
            </a:r>
            <a:r>
              <a:rPr lang="hr-HR" sz="2200" b="1" dirty="0" smtClean="0"/>
              <a:t>:</a:t>
            </a:r>
            <a:r>
              <a:rPr lang="hr-HR" sz="2200" dirty="0" smtClean="0"/>
              <a:t> 	Sastavljanje liste želja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Urednici</a:t>
            </a:r>
            <a:r>
              <a:rPr lang="hr-HR" sz="2200" b="1" dirty="0" smtClean="0"/>
              <a:t>:  	</a:t>
            </a:r>
            <a:r>
              <a:rPr lang="hr-HR" sz="2200" dirty="0" smtClean="0"/>
              <a:t>			Sastavljanje programa postaje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Administratori</a:t>
            </a:r>
            <a:r>
              <a:rPr lang="hr-HR" sz="2200" b="1" dirty="0" smtClean="0"/>
              <a:t>:</a:t>
            </a:r>
            <a:r>
              <a:rPr lang="hr-HR" sz="2200" dirty="0" smtClean="0"/>
              <a:t> 			Upravljanje zapisima, urednicima, terminima i korisnicima</a:t>
            </a:r>
          </a:p>
          <a:p>
            <a:pPr lvl="1"/>
            <a:r>
              <a:rPr lang="hr-HR" sz="2200" b="1" dirty="0" smtClean="0">
                <a:solidFill>
                  <a:schemeClr val="accent3">
                    <a:lumMod val="75000"/>
                  </a:schemeClr>
                </a:solidFill>
              </a:rPr>
              <a:t>Vlasnik</a:t>
            </a:r>
            <a:r>
              <a:rPr lang="hr-HR" sz="2200" b="1" dirty="0" smtClean="0"/>
              <a:t>: 					</a:t>
            </a:r>
            <a:r>
              <a:rPr lang="hr-HR" sz="2200" dirty="0" smtClean="0"/>
              <a:t>Upravljanje administratorima i postajom</a:t>
            </a:r>
            <a:endParaRPr lang="hr-HR" sz="2200" dirty="0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[OPP] </a:t>
            </a:r>
            <a:r>
              <a:rPr lang="en-US" dirty="0" err="1" smtClean="0"/>
              <a:t>Bananablade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Sustav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arhiviranje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reprodukciju</a:t>
            </a:r>
            <a:r>
              <a:rPr lang="en-US" dirty="0" smtClean="0"/>
              <a:t> </a:t>
            </a:r>
            <a:r>
              <a:rPr lang="en-US" dirty="0" err="1" smtClean="0"/>
              <a:t>tonskih</a:t>
            </a:r>
            <a:r>
              <a:rPr lang="en-US" dirty="0" smtClean="0"/>
              <a:t> </a:t>
            </a:r>
            <a:r>
              <a:rPr lang="en-US" dirty="0" err="1" smtClean="0"/>
              <a:t>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2.2 Pregled zahtjeva - nefunkcionalni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Neograničen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broj</a:t>
            </a:r>
            <a:r>
              <a:rPr lang="hr-HR" sz="2400" dirty="0" smtClean="0"/>
              <a:t> registriranih korisnika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Istovremeno</a:t>
            </a:r>
            <a:r>
              <a:rPr lang="hr-HR" sz="2400" dirty="0" smtClean="0"/>
              <a:t> korištenje svih korisnika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Jednostavan</a:t>
            </a:r>
            <a:r>
              <a:rPr lang="hr-HR" sz="2400" dirty="0" smtClean="0"/>
              <a:t> i </a:t>
            </a:r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moderan</a:t>
            </a:r>
            <a:r>
              <a:rPr lang="hr-HR" sz="2400" dirty="0" smtClean="0"/>
              <a:t> dizajn</a:t>
            </a:r>
          </a:p>
          <a:p>
            <a:r>
              <a:rPr lang="hr-HR" sz="2400" dirty="0" smtClean="0"/>
              <a:t>Široka zastupljenost žanrova u programu</a:t>
            </a:r>
          </a:p>
          <a:p>
            <a:r>
              <a:rPr lang="hr-HR" sz="2400" dirty="0" smtClean="0"/>
              <a:t>Poštivanje autorskih prava</a:t>
            </a: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3.1 Korišteni alati i tehnologije – backend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Python</a:t>
            </a:r>
            <a:r>
              <a:rPr lang="hr-HR" sz="2400" b="1" dirty="0" smtClean="0"/>
              <a:t> 	</a:t>
            </a:r>
            <a:r>
              <a:rPr lang="hr-HR" sz="2400" dirty="0" smtClean="0"/>
              <a:t>– programski jezik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Flask</a:t>
            </a:r>
            <a:r>
              <a:rPr lang="hr-HR" sz="2400" b="1" dirty="0" smtClean="0"/>
              <a:t> 		</a:t>
            </a:r>
            <a:r>
              <a:rPr lang="hr-HR" sz="2400" dirty="0" smtClean="0"/>
              <a:t>– Python web framework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Peewee</a:t>
            </a:r>
            <a:r>
              <a:rPr lang="hr-HR" sz="2400" b="1" dirty="0" smtClean="0"/>
              <a:t> 	</a:t>
            </a:r>
            <a:r>
              <a:rPr lang="hr-HR" sz="2400" dirty="0" smtClean="0"/>
              <a:t>– Python ORM</a:t>
            </a:r>
            <a:endParaRPr lang="hr-HR" sz="2400" b="1" dirty="0" smtClean="0"/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SQLite</a:t>
            </a:r>
            <a:r>
              <a:rPr lang="hr-HR" sz="2400" b="1" dirty="0" smtClean="0"/>
              <a:t> 	</a:t>
            </a:r>
            <a:r>
              <a:rPr lang="hr-HR" sz="2400" dirty="0" smtClean="0"/>
              <a:t>– Baza podataka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2180496"/>
            <a:ext cx="1755607" cy="17556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88" y="3919277"/>
            <a:ext cx="4777265" cy="1791474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88" y="2314435"/>
            <a:ext cx="1813045" cy="1621668"/>
          </a:xfrm>
          <a:prstGeom prst="rect">
            <a:avLst/>
          </a:prstGeom>
        </p:spPr>
      </p:pic>
      <p:sp>
        <p:nvSpPr>
          <p:cNvPr id="8" name="Rezervirano mjesto broja slajd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zervirano mjesto podnožj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3.2 Korišteni alati i tehnologije – frontend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Angular2</a:t>
            </a:r>
            <a:r>
              <a:rPr lang="hr-HR" sz="2400" dirty="0" smtClean="0"/>
              <a:t> 		– </a:t>
            </a:r>
            <a:r>
              <a:rPr lang="hr-HR" sz="2400" dirty="0"/>
              <a:t>frontend framework</a:t>
            </a:r>
          </a:p>
          <a:p>
            <a:r>
              <a:rPr lang="hr-HR" sz="2400" b="1" dirty="0" err="1" smtClean="0">
                <a:solidFill>
                  <a:schemeClr val="accent3">
                    <a:lumMod val="75000"/>
                  </a:schemeClr>
                </a:solidFill>
              </a:rPr>
              <a:t>TypeScript</a:t>
            </a:r>
            <a:r>
              <a:rPr lang="hr-HR" sz="2400" dirty="0" smtClean="0"/>
              <a:t> 	– programski jezik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SASS</a:t>
            </a:r>
            <a:r>
              <a:rPr lang="hr-HR" sz="2400" dirty="0" smtClean="0"/>
              <a:t> 			– dizajn stranice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JADE</a:t>
            </a:r>
            <a:r>
              <a:rPr lang="hr-HR" sz="2400" dirty="0" smtClean="0"/>
              <a:t> 			– umjesto HTML-a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Grunt</a:t>
            </a:r>
            <a:r>
              <a:rPr lang="hr-HR" sz="2400" dirty="0" smtClean="0"/>
              <a:t> 			– prevođenje i automatizacija</a:t>
            </a:r>
          </a:p>
          <a:p>
            <a:r>
              <a:rPr lang="hr-HR" sz="2400" b="1" dirty="0" smtClean="0">
                <a:solidFill>
                  <a:schemeClr val="accent3">
                    <a:lumMod val="75000"/>
                  </a:schemeClr>
                </a:solidFill>
              </a:rPr>
              <a:t>NPM</a:t>
            </a:r>
            <a:r>
              <a:rPr lang="hr-HR" sz="2400" dirty="0" smtClean="0"/>
              <a:t> 			– upravljanje dodacima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71" y="2180496"/>
            <a:ext cx="1404985" cy="152715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641" y="2286092"/>
            <a:ext cx="1315964" cy="1315964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641" y="3961000"/>
            <a:ext cx="1315964" cy="154991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71" y="3961000"/>
            <a:ext cx="2068168" cy="1549915"/>
          </a:xfrm>
          <a:prstGeom prst="rect">
            <a:avLst/>
          </a:prstGeom>
        </p:spPr>
      </p:pic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4. Arhitektura sustava</a:t>
            </a:r>
            <a:endParaRPr lang="hr-HR" sz="2800" dirty="0">
              <a:solidFill>
                <a:schemeClr val="bg1"/>
              </a:solidFill>
            </a:endParaRPr>
          </a:p>
        </p:txBody>
      </p:sp>
      <p:pic>
        <p:nvPicPr>
          <p:cNvPr id="8" name="Rezervirano mjesto slik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48" y="2181225"/>
            <a:ext cx="9886304" cy="3678238"/>
          </a:xfrm>
        </p:spPr>
      </p:pic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2800" dirty="0" smtClean="0">
                <a:solidFill>
                  <a:schemeClr val="bg1"/>
                </a:solidFill>
              </a:rPr>
              <a:t>5. 1 Vremenska Organizacija rada</a:t>
            </a:r>
            <a:endParaRPr lang="hr-HR" sz="2800" dirty="0">
              <a:solidFill>
                <a:schemeClr val="bg1"/>
              </a:solidFill>
            </a:endParaRPr>
          </a:p>
        </p:txBody>
      </p:sp>
      <p:graphicFrame>
        <p:nvGraphicFramePr>
          <p:cNvPr id="27" name="Rezervirano mjesto sadržaja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592381"/>
              </p:ext>
            </p:extLst>
          </p:nvPr>
        </p:nvGraphicFramePr>
        <p:xfrm>
          <a:off x="581025" y="2181225"/>
          <a:ext cx="11029950" cy="335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kstniOkvir 2"/>
          <p:cNvSpPr txBox="1"/>
          <p:nvPr/>
        </p:nvSpPr>
        <p:spPr>
          <a:xfrm>
            <a:off x="581025" y="5613257"/>
            <a:ext cx="1102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smtClean="0">
                <a:solidFill>
                  <a:schemeClr val="bg1">
                    <a:lumMod val="65000"/>
                  </a:schemeClr>
                </a:solidFill>
              </a:rPr>
              <a:t>Tamnije boje označavaju veći intenzitet rada, a svijetlije manji</a:t>
            </a: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[OPP] Bananablade - Sustav za arhiviranje i reprodukciju tonskih zapisa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jeljenik">
  <a:themeElements>
    <a:clrScheme name="Djeljeni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jeljeni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jeljeni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</TotalTime>
  <Words>467</Words>
  <Application>Microsoft Office PowerPoint</Application>
  <PresentationFormat>Widescreen</PresentationFormat>
  <Paragraphs>114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Djeljenik</vt:lpstr>
      <vt:lpstr>Sustav za arhiviranje i  reprodukciju tonskih zapisa</vt:lpstr>
      <vt:lpstr>0. Sadržaj</vt:lpstr>
      <vt:lpstr>1. Opis zadatka</vt:lpstr>
      <vt:lpstr>2.1 Pregled zahtjeva - funkcionalni</vt:lpstr>
      <vt:lpstr>2.2 Pregled zahtjeva - nefunkcionalni</vt:lpstr>
      <vt:lpstr>3.1 Korišteni alati i tehnologije – backend</vt:lpstr>
      <vt:lpstr>3.2 Korišteni alati i tehnologije – frontend</vt:lpstr>
      <vt:lpstr>4. Arhitektura sustava</vt:lpstr>
      <vt:lpstr>5. 1 Vremenska Organizacija rada</vt:lpstr>
      <vt:lpstr>5.2 Podjela zaduženja</vt:lpstr>
      <vt:lpstr>6. Iskustva</vt:lpstr>
      <vt:lpstr>7. Demonstracija</vt:lpstr>
      <vt:lpstr>Pitanja?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 Radio: sustav za arhiviranje i  reprodukciju tonskih zapisa</dc:title>
  <dc:creator>Lambda</dc:creator>
  <cp:lastModifiedBy>Dito Dito</cp:lastModifiedBy>
  <cp:revision>29</cp:revision>
  <dcterms:created xsi:type="dcterms:W3CDTF">2016-01-22T15:41:52Z</dcterms:created>
  <dcterms:modified xsi:type="dcterms:W3CDTF">2016-01-28T08:19:23Z</dcterms:modified>
</cp:coreProperties>
</file>