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r-H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r-HR" sz="2400" dirty="0" smtClean="0"/>
              <a:t>Vremenski</a:t>
            </a:r>
            <a:r>
              <a:rPr lang="hr-HR" sz="2400" baseline="0" dirty="0" smtClean="0"/>
              <a:t> prikaz rada na projektu</a:t>
            </a:r>
            <a:endParaRPr lang="hr-HR" sz="2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Početak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cat>
            <c:strRef>
              <c:f>List1!$A$2:$A$5</c:f>
              <c:strCache>
                <c:ptCount val="4"/>
                <c:pt idx="0">
                  <c:v>Dokumentiranje</c:v>
                </c:pt>
                <c:pt idx="1">
                  <c:v>Ispitivanje</c:v>
                </c:pt>
                <c:pt idx="2">
                  <c:v>Implementacija</c:v>
                </c:pt>
                <c:pt idx="3">
                  <c:v>Specifikacija</c:v>
                </c:pt>
              </c:strCache>
            </c:strRef>
          </c:cat>
          <c:val>
            <c:numRef>
              <c:f>List1!$B$2:$B$5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Predaja 1. revizije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cat>
            <c:strRef>
              <c:f>List1!$A$2:$A$5</c:f>
              <c:strCache>
                <c:ptCount val="4"/>
                <c:pt idx="0">
                  <c:v>Dokumentiranje</c:v>
                </c:pt>
                <c:pt idx="1">
                  <c:v>Ispitivanje</c:v>
                </c:pt>
                <c:pt idx="2">
                  <c:v>Implementacija</c:v>
                </c:pt>
                <c:pt idx="3">
                  <c:v>Specifikacija</c:v>
                </c:pt>
              </c:strCache>
            </c:strRef>
          </c:cat>
          <c:val>
            <c:numRef>
              <c:f>List1!$C$2:$C$5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Početak implementacije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</c:dPt>
          <c:cat>
            <c:strRef>
              <c:f>List1!$A$2:$A$5</c:f>
              <c:strCache>
                <c:ptCount val="4"/>
                <c:pt idx="0">
                  <c:v>Dokumentiranje</c:v>
                </c:pt>
                <c:pt idx="1">
                  <c:v>Ispitivanje</c:v>
                </c:pt>
                <c:pt idx="2">
                  <c:v>Implementacija</c:v>
                </c:pt>
                <c:pt idx="3">
                  <c:v>Specifikacija</c:v>
                </c:pt>
              </c:strCache>
            </c:strRef>
          </c:cat>
          <c:val>
            <c:numRef>
              <c:f>List1!$D$2:$D$5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Implementacija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cat>
            <c:strRef>
              <c:f>List1!$A$2:$A$5</c:f>
              <c:strCache>
                <c:ptCount val="4"/>
                <c:pt idx="0">
                  <c:v>Dokumentiranje</c:v>
                </c:pt>
                <c:pt idx="1">
                  <c:v>Ispitivanje</c:v>
                </c:pt>
                <c:pt idx="2">
                  <c:v>Implementacija</c:v>
                </c:pt>
                <c:pt idx="3">
                  <c:v>Specifikacija</c:v>
                </c:pt>
              </c:strCache>
            </c:strRef>
          </c:cat>
          <c:val>
            <c:numRef>
              <c:f>List1!$E$2:$E$5</c:f>
              <c:numCache>
                <c:formatCode>General</c:formatCode>
                <c:ptCount val="4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</c:numCache>
            </c:numRef>
          </c:val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Završetak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cat>
            <c:strRef>
              <c:f>List1!$A$2:$A$5</c:f>
              <c:strCache>
                <c:ptCount val="4"/>
                <c:pt idx="0">
                  <c:v>Dokumentiranje</c:v>
                </c:pt>
                <c:pt idx="1">
                  <c:v>Ispitivanje</c:v>
                </c:pt>
                <c:pt idx="2">
                  <c:v>Implementacija</c:v>
                </c:pt>
                <c:pt idx="3">
                  <c:v>Specifikacija</c:v>
                </c:pt>
              </c:strCache>
            </c:strRef>
          </c:cat>
          <c:val>
            <c:numRef>
              <c:f>List1!$F$2:$F$5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1227976"/>
        <c:axId val="291229152"/>
      </c:barChart>
      <c:catAx>
        <c:axId val="291227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291229152"/>
        <c:crosses val="autoZero"/>
        <c:auto val="1"/>
        <c:lblAlgn val="ctr"/>
        <c:lblOffset val="100"/>
        <c:noMultiLvlLbl val="0"/>
      </c:catAx>
      <c:valAx>
        <c:axId val="291229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291227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FF214-730F-47C2-B0BB-677D5AB44F5F}" type="datetimeFigureOut">
              <a:rPr lang="hr-HR" smtClean="0"/>
              <a:t>25.1.2016.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63DB6-863B-4866-B6BB-955CB90FA6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4398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63DB6-863B-4866-B6BB-955CB90FA6D1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013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63DB6-863B-4866-B6BB-955CB90FA6D1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51136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63DB6-863B-4866-B6BB-955CB90FA6D1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5562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2CC0AB-82F8-4982-8137-23AA4A106949}" type="datetime1">
              <a:rPr lang="en-US" smtClean="0"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[OPP Projekt] Bananablade - Sustav za arhiviranje i reprodukciju tonskih zapisa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3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87C3-7E6D-4D18-AD87-E8429B71EA70}" type="datetime1">
              <a:rPr lang="en-US" smtClean="0"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[OPP Projekt] Bananablade - Sustav za arhiviranje i reprodukciju tonskih zapisa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3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DEAAAA-2BFF-4D2F-905B-5C3D883FF8E4}" type="datetime1">
              <a:rPr lang="en-US" smtClean="0"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smtClean="0"/>
              <a:t>[OPP Projekt] Bananablade - Sustav za arhiviranje i reprodukciju tonskih zapisa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9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5035837" cy="365125"/>
          </a:xfrm>
        </p:spPr>
        <p:txBody>
          <a:bodyPr/>
          <a:lstStyle/>
          <a:p>
            <a:r>
              <a:rPr lang="en-US" smtClean="0"/>
              <a:t>[OPP Projekt] Bananablade - Sustav za arhiviranje i reprodukciju tonskih zapisa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90807" y="1350831"/>
            <a:ext cx="72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fld id="{D57F1E4F-1CFF-5643-939E-217C01CDF565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8" name="Slika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807" y="5689473"/>
            <a:ext cx="1186399" cy="88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1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9EBA704-390E-4274-979A-84553B06C826}" type="datetime1">
              <a:rPr lang="en-US" smtClean="0"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[OPP Projekt] Bananablade - Sustav za arhiviranje i reprodukciju tonskih zapisa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3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3442-ADEF-4032-A9D4-00BD27418FE9}" type="datetime1">
              <a:rPr lang="en-US" smtClean="0"/>
              <a:t>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[OPP Projekt] Bananablade - Sustav za arhiviranje i reprodukciju tonskih zapisa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1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4E46-871F-4615-A903-5FAA74BDB89F}" type="datetime1">
              <a:rPr lang="en-US" smtClean="0"/>
              <a:t>1/25/2016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[OPP Projekt] Bananablade - Sustav za arhiviranje i reprodukciju tonskih zapisa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0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0F09-A4FB-4A1A-A00B-52E16BEF5F97}" type="datetime1">
              <a:rPr lang="en-US" smtClean="0"/>
              <a:t>1/25/2016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[OPP Projekt] Bananablade - Sustav za arhiviranje i reprodukciju tonskih zapisa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1FE4-0C86-42BB-B4D3-66820A05031D}" type="datetime1">
              <a:rPr lang="en-US" smtClean="0"/>
              <a:t>1/25/2016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[OPP Projekt] Bananablade - Sustav za arhiviranje i reprodukciju tonskih zapisa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4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F0202DA-52FC-492D-A756-188566781B2E}" type="datetime1">
              <a:rPr lang="en-US" smtClean="0"/>
              <a:t>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[OPP Projekt] Bananablade - Sustav za arhiviranje i reprodukciju tonskih zapisa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1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dirty="0" smtClean="0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4D4D-834D-40F7-8614-7EAB222EC555}" type="datetime1">
              <a:rPr lang="en-US" smtClean="0"/>
              <a:t>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[OPP Projekt] Bananablade - Sustav za arhiviranje i reprodukciju tonskih zapisa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3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ADA977C-BAC9-4331-B721-B185BEA01338}" type="datetime1">
              <a:rPr lang="en-US" smtClean="0"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[OPP Projekt] Bananablade - Sustav za arhiviranje i reprodukciju tonskih zapisa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102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mailto:tena.skalec@fer.hr" TargetMode="External"/><Relationship Id="rId3" Type="http://schemas.openxmlformats.org/officeDocument/2006/relationships/hyperlink" Target="mailto:dominik.ivosevic@fer.hr" TargetMode="External"/><Relationship Id="rId7" Type="http://schemas.openxmlformats.org/officeDocument/2006/relationships/hyperlink" Target="mailto:tonko.cupic@fer.hr" TargetMode="External"/><Relationship Id="rId2" Type="http://schemas.openxmlformats.org/officeDocument/2006/relationships/hyperlink" Target="mailto:zvonimir.jurelinac@fer.h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martin.masic@fer.hr" TargetMode="External"/><Relationship Id="rId5" Type="http://schemas.openxmlformats.org/officeDocument/2006/relationships/hyperlink" Target="mailto:matej.peros@fer.hr" TargetMode="External"/><Relationship Id="rId4" Type="http://schemas.openxmlformats.org/officeDocument/2006/relationships/hyperlink" Target="mailto:eduard-edi.jerkovic@fer.h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Sustav za arhiviranje i </a:t>
            </a:r>
            <a:br>
              <a:rPr lang="hr-HR" dirty="0" smtClean="0"/>
            </a:br>
            <a:r>
              <a:rPr lang="hr-HR" dirty="0" smtClean="0"/>
              <a:t>reprodukciju tonskih zapisa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err="1" smtClean="0"/>
              <a:t>Bananablade</a:t>
            </a:r>
            <a:endParaRPr lang="hr-HR" dirty="0"/>
          </a:p>
        </p:txBody>
      </p:sp>
      <p:sp>
        <p:nvSpPr>
          <p:cNvPr id="6" name="TekstniOkvir 5"/>
          <p:cNvSpPr txBox="1"/>
          <p:nvPr/>
        </p:nvSpPr>
        <p:spPr>
          <a:xfrm>
            <a:off x="581191" y="3425780"/>
            <a:ext cx="1099354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cap="small" dirty="0" smtClean="0">
                <a:solidFill>
                  <a:schemeClr val="bg1"/>
                </a:solidFill>
              </a:rPr>
              <a:t>Sveučilište u Zagrebu</a:t>
            </a:r>
          </a:p>
          <a:p>
            <a:pPr>
              <a:lnSpc>
                <a:spcPct val="125000"/>
              </a:lnSpc>
            </a:pPr>
            <a:r>
              <a:rPr lang="hr-HR" sz="2000" b="1" cap="small" dirty="0" smtClean="0">
                <a:solidFill>
                  <a:schemeClr val="bg1"/>
                </a:solidFill>
              </a:rPr>
              <a:t>Fakultet elektrotehnike i računarstva</a:t>
            </a:r>
          </a:p>
          <a:p>
            <a:r>
              <a:rPr lang="hr-HR" sz="1600" dirty="0" smtClean="0">
                <a:solidFill>
                  <a:schemeClr val="bg1"/>
                </a:solidFill>
              </a:rPr>
              <a:t>Zavod za elektroniku, mikroelektroniku, računalne i inteligentne sustave</a:t>
            </a:r>
            <a:endParaRPr lang="hr-HR" sz="1600" dirty="0">
              <a:solidFill>
                <a:schemeClr val="bg1"/>
              </a:solidFill>
            </a:endParaRPr>
          </a:p>
        </p:txBody>
      </p:sp>
      <p:sp>
        <p:nvSpPr>
          <p:cNvPr id="4" name="TekstniOkvir 3"/>
          <p:cNvSpPr txBox="1"/>
          <p:nvPr/>
        </p:nvSpPr>
        <p:spPr>
          <a:xfrm>
            <a:off x="581192" y="835765"/>
            <a:ext cx="5446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b="1" cap="small" dirty="0" smtClean="0"/>
              <a:t>Oblikovanje programske potpore 	</a:t>
            </a:r>
            <a:r>
              <a:rPr lang="hr-HR" sz="1400" cap="small" dirty="0" smtClean="0"/>
              <a:t>2015./2016.</a:t>
            </a: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093" y="835765"/>
            <a:ext cx="877983" cy="1319667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429" y="4827623"/>
            <a:ext cx="1413309" cy="141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7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5.2 Podjela zaduženja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771315"/>
          </a:xfrm>
        </p:spPr>
        <p:txBody>
          <a:bodyPr>
            <a:normAutofit fontScale="92500" lnSpcReduction="20000"/>
          </a:bodyPr>
          <a:lstStyle/>
          <a:p>
            <a:r>
              <a:rPr lang="hr-HR" sz="2400" dirty="0" smtClean="0"/>
              <a:t>Izrada dokumentacije:</a:t>
            </a:r>
          </a:p>
          <a:p>
            <a:pPr lvl="1"/>
            <a:r>
              <a:rPr lang="hr-HR" sz="2200" b="1" dirty="0" smtClean="0">
                <a:solidFill>
                  <a:srgbClr val="00B0F0"/>
                </a:solidFill>
              </a:rPr>
              <a:t>Svi</a:t>
            </a:r>
          </a:p>
          <a:p>
            <a:pPr lvl="1"/>
            <a:r>
              <a:rPr lang="hr-HR" sz="2200" dirty="0" smtClean="0"/>
              <a:t>Raspored po pojedinim stavkama – dijagrami, opisi, odlomci – dogovor prema interesima i potrebnim znanjima</a:t>
            </a:r>
          </a:p>
          <a:p>
            <a:r>
              <a:rPr lang="hr-HR" sz="2400" dirty="0" smtClean="0"/>
              <a:t>Izrada aplikacije:</a:t>
            </a:r>
          </a:p>
          <a:p>
            <a:pPr lvl="1"/>
            <a:r>
              <a:rPr lang="hr-HR" sz="2200" dirty="0" smtClean="0"/>
              <a:t>Prethodno iskustvo – </a:t>
            </a:r>
            <a:r>
              <a:rPr lang="hr-HR" sz="2200" b="1" dirty="0" smtClean="0">
                <a:solidFill>
                  <a:srgbClr val="00B0F0"/>
                </a:solidFill>
              </a:rPr>
              <a:t>jako poželjno</a:t>
            </a:r>
          </a:p>
          <a:p>
            <a:pPr lvl="1"/>
            <a:r>
              <a:rPr lang="hr-HR" sz="2200" dirty="0" smtClean="0"/>
              <a:t>Upoznatost s korištenim principima i tehnologijama</a:t>
            </a:r>
          </a:p>
          <a:p>
            <a:pPr lvl="1"/>
            <a:r>
              <a:rPr lang="hr-HR" sz="2200" b="1" dirty="0" smtClean="0">
                <a:solidFill>
                  <a:srgbClr val="00B0F0"/>
                </a:solidFill>
              </a:rPr>
              <a:t>Podjela posla</a:t>
            </a:r>
            <a:r>
              <a:rPr lang="hr-HR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vl="2"/>
            <a:r>
              <a:rPr lang="hr-HR" sz="2000" dirty="0" smtClean="0"/>
              <a:t>Dva člana – izrada koda</a:t>
            </a:r>
          </a:p>
          <a:p>
            <a:pPr lvl="2"/>
            <a:r>
              <a:rPr lang="hr-HR" sz="2000" dirty="0" smtClean="0"/>
              <a:t>Ostali – savjeti, komentari, kritike; veći angažman oko dokumentacije</a:t>
            </a:r>
            <a:endParaRPr lang="hr-HR" sz="2000" dirty="0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[OPP Projekt] Bananablade - Sustav za arhiviranje i reprodukciju tonskih zapisa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3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6. Iskustva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771315"/>
          </a:xfrm>
        </p:spPr>
        <p:txBody>
          <a:bodyPr>
            <a:normAutofit fontScale="85000" lnSpcReduction="20000"/>
          </a:bodyPr>
          <a:lstStyle/>
          <a:p>
            <a:r>
              <a:rPr lang="hr-HR" sz="2400" dirty="0" smtClean="0"/>
              <a:t>Naučeno</a:t>
            </a:r>
            <a:r>
              <a:rPr lang="hr-HR" sz="2400" b="1" dirty="0" smtClean="0"/>
              <a:t>:</a:t>
            </a:r>
            <a:endParaRPr lang="hr-HR" sz="2400" b="1" dirty="0"/>
          </a:p>
          <a:p>
            <a:pPr lvl="1"/>
            <a:r>
              <a:rPr lang="hr-HR" sz="2200" dirty="0" smtClean="0"/>
              <a:t>Nove tehnologije – pozitivne i negativne strane</a:t>
            </a:r>
          </a:p>
          <a:p>
            <a:pPr lvl="1"/>
            <a:r>
              <a:rPr lang="hr-HR" sz="2200" dirty="0" smtClean="0"/>
              <a:t>Važnost </a:t>
            </a:r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iskustva</a:t>
            </a:r>
            <a:r>
              <a:rPr lang="hr-HR" sz="2200" dirty="0" smtClean="0"/>
              <a:t> za izradu dobrog proizvoda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Strukturiranost</a:t>
            </a:r>
            <a:r>
              <a:rPr lang="hr-HR" sz="2200" dirty="0" smtClean="0"/>
              <a:t> i </a:t>
            </a:r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konzistentnost</a:t>
            </a:r>
            <a:r>
              <a:rPr lang="hr-HR" sz="2200" b="1" dirty="0" smtClean="0"/>
              <a:t> </a:t>
            </a:r>
            <a:r>
              <a:rPr lang="hr-HR" sz="2200" dirty="0" smtClean="0"/>
              <a:t>bitno olakšavaju posao</a:t>
            </a:r>
            <a:endParaRPr lang="hr-HR" sz="2200" b="1" dirty="0" smtClean="0"/>
          </a:p>
          <a:p>
            <a:pPr lvl="1"/>
            <a:r>
              <a:rPr lang="hr-HR" sz="2200" dirty="0" smtClean="0"/>
              <a:t>Poštivanje dobrih</a:t>
            </a:r>
            <a:r>
              <a:rPr lang="hr-HR" sz="2200" b="1" dirty="0" smtClean="0"/>
              <a:t> </a:t>
            </a:r>
            <a:r>
              <a:rPr lang="hr-HR" sz="2200" dirty="0" smtClean="0"/>
              <a:t>praksi</a:t>
            </a:r>
            <a:r>
              <a:rPr lang="hr-HR" sz="2200" b="1" dirty="0" smtClean="0"/>
              <a:t> </a:t>
            </a:r>
            <a:r>
              <a:rPr lang="hr-HR" sz="2200" dirty="0" smtClean="0"/>
              <a:t>također</a:t>
            </a:r>
            <a:endParaRPr lang="hr-HR" sz="2200" b="1" dirty="0" smtClean="0"/>
          </a:p>
          <a:p>
            <a:r>
              <a:rPr lang="hr-HR" sz="2400" dirty="0" smtClean="0"/>
              <a:t>Poželjno</a:t>
            </a:r>
            <a:r>
              <a:rPr lang="hr-HR" sz="2400" b="1" dirty="0" smtClean="0"/>
              <a:t>:</a:t>
            </a:r>
          </a:p>
          <a:p>
            <a:pPr lvl="1"/>
            <a:r>
              <a:rPr lang="hr-HR" sz="2400" b="1" dirty="0"/>
              <a:t>Refactoring</a:t>
            </a:r>
            <a:r>
              <a:rPr lang="hr-HR" sz="2200" b="1" dirty="0" smtClean="0"/>
              <a:t> koda </a:t>
            </a:r>
            <a:r>
              <a:rPr lang="hr-HR" sz="2200" dirty="0" smtClean="0"/>
              <a:t>– djelomično proveden</a:t>
            </a:r>
          </a:p>
          <a:p>
            <a:r>
              <a:rPr lang="hr-HR" sz="2400" dirty="0" smtClean="0"/>
              <a:t>Napomene:</a:t>
            </a:r>
          </a:p>
          <a:p>
            <a:pPr lvl="1"/>
            <a:r>
              <a:rPr lang="hr-HR" sz="2200" dirty="0" smtClean="0"/>
              <a:t>Git i Bitbucket – nisu najsretniji izbor za dokumentaciju</a:t>
            </a:r>
          </a:p>
          <a:p>
            <a:pPr lvl="1"/>
            <a:r>
              <a:rPr lang="hr-HR" sz="2200" dirty="0" smtClean="0"/>
              <a:t>Bodovanje projekta</a:t>
            </a: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[OPP Projekt] Bananablade - Sustav za arhiviranje i reprodukciju tonskih zapisa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7. Demonstracija</a:t>
            </a:r>
            <a:endParaRPr lang="hr-HR" dirty="0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r-HR" sz="4000" dirty="0">
                <a:hlinkClick r:id="rId2"/>
              </a:rPr>
              <a:t>Demonstracija</a:t>
            </a:r>
            <a:endParaRPr lang="hr-HR" sz="4000" b="1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8" name="Rezervirano mjesto sadržaja 7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" r="16118"/>
          <a:stretch/>
        </p:blipFill>
        <p:spPr>
          <a:xfrm>
            <a:off x="6150167" y="2684379"/>
            <a:ext cx="5460642" cy="2720294"/>
          </a:xfr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[OPP Projekt] Bananablade - Sustav za arhiviranje i reprodukciju tonskih zapisa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0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idx="4294967295"/>
          </p:nvPr>
        </p:nvSpPr>
        <p:spPr>
          <a:xfrm>
            <a:off x="0" y="730250"/>
            <a:ext cx="11029950" cy="987425"/>
          </a:xfrm>
        </p:spPr>
        <p:txBody>
          <a:bodyPr/>
          <a:lstStyle/>
          <a:p>
            <a:r>
              <a:rPr lang="hr-HR" dirty="0" smtClean="0"/>
              <a:t>Pitanja?</a:t>
            </a:r>
            <a:endParaRPr lang="hr-HR" dirty="0"/>
          </a:p>
        </p:txBody>
      </p:sp>
      <p:sp>
        <p:nvSpPr>
          <p:cNvPr id="4" name="TekstniOkvir 3"/>
          <p:cNvSpPr txBox="1"/>
          <p:nvPr/>
        </p:nvSpPr>
        <p:spPr>
          <a:xfrm>
            <a:off x="0" y="257577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7200" dirty="0" smtClean="0">
                <a:solidFill>
                  <a:schemeClr val="accent1"/>
                </a:solidFill>
              </a:rPr>
              <a:t>Pitanja?</a:t>
            </a:r>
            <a:endParaRPr lang="hr-HR" sz="7200" dirty="0">
              <a:solidFill>
                <a:schemeClr val="accent1"/>
              </a:solidFill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[OPP Projekt] Bananablade - Sustav za arhiviranje i reprodukciju tonskih zapisa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2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niOkvir 2"/>
          <p:cNvSpPr txBox="1"/>
          <p:nvPr/>
        </p:nvSpPr>
        <p:spPr>
          <a:xfrm>
            <a:off x="450761" y="901521"/>
            <a:ext cx="744398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rgbClr val="0070C0"/>
                </a:solidFill>
              </a:rPr>
              <a:t>BANANABLADE</a:t>
            </a:r>
          </a:p>
          <a:p>
            <a:endParaRPr lang="hr-HR" dirty="0"/>
          </a:p>
          <a:p>
            <a:pPr>
              <a:lnSpc>
                <a:spcPts val="3600"/>
              </a:lnSpc>
            </a:pPr>
            <a:r>
              <a:rPr lang="hr-HR" sz="2200" b="1" dirty="0" smtClean="0"/>
              <a:t>Zvonimir Jurelinac</a:t>
            </a:r>
            <a:r>
              <a:rPr lang="hr-HR" sz="2200" dirty="0" smtClean="0"/>
              <a:t>, </a:t>
            </a:r>
            <a:r>
              <a:rPr lang="hr-HR" sz="2200" dirty="0" smtClean="0">
                <a:hlinkClick r:id="rId2"/>
              </a:rPr>
              <a:t>zvonimir.jurelinac@fer.hr</a:t>
            </a:r>
            <a:endParaRPr lang="hr-HR" sz="2200" dirty="0" smtClean="0"/>
          </a:p>
          <a:p>
            <a:pPr>
              <a:lnSpc>
                <a:spcPts val="3600"/>
              </a:lnSpc>
            </a:pPr>
            <a:r>
              <a:rPr lang="hr-HR" sz="2200" b="1" dirty="0" smtClean="0"/>
              <a:t>Dominik Ivošević</a:t>
            </a:r>
            <a:r>
              <a:rPr lang="hr-HR" sz="2200" dirty="0" smtClean="0"/>
              <a:t>, </a:t>
            </a:r>
            <a:r>
              <a:rPr lang="hr-HR" sz="2200" dirty="0" smtClean="0">
                <a:hlinkClick r:id="rId3"/>
              </a:rPr>
              <a:t>dominik.ivosevic@fer.hr</a:t>
            </a:r>
            <a:r>
              <a:rPr lang="hr-HR" sz="2200" dirty="0" smtClean="0"/>
              <a:t> </a:t>
            </a:r>
          </a:p>
          <a:p>
            <a:pPr>
              <a:lnSpc>
                <a:spcPts val="3600"/>
              </a:lnSpc>
            </a:pPr>
            <a:r>
              <a:rPr lang="hr-HR" sz="2200" b="1" dirty="0" smtClean="0"/>
              <a:t>Eduard-Edi Jerković</a:t>
            </a:r>
            <a:r>
              <a:rPr lang="hr-HR" sz="2200" dirty="0" smtClean="0"/>
              <a:t>, </a:t>
            </a:r>
            <a:r>
              <a:rPr lang="hr-HR" sz="2200" dirty="0" smtClean="0">
                <a:hlinkClick r:id="rId4"/>
              </a:rPr>
              <a:t>eduard-edi.jerkovic@fer.hr</a:t>
            </a:r>
            <a:r>
              <a:rPr lang="hr-HR" sz="2200" dirty="0" smtClean="0"/>
              <a:t> </a:t>
            </a:r>
          </a:p>
          <a:p>
            <a:pPr>
              <a:lnSpc>
                <a:spcPts val="3600"/>
              </a:lnSpc>
            </a:pPr>
            <a:r>
              <a:rPr lang="hr-HR" sz="2200" b="1" dirty="0" smtClean="0"/>
              <a:t>Matej Peroš</a:t>
            </a:r>
            <a:r>
              <a:rPr lang="hr-HR" sz="2200" dirty="0" smtClean="0"/>
              <a:t>, </a:t>
            </a:r>
            <a:r>
              <a:rPr lang="hr-HR" sz="2200" dirty="0" smtClean="0">
                <a:hlinkClick r:id="rId5"/>
              </a:rPr>
              <a:t>matej.peros@fer.hr</a:t>
            </a:r>
            <a:endParaRPr lang="hr-HR" sz="2200" dirty="0" smtClean="0"/>
          </a:p>
          <a:p>
            <a:pPr>
              <a:lnSpc>
                <a:spcPts val="3600"/>
              </a:lnSpc>
            </a:pPr>
            <a:r>
              <a:rPr lang="hr-HR" sz="2200" b="1" dirty="0" smtClean="0"/>
              <a:t>Martin Mašić</a:t>
            </a:r>
            <a:r>
              <a:rPr lang="hr-HR" sz="2200" dirty="0" smtClean="0"/>
              <a:t>, </a:t>
            </a:r>
            <a:r>
              <a:rPr lang="hr-HR" sz="2200" dirty="0" smtClean="0">
                <a:hlinkClick r:id="rId6"/>
              </a:rPr>
              <a:t>martin.masic@fer.hr</a:t>
            </a:r>
            <a:r>
              <a:rPr lang="hr-HR" sz="2200" dirty="0" smtClean="0"/>
              <a:t> </a:t>
            </a:r>
          </a:p>
          <a:p>
            <a:pPr>
              <a:lnSpc>
                <a:spcPts val="3600"/>
              </a:lnSpc>
            </a:pPr>
            <a:r>
              <a:rPr lang="hr-HR" sz="2200" b="1" dirty="0" smtClean="0"/>
              <a:t>Tonko Čupić</a:t>
            </a:r>
            <a:r>
              <a:rPr lang="hr-HR" sz="2200" dirty="0" smtClean="0"/>
              <a:t>, </a:t>
            </a:r>
            <a:r>
              <a:rPr lang="hr-HR" sz="2200" dirty="0" smtClean="0">
                <a:hlinkClick r:id="rId7"/>
              </a:rPr>
              <a:t>tonko.cupic@fer.hr</a:t>
            </a:r>
            <a:r>
              <a:rPr lang="hr-HR" sz="2200" dirty="0" smtClean="0"/>
              <a:t> </a:t>
            </a:r>
          </a:p>
          <a:p>
            <a:pPr>
              <a:lnSpc>
                <a:spcPts val="3600"/>
              </a:lnSpc>
            </a:pPr>
            <a:r>
              <a:rPr lang="hr-HR" sz="2200" b="1" dirty="0" smtClean="0"/>
              <a:t>Tena Škalec</a:t>
            </a:r>
            <a:r>
              <a:rPr lang="hr-HR" sz="2200" dirty="0" smtClean="0"/>
              <a:t>, </a:t>
            </a:r>
            <a:r>
              <a:rPr lang="hr-HR" sz="2200" dirty="0" smtClean="0">
                <a:hlinkClick r:id="rId8"/>
              </a:rPr>
              <a:t>tena.skalec@fer.hr</a:t>
            </a:r>
            <a:r>
              <a:rPr lang="hr-HR" sz="2200" dirty="0" smtClean="0"/>
              <a:t> </a:t>
            </a:r>
            <a:endParaRPr lang="hr-HR" sz="2200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Rezervirano mjesto podnožj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[OPP Projekt] Bananablade - Sustav za arhiviranje i reprodukciju tonskih zapisa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54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0. Sadržaj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hr-HR" sz="2400" dirty="0" smtClean="0"/>
              <a:t>Opis zadatka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400" dirty="0" smtClean="0"/>
              <a:t>Pregled zahtjeva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400" dirty="0" smtClean="0"/>
              <a:t>Korišteni alati i tehnologije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400" dirty="0" smtClean="0"/>
              <a:t>Arhitektura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400" dirty="0" smtClean="0"/>
              <a:t>Organizacija rada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400" dirty="0" smtClean="0"/>
              <a:t>Iskustva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400" dirty="0" smtClean="0"/>
              <a:t>Demonstracija</a:t>
            </a:r>
            <a:endParaRPr lang="hr-HR" sz="2400" dirty="0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[OPP Projekt] Bananablade - Sustav za arhiviranje i reprodukciju tonskih zapisa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1. Opis zadatka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 smtClean="0"/>
              <a:t>Izraditi cjelokupni informacijski sustav za internetsku radiopostaju u obliku </a:t>
            </a:r>
            <a:r>
              <a:rPr lang="hr-HR" sz="2800" b="1" dirty="0" smtClean="0"/>
              <a:t>web aplikacije</a:t>
            </a:r>
            <a:r>
              <a:rPr lang="hr-HR" sz="2800" dirty="0" smtClean="0"/>
              <a:t>: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Slušanje</a:t>
            </a:r>
            <a:r>
              <a:rPr lang="hr-HR" sz="2200" dirty="0" smtClean="0"/>
              <a:t> programa radiopostaje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Sastavljanje</a:t>
            </a:r>
            <a:r>
              <a:rPr lang="hr-HR" sz="2200" dirty="0" smtClean="0"/>
              <a:t> programa emitiranja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Upravljanje</a:t>
            </a:r>
            <a:r>
              <a:rPr lang="hr-HR" sz="2200" dirty="0" smtClean="0"/>
              <a:t> zvučnim zapisima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Sudjelovanje</a:t>
            </a:r>
            <a:r>
              <a:rPr lang="hr-HR" sz="2200" dirty="0" smtClean="0"/>
              <a:t> korisnika u radu postaje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Prikaz</a:t>
            </a:r>
            <a:r>
              <a:rPr lang="hr-HR" sz="2200" dirty="0" smtClean="0"/>
              <a:t> statistika</a:t>
            </a:r>
            <a:endParaRPr lang="hr-HR" sz="2200" dirty="0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[OPP Projekt] Bananablade - Sustav za arhiviranje i reprodukciju tonskih zapisa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7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2.1 Pregled zahtjeva - funkcionalni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 smtClean="0"/>
              <a:t>5 vrsta korisnika postaje: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Posjetitelji</a:t>
            </a:r>
            <a:r>
              <a:rPr lang="hr-HR" sz="2200" b="1" dirty="0" smtClean="0"/>
              <a:t>:</a:t>
            </a:r>
            <a:r>
              <a:rPr lang="hr-HR" sz="2200" dirty="0" smtClean="0"/>
              <a:t> 				Slušanje programa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Registrirani korisnici</a:t>
            </a:r>
            <a:r>
              <a:rPr lang="hr-HR" sz="2200" b="1" dirty="0" smtClean="0"/>
              <a:t>:</a:t>
            </a:r>
            <a:r>
              <a:rPr lang="hr-HR" sz="2200" dirty="0" smtClean="0"/>
              <a:t> 	Sastavljanje liste želja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Urednici</a:t>
            </a:r>
            <a:r>
              <a:rPr lang="hr-HR" sz="2200" b="1" dirty="0" smtClean="0"/>
              <a:t>:  	</a:t>
            </a:r>
            <a:r>
              <a:rPr lang="hr-HR" sz="2200" dirty="0" smtClean="0"/>
              <a:t>			Sastavljanje programa postaje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Administratori</a:t>
            </a:r>
            <a:r>
              <a:rPr lang="hr-HR" sz="2200" b="1" dirty="0" smtClean="0"/>
              <a:t>:</a:t>
            </a:r>
            <a:r>
              <a:rPr lang="hr-HR" sz="2200" dirty="0" smtClean="0"/>
              <a:t> 			Upravljanje zapisima, urednicima, terminima i korisnicima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Vlasnik</a:t>
            </a:r>
            <a:r>
              <a:rPr lang="hr-HR" sz="2200" b="1" dirty="0" smtClean="0"/>
              <a:t>: 					</a:t>
            </a:r>
            <a:r>
              <a:rPr lang="hr-HR" sz="2200" dirty="0" smtClean="0"/>
              <a:t>Upravljanje administratorima i postajom</a:t>
            </a:r>
            <a:endParaRPr lang="hr-HR" sz="2200" dirty="0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[OPP Projekt] Bananablade - Sustav za arhiviranje i reprodukciju tonskih zapisa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47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2.2 Pregled zahtjeva - nefunkcionalni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b="1" dirty="0" smtClean="0">
                <a:solidFill>
                  <a:schemeClr val="accent3">
                    <a:lumMod val="75000"/>
                  </a:schemeClr>
                </a:solidFill>
              </a:rPr>
              <a:t>Neograničen</a:t>
            </a:r>
            <a:r>
              <a:rPr lang="hr-HR" sz="2400" dirty="0" smtClean="0"/>
              <a:t> </a:t>
            </a:r>
            <a:r>
              <a:rPr lang="hr-HR" sz="2400" b="1" dirty="0" smtClean="0">
                <a:solidFill>
                  <a:schemeClr val="accent3">
                    <a:lumMod val="75000"/>
                  </a:schemeClr>
                </a:solidFill>
              </a:rPr>
              <a:t>broj</a:t>
            </a:r>
            <a:r>
              <a:rPr lang="hr-HR" sz="2400" dirty="0" smtClean="0"/>
              <a:t> registriranih korisnika</a:t>
            </a:r>
          </a:p>
          <a:p>
            <a:r>
              <a:rPr lang="hr-HR" sz="2400" b="1" dirty="0" smtClean="0">
                <a:solidFill>
                  <a:schemeClr val="accent3">
                    <a:lumMod val="75000"/>
                  </a:schemeClr>
                </a:solidFill>
              </a:rPr>
              <a:t>Istovremeno</a:t>
            </a:r>
            <a:r>
              <a:rPr lang="hr-HR" sz="2400" dirty="0" smtClean="0"/>
              <a:t> korištenje svih korisnika</a:t>
            </a:r>
          </a:p>
          <a:p>
            <a:r>
              <a:rPr lang="hr-HR" sz="2400" b="1" dirty="0" smtClean="0">
                <a:solidFill>
                  <a:schemeClr val="accent3">
                    <a:lumMod val="75000"/>
                  </a:schemeClr>
                </a:solidFill>
              </a:rPr>
              <a:t>Jednostavan</a:t>
            </a:r>
            <a:r>
              <a:rPr lang="hr-HR" sz="2400" dirty="0" smtClean="0"/>
              <a:t> i </a:t>
            </a:r>
            <a:r>
              <a:rPr lang="hr-HR" sz="2400" b="1" dirty="0" smtClean="0">
                <a:solidFill>
                  <a:schemeClr val="accent3">
                    <a:lumMod val="75000"/>
                  </a:schemeClr>
                </a:solidFill>
              </a:rPr>
              <a:t>moderan</a:t>
            </a:r>
            <a:r>
              <a:rPr lang="hr-HR" sz="2400" dirty="0" smtClean="0"/>
              <a:t> dizajn</a:t>
            </a:r>
          </a:p>
          <a:p>
            <a:r>
              <a:rPr lang="hr-HR" sz="2400" dirty="0" smtClean="0"/>
              <a:t>Široka zastupljenost žanrova u programu</a:t>
            </a:r>
          </a:p>
          <a:p>
            <a:r>
              <a:rPr lang="hr-HR" sz="2400" dirty="0" smtClean="0"/>
              <a:t>Poštivanje autorskih prava</a:t>
            </a: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[OPP Projekt] Bananablade - Sustav za arhiviranje i reprodukciju tonskih zapisa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7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3.1 Korišteni alati i tehnologije – backend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b="1" dirty="0" err="1" smtClean="0">
                <a:solidFill>
                  <a:schemeClr val="accent3">
                    <a:lumMod val="75000"/>
                  </a:schemeClr>
                </a:solidFill>
              </a:rPr>
              <a:t>Python</a:t>
            </a:r>
            <a:r>
              <a:rPr lang="hr-HR" sz="2400" b="1" dirty="0" smtClean="0"/>
              <a:t> 	</a:t>
            </a:r>
            <a:r>
              <a:rPr lang="hr-HR" sz="2400" dirty="0" smtClean="0"/>
              <a:t>– programski jezik</a:t>
            </a:r>
            <a:endParaRPr lang="hr-HR" sz="2400" b="1" dirty="0" smtClean="0"/>
          </a:p>
          <a:p>
            <a:r>
              <a:rPr lang="hr-HR" sz="2400" b="1" dirty="0" err="1" smtClean="0">
                <a:solidFill>
                  <a:schemeClr val="accent3">
                    <a:lumMod val="75000"/>
                  </a:schemeClr>
                </a:solidFill>
              </a:rPr>
              <a:t>Flask</a:t>
            </a:r>
            <a:r>
              <a:rPr lang="hr-HR" sz="2400" b="1" dirty="0" smtClean="0"/>
              <a:t> 		</a:t>
            </a:r>
            <a:r>
              <a:rPr lang="hr-HR" sz="2400" dirty="0" smtClean="0"/>
              <a:t>– Python web framework</a:t>
            </a:r>
            <a:endParaRPr lang="hr-HR" sz="2400" b="1" dirty="0" smtClean="0"/>
          </a:p>
          <a:p>
            <a:r>
              <a:rPr lang="hr-HR" sz="2400" b="1" dirty="0" err="1" smtClean="0">
                <a:solidFill>
                  <a:schemeClr val="accent3">
                    <a:lumMod val="75000"/>
                  </a:schemeClr>
                </a:solidFill>
              </a:rPr>
              <a:t>Peewee</a:t>
            </a:r>
            <a:r>
              <a:rPr lang="hr-HR" sz="2400" b="1" dirty="0" smtClean="0"/>
              <a:t> 	</a:t>
            </a:r>
            <a:r>
              <a:rPr lang="hr-HR" sz="2400" dirty="0" smtClean="0"/>
              <a:t>– Python ORM</a:t>
            </a:r>
            <a:endParaRPr lang="hr-HR" sz="2400" b="1" dirty="0" smtClean="0"/>
          </a:p>
          <a:p>
            <a:r>
              <a:rPr lang="hr-HR" sz="2400" b="1" dirty="0" err="1" smtClean="0">
                <a:solidFill>
                  <a:schemeClr val="accent3">
                    <a:lumMod val="75000"/>
                  </a:schemeClr>
                </a:solidFill>
              </a:rPr>
              <a:t>SQLite</a:t>
            </a:r>
            <a:r>
              <a:rPr lang="hr-HR" sz="2400" b="1" dirty="0" smtClean="0"/>
              <a:t> 	</a:t>
            </a:r>
            <a:r>
              <a:rPr lang="hr-HR" sz="2400" dirty="0" smtClean="0"/>
              <a:t>– Baza podataka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2180496"/>
            <a:ext cx="1755607" cy="1755607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888" y="3919277"/>
            <a:ext cx="4777265" cy="1791474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888" y="2314435"/>
            <a:ext cx="1813045" cy="1621668"/>
          </a:xfrm>
          <a:prstGeom prst="rect">
            <a:avLst/>
          </a:prstGeom>
        </p:spPr>
      </p:pic>
      <p:sp>
        <p:nvSpPr>
          <p:cNvPr id="8" name="Rezervirano mjesto broja slajd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zervirano mjesto podnožj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[OPP Projekt] Bananablade - Sustav za arhiviranje i reprodukciju tonskih zapisa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3.2 Korišteni alati i tehnologije – frontend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b="1" dirty="0" smtClean="0">
                <a:solidFill>
                  <a:schemeClr val="accent3">
                    <a:lumMod val="75000"/>
                  </a:schemeClr>
                </a:solidFill>
              </a:rPr>
              <a:t>Angular2</a:t>
            </a:r>
            <a:r>
              <a:rPr lang="hr-HR" sz="2400" dirty="0" smtClean="0"/>
              <a:t> 		– </a:t>
            </a:r>
            <a:r>
              <a:rPr lang="hr-HR" sz="2400" dirty="0"/>
              <a:t>frontend framework</a:t>
            </a:r>
          </a:p>
          <a:p>
            <a:r>
              <a:rPr lang="hr-HR" sz="2400" b="1" dirty="0" err="1" smtClean="0">
                <a:solidFill>
                  <a:schemeClr val="accent3">
                    <a:lumMod val="75000"/>
                  </a:schemeClr>
                </a:solidFill>
              </a:rPr>
              <a:t>TypeScript</a:t>
            </a:r>
            <a:r>
              <a:rPr lang="hr-HR" sz="2400" dirty="0" smtClean="0"/>
              <a:t> 	– programski jezik</a:t>
            </a:r>
          </a:p>
          <a:p>
            <a:r>
              <a:rPr lang="hr-HR" sz="2400" b="1" dirty="0" smtClean="0">
                <a:solidFill>
                  <a:schemeClr val="accent3">
                    <a:lumMod val="75000"/>
                  </a:schemeClr>
                </a:solidFill>
              </a:rPr>
              <a:t>SASS</a:t>
            </a:r>
            <a:r>
              <a:rPr lang="hr-HR" sz="2400" dirty="0" smtClean="0"/>
              <a:t> 			– dizajn stranice</a:t>
            </a:r>
          </a:p>
          <a:p>
            <a:r>
              <a:rPr lang="hr-HR" sz="2400" b="1" dirty="0" smtClean="0">
                <a:solidFill>
                  <a:schemeClr val="accent3">
                    <a:lumMod val="75000"/>
                  </a:schemeClr>
                </a:solidFill>
              </a:rPr>
              <a:t>JADE</a:t>
            </a:r>
            <a:r>
              <a:rPr lang="hr-HR" sz="2400" dirty="0" smtClean="0"/>
              <a:t> 			– umjesto HTML-a</a:t>
            </a:r>
          </a:p>
          <a:p>
            <a:r>
              <a:rPr lang="hr-HR" sz="2400" b="1" dirty="0" smtClean="0">
                <a:solidFill>
                  <a:schemeClr val="accent3">
                    <a:lumMod val="75000"/>
                  </a:schemeClr>
                </a:solidFill>
              </a:rPr>
              <a:t>Grunt</a:t>
            </a:r>
            <a:r>
              <a:rPr lang="hr-HR" sz="2400" dirty="0" smtClean="0"/>
              <a:t> 			– prevođenje i automatizacija</a:t>
            </a:r>
          </a:p>
          <a:p>
            <a:r>
              <a:rPr lang="hr-HR" sz="2400" b="1" dirty="0" smtClean="0">
                <a:solidFill>
                  <a:schemeClr val="accent3">
                    <a:lumMod val="75000"/>
                  </a:schemeClr>
                </a:solidFill>
              </a:rPr>
              <a:t>NPM</a:t>
            </a:r>
            <a:r>
              <a:rPr lang="hr-HR" sz="2400" dirty="0" smtClean="0"/>
              <a:t> 			– upravljanje dodacima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271" y="2180496"/>
            <a:ext cx="1404985" cy="1527157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641" y="2286092"/>
            <a:ext cx="1315964" cy="1315964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641" y="3961000"/>
            <a:ext cx="1315964" cy="1549915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271" y="3961000"/>
            <a:ext cx="2068168" cy="1549915"/>
          </a:xfrm>
          <a:prstGeom prst="rect">
            <a:avLst/>
          </a:prstGeom>
        </p:spPr>
      </p:pic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[OPP Projekt] Bananablade - Sustav za arhiviranje i reprodukciju tonskih zapisa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2800" dirty="0" smtClean="0">
                <a:solidFill>
                  <a:schemeClr val="bg1"/>
                </a:solidFill>
              </a:rPr>
              <a:t>4. Arhitektura sustava</a:t>
            </a:r>
            <a:endParaRPr lang="hr-HR" sz="2800" dirty="0">
              <a:solidFill>
                <a:schemeClr val="bg1"/>
              </a:solidFill>
            </a:endParaRPr>
          </a:p>
        </p:txBody>
      </p:sp>
      <p:pic>
        <p:nvPicPr>
          <p:cNvPr id="8" name="Rezervirano mjesto slike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48" y="2181225"/>
            <a:ext cx="9886304" cy="3678238"/>
          </a:xfrm>
        </p:spPr>
      </p:pic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[OPP Projekt] Bananablade - Sustav za arhiviranje i reprodukciju tonskih zapisa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7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2800" dirty="0" smtClean="0">
                <a:solidFill>
                  <a:schemeClr val="bg1"/>
                </a:solidFill>
              </a:rPr>
              <a:t>5. 1 Vremenska Organizacija rada</a:t>
            </a:r>
            <a:endParaRPr lang="hr-HR" sz="2800" dirty="0">
              <a:solidFill>
                <a:schemeClr val="bg1"/>
              </a:solidFill>
            </a:endParaRPr>
          </a:p>
        </p:txBody>
      </p:sp>
      <p:graphicFrame>
        <p:nvGraphicFramePr>
          <p:cNvPr id="27" name="Rezervirano mjesto sadržaja 2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592381"/>
              </p:ext>
            </p:extLst>
          </p:nvPr>
        </p:nvGraphicFramePr>
        <p:xfrm>
          <a:off x="581025" y="2181225"/>
          <a:ext cx="11029950" cy="3356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kstniOkvir 2"/>
          <p:cNvSpPr txBox="1"/>
          <p:nvPr/>
        </p:nvSpPr>
        <p:spPr>
          <a:xfrm>
            <a:off x="581025" y="5613257"/>
            <a:ext cx="1102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 smtClean="0">
                <a:solidFill>
                  <a:schemeClr val="bg1">
                    <a:lumMod val="65000"/>
                  </a:schemeClr>
                </a:solidFill>
              </a:rPr>
              <a:t>Tamnije boje označavaju veći intenzitet rada, a svijetlije manji</a:t>
            </a: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[OPP Projekt] Bananablade - Sustav za arhiviranje i reprodukciju tonskih zapisa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9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jeljenik">
  <a:themeElements>
    <a:clrScheme name="Djeljenik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jeljeni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jeljenik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228</TotalTime>
  <Words>479</Words>
  <Application>Microsoft Office PowerPoint</Application>
  <PresentationFormat>Široki zaslon</PresentationFormat>
  <Paragraphs>113</Paragraphs>
  <Slides>14</Slides>
  <Notes>3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14</vt:i4>
      </vt:variant>
    </vt:vector>
  </HeadingPairs>
  <TitlesOfParts>
    <vt:vector size="18" baseType="lpstr">
      <vt:lpstr>Calibri</vt:lpstr>
      <vt:lpstr>Gill Sans MT</vt:lpstr>
      <vt:lpstr>Wingdings 2</vt:lpstr>
      <vt:lpstr>Djeljenik</vt:lpstr>
      <vt:lpstr>Sustav za arhiviranje i  reprodukciju tonskih zapisa</vt:lpstr>
      <vt:lpstr>0. Sadržaj</vt:lpstr>
      <vt:lpstr>1. Opis zadatka</vt:lpstr>
      <vt:lpstr>2.1 Pregled zahtjeva - funkcionalni</vt:lpstr>
      <vt:lpstr>2.2 Pregled zahtjeva - nefunkcionalni</vt:lpstr>
      <vt:lpstr>3.1 Korišteni alati i tehnologije – backend</vt:lpstr>
      <vt:lpstr>3.2 Korišteni alati i tehnologije – frontend</vt:lpstr>
      <vt:lpstr>4. Arhitektura sustava</vt:lpstr>
      <vt:lpstr>5. 1 Vremenska Organizacija rada</vt:lpstr>
      <vt:lpstr>5.2 Podjela zaduženja</vt:lpstr>
      <vt:lpstr>6. Iskustva</vt:lpstr>
      <vt:lpstr>7. Demonstracija</vt:lpstr>
      <vt:lpstr>Pitanja?</vt:lpstr>
      <vt:lpstr>PowerPointova prezentacija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 Radio: sustav za arhiviranje i  reprodukciju tonskih zapisa</dc:title>
  <dc:creator>Lambda</dc:creator>
  <cp:lastModifiedBy>Lambda</cp:lastModifiedBy>
  <cp:revision>28</cp:revision>
  <dcterms:created xsi:type="dcterms:W3CDTF">2016-01-22T15:41:52Z</dcterms:created>
  <dcterms:modified xsi:type="dcterms:W3CDTF">2016-01-25T19:53:32Z</dcterms:modified>
</cp:coreProperties>
</file>