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D379-50E2-4708-9C87-DCBADD402CD7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832F8-3E0B-45B2-A087-4376AFB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0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32F8-3E0B-45B2-A087-4376AFB957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5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91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30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372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02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26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9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9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9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3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6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9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5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B044D-6B96-46DD-8021-7E409CA4D2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FF43-AE84-4262-8D92-FF42E12A9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Per-Capita Population Growth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E5FA3-1FB3-4D10-BA52-B62893A1A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Butler</a:t>
            </a:r>
          </a:p>
        </p:txBody>
      </p:sp>
    </p:spTree>
    <p:extLst>
      <p:ext uri="{BB962C8B-B14F-4D97-AF65-F5344CB8AC3E}">
        <p14:creationId xmlns:p14="http://schemas.microsoft.com/office/powerpoint/2010/main" val="185657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D37F-2617-46D2-B9FF-0238A051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37" y="298881"/>
            <a:ext cx="6395270" cy="1320800"/>
          </a:xfrm>
        </p:spPr>
        <p:txBody>
          <a:bodyPr/>
          <a:lstStyle/>
          <a:p>
            <a:r>
              <a:rPr lang="en-US" dirty="0"/>
              <a:t>US Population since 1790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4F29F8-78B9-4879-843C-C1AA49351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68" y="1368918"/>
            <a:ext cx="6622081" cy="4966560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FDF76CD-4F37-48C9-AF97-8544303CF11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8986178"/>
              </p:ext>
            </p:extLst>
          </p:nvPr>
        </p:nvGraphicFramePr>
        <p:xfrm>
          <a:off x="2708374" y="1066135"/>
          <a:ext cx="4765668" cy="557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834">
                  <a:extLst>
                    <a:ext uri="{9D8B030D-6E8A-4147-A177-3AD203B41FA5}">
                      <a16:colId xmlns:a16="http://schemas.microsoft.com/office/drawing/2014/main" val="2456363618"/>
                    </a:ext>
                  </a:extLst>
                </a:gridCol>
                <a:gridCol w="2382834">
                  <a:extLst>
                    <a:ext uri="{9D8B030D-6E8A-4147-A177-3AD203B41FA5}">
                      <a16:colId xmlns:a16="http://schemas.microsoft.com/office/drawing/2014/main" val="570775292"/>
                    </a:ext>
                  </a:extLst>
                </a:gridCol>
              </a:tblGrid>
              <a:tr h="22098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 Population from the Census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062746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Population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733556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3929214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6013961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5308483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291527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7239861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6446435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9638453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134476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12866020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8483268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17069453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607776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23191876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0817989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31443321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4990098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39818449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616527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50155783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1993655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62947714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5133898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75994575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0774056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91972266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29730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1.06E+08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245477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1.23E+08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0616692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1.32E+08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4846062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1.51E+08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5684983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1.79E+08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7211196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2.03E+08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5600646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2.27E+08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882913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2.49E+08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039876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2.81E+08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159169"/>
                  </a:ext>
                </a:extLst>
              </a:tr>
              <a:tr h="220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3.09E+08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4988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93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D11C-5020-48AD-98E9-887C6319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837"/>
          </a:xfrm>
        </p:spPr>
        <p:txBody>
          <a:bodyPr/>
          <a:lstStyle/>
          <a:p>
            <a:r>
              <a:rPr lang="en-US" dirty="0"/>
              <a:t>Modeling the Data: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B9F78A-D88F-496C-AC80-40FA64C3AEEF}"/>
                  </a:ext>
                </a:extLst>
              </p:cNvPr>
              <p:cNvSpPr txBox="1"/>
              <p:nvPr/>
            </p:nvSpPr>
            <p:spPr>
              <a:xfrm>
                <a:off x="3555798" y="2281009"/>
                <a:ext cx="1213474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B9F78A-D88F-496C-AC80-40FA64C3A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798" y="2281009"/>
                <a:ext cx="1213474" cy="701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42FEE0-6F12-49F0-B788-1DC51ED5DE5F}"/>
                  </a:ext>
                </a:extLst>
              </p:cNvPr>
              <p:cNvSpPr txBox="1"/>
              <p:nvPr/>
            </p:nvSpPr>
            <p:spPr>
              <a:xfrm>
                <a:off x="6677363" y="2281009"/>
                <a:ext cx="18008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42FEE0-6F12-49F0-B788-1DC51ED5D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363" y="2281009"/>
                <a:ext cx="1800809" cy="369332"/>
              </a:xfrm>
              <a:prstGeom prst="rect">
                <a:avLst/>
              </a:prstGeom>
              <a:blipFill>
                <a:blip r:embed="rId3"/>
                <a:stretch>
                  <a:fillRect l="-2365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1BE34F-7A16-43AC-96C9-B6B515DEC4BA}"/>
                  </a:ext>
                </a:extLst>
              </p:cNvPr>
              <p:cNvSpPr txBox="1"/>
              <p:nvPr/>
            </p:nvSpPr>
            <p:spPr>
              <a:xfrm>
                <a:off x="3060439" y="3843871"/>
                <a:ext cx="2380139" cy="70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1BE34F-7A16-43AC-96C9-B6B515DEC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439" y="3843871"/>
                <a:ext cx="2380139" cy="70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F00CE0-D67A-42E7-A1E4-9F2485A734F5}"/>
                  </a:ext>
                </a:extLst>
              </p:cNvPr>
              <p:cNvSpPr txBox="1"/>
              <p:nvPr/>
            </p:nvSpPr>
            <p:spPr>
              <a:xfrm>
                <a:off x="5881535" y="3843871"/>
                <a:ext cx="3392467" cy="106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F00CE0-D67A-42E7-A1E4-9F2485A73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535" y="3843871"/>
                <a:ext cx="3392467" cy="10672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41E31FD-1BBB-4A79-B432-CC05018D7A1A}"/>
              </a:ext>
            </a:extLst>
          </p:cNvPr>
          <p:cNvSpPr txBox="1"/>
          <p:nvPr/>
        </p:nvSpPr>
        <p:spPr>
          <a:xfrm>
            <a:off x="803925" y="241950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D4026-89A4-46A8-B333-2F02D381EA37}"/>
              </a:ext>
            </a:extLst>
          </p:cNvPr>
          <p:cNvSpPr txBox="1"/>
          <p:nvPr/>
        </p:nvSpPr>
        <p:spPr>
          <a:xfrm>
            <a:off x="1090863" y="4074695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Logistic: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9C703-7C90-4269-8E3E-8430FB5905FA}"/>
              </a:ext>
            </a:extLst>
          </p:cNvPr>
          <p:cNvSpPr txBox="1"/>
          <p:nvPr/>
        </p:nvSpPr>
        <p:spPr>
          <a:xfrm>
            <a:off x="3555798" y="158816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Differential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4B444-96FB-4505-9F54-CA90EC3563D7}"/>
              </a:ext>
            </a:extLst>
          </p:cNvPr>
          <p:cNvSpPr txBox="1"/>
          <p:nvPr/>
        </p:nvSpPr>
        <p:spPr>
          <a:xfrm>
            <a:off x="7067851" y="158816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58052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F34F-F60A-4208-BAD0-8BA27CBC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148"/>
          </a:xfrm>
        </p:spPr>
        <p:txBody>
          <a:bodyPr/>
          <a:lstStyle/>
          <a:p>
            <a:r>
              <a:rPr lang="en-US" dirty="0"/>
              <a:t>Per-Capita Population Growth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932A-A4FC-41FD-A5C5-364100077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915" y="3803859"/>
            <a:ext cx="2900753" cy="535060"/>
          </a:xfrm>
        </p:spPr>
        <p:txBody>
          <a:bodyPr>
            <a:normAutofit/>
          </a:bodyPr>
          <a:lstStyle/>
          <a:p>
            <a:r>
              <a:rPr lang="en-US" sz="2000" dirty="0"/>
              <a:t>Exponential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C5CEC-89DD-4FD6-8FC0-5BB7F1E85E14}"/>
              </a:ext>
            </a:extLst>
          </p:cNvPr>
          <p:cNvSpPr txBox="1">
            <a:spLocks/>
          </p:cNvSpPr>
          <p:nvPr/>
        </p:nvSpPr>
        <p:spPr>
          <a:xfrm>
            <a:off x="5238716" y="3750850"/>
            <a:ext cx="2445025" cy="480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dirty="0"/>
              <a:t>Logistic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E51EC62-0E46-4743-9D2F-0E7C63A1B3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0077" y="1510748"/>
                <a:ext cx="6951182" cy="1715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u="sng" dirty="0"/>
                  <a:t>Definition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𝑃𝑃𝐺𝑅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Change in Population, per person, over time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E51EC62-0E46-4743-9D2F-0E7C63A1B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077" y="1510748"/>
                <a:ext cx="6951182" cy="1715671"/>
              </a:xfrm>
              <a:prstGeom prst="rect">
                <a:avLst/>
              </a:prstGeom>
              <a:blipFill>
                <a:blip r:embed="rId2"/>
                <a:stretch>
                  <a:fillRect t="-2847" b="-3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9058741-E137-4FFB-8409-EBDD68DCE2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6897" y="4543449"/>
                <a:ext cx="1696788" cy="8093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9058741-E137-4FFB-8409-EBDD68DCE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897" y="4543449"/>
                <a:ext cx="1696788" cy="809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8973398-1EF6-4B1D-B865-71CF3C7C71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5945" y="4502671"/>
                <a:ext cx="2541796" cy="8909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8973398-1EF6-4B1D-B865-71CF3C7C7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45" y="4502671"/>
                <a:ext cx="2541796" cy="8909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3444440-DFD2-4D61-B9BE-A23DECB1F8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6897" y="4698330"/>
                <a:ext cx="1696788" cy="4995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𝑃𝑃𝐺𝑅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3444440-DFD2-4D61-B9BE-A23DECB1F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897" y="4698330"/>
                <a:ext cx="1696788" cy="4995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09F68E0-535F-4654-8618-C56CFEF217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5945" y="4535752"/>
                <a:ext cx="2411504" cy="824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𝑃𝑃𝐺𝑅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09F68E0-535F-4654-8618-C56CFEF21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45" y="4535752"/>
                <a:ext cx="2411504" cy="8247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88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4C67-820A-4366-B08E-357C6569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PPGR to find ‘r’ and ‘L’:</a:t>
            </a:r>
            <a:br>
              <a:rPr lang="en-US" dirty="0"/>
            </a:br>
            <a:r>
              <a:rPr lang="en-US" dirty="0"/>
              <a:t>Method of Centered Differences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9A85FB-AC48-4698-99F7-47B38AAE8576}"/>
                  </a:ext>
                </a:extLst>
              </p:cNvPr>
              <p:cNvSpPr txBox="1"/>
              <p:nvPr/>
            </p:nvSpPr>
            <p:spPr>
              <a:xfrm>
                <a:off x="1480017" y="2558139"/>
                <a:ext cx="4484319" cy="716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9A85FB-AC48-4698-99F7-47B38AAE8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017" y="2558139"/>
                <a:ext cx="4484319" cy="716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0B5485C-3120-4B71-9381-D7BE9501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77372"/>
            <a:ext cx="6622081" cy="49665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D8DE5E-55ED-43DE-82F8-D5FA68574D3F}"/>
              </a:ext>
            </a:extLst>
          </p:cNvPr>
          <p:cNvSpPr txBox="1">
            <a:spLocks/>
          </p:cNvSpPr>
          <p:nvPr/>
        </p:nvSpPr>
        <p:spPr>
          <a:xfrm>
            <a:off x="677334" y="3905691"/>
            <a:ext cx="8596668" cy="1288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this formula for all data points (except the two end points)</a:t>
            </a:r>
          </a:p>
          <a:p>
            <a:r>
              <a:rPr lang="en-US" dirty="0"/>
              <a:t>Where ‘h’ is the distance between any two given data points.</a:t>
            </a:r>
          </a:p>
          <a:p>
            <a:pPr lvl="1"/>
            <a:r>
              <a:rPr lang="en-US" dirty="0"/>
              <a:t>In our set, 10 years.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80AD-BD1E-4F6F-9C3E-D142ACD4D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191" y="2217950"/>
            <a:ext cx="3194870" cy="967622"/>
          </a:xfrm>
        </p:spPr>
        <p:txBody>
          <a:bodyPr/>
          <a:lstStyle/>
          <a:p>
            <a:r>
              <a:rPr lang="en-US" dirty="0"/>
              <a:t>Want to find the rate of change from one point to another.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7EBE7F-B831-4E9D-A4F1-97907084513E}"/>
              </a:ext>
            </a:extLst>
          </p:cNvPr>
          <p:cNvSpPr/>
          <p:nvPr/>
        </p:nvSpPr>
        <p:spPr>
          <a:xfrm>
            <a:off x="3962400" y="4939553"/>
            <a:ext cx="224118" cy="23308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C1712B-2841-4204-BF10-AA9A3226AD6A}"/>
              </a:ext>
            </a:extLst>
          </p:cNvPr>
          <p:cNvSpPr/>
          <p:nvPr/>
        </p:nvSpPr>
        <p:spPr>
          <a:xfrm>
            <a:off x="4310062" y="4606178"/>
            <a:ext cx="224118" cy="23308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68B8A7-A152-4991-8486-B473378CCE3E}"/>
              </a:ext>
            </a:extLst>
          </p:cNvPr>
          <p:cNvCxnSpPr/>
          <p:nvPr/>
        </p:nvCxnSpPr>
        <p:spPr>
          <a:xfrm>
            <a:off x="4074459" y="5214938"/>
            <a:ext cx="0" cy="7762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461497-985C-49DC-88F2-CB6AF38FA909}"/>
              </a:ext>
            </a:extLst>
          </p:cNvPr>
          <p:cNvCxnSpPr>
            <a:cxnSpLocks/>
          </p:cNvCxnSpPr>
          <p:nvPr/>
        </p:nvCxnSpPr>
        <p:spPr>
          <a:xfrm>
            <a:off x="4422121" y="4886326"/>
            <a:ext cx="0" cy="114299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11804D-3882-4AA8-8F80-3CDD3620AE12}"/>
              </a:ext>
            </a:extLst>
          </p:cNvPr>
          <p:cNvCxnSpPr>
            <a:cxnSpLocks/>
          </p:cNvCxnSpPr>
          <p:nvPr/>
        </p:nvCxnSpPr>
        <p:spPr>
          <a:xfrm flipH="1">
            <a:off x="1544829" y="5056094"/>
            <a:ext cx="2365184" cy="784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BB1C81-79D8-44B2-9D7B-8AAD707F7632}"/>
              </a:ext>
            </a:extLst>
          </p:cNvPr>
          <p:cNvCxnSpPr>
            <a:cxnSpLocks/>
          </p:cNvCxnSpPr>
          <p:nvPr/>
        </p:nvCxnSpPr>
        <p:spPr>
          <a:xfrm flipH="1">
            <a:off x="1497946" y="4722719"/>
            <a:ext cx="2764492" cy="208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ADCF75-3EFC-4C90-AB59-33E52D19BBA4}"/>
                  </a:ext>
                </a:extLst>
              </p:cNvPr>
              <p:cNvSpPr txBox="1"/>
              <p:nvPr/>
            </p:nvSpPr>
            <p:spPr>
              <a:xfrm>
                <a:off x="4262438" y="4904459"/>
                <a:ext cx="50661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ADCF75-3EFC-4C90-AB59-33E52D19B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438" y="4904459"/>
                <a:ext cx="506614" cy="276999"/>
              </a:xfrm>
              <a:prstGeom prst="rect">
                <a:avLst/>
              </a:prstGeom>
              <a:blipFill>
                <a:blip r:embed="rId4"/>
                <a:stretch>
                  <a:fillRect l="-8434" t="-2222" r="-1445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9C0DDA-44E4-42D0-A9F5-73FEC3B3C504}"/>
                  </a:ext>
                </a:extLst>
              </p:cNvPr>
              <p:cNvSpPr txBox="1"/>
              <p:nvPr/>
            </p:nvSpPr>
            <p:spPr>
              <a:xfrm>
                <a:off x="4617919" y="4576266"/>
                <a:ext cx="91454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9C0DDA-44E4-42D0-A9F5-73FEC3B3C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19" y="4576266"/>
                <a:ext cx="914546" cy="276999"/>
              </a:xfrm>
              <a:prstGeom prst="rect">
                <a:avLst/>
              </a:prstGeom>
              <a:blipFill>
                <a:blip r:embed="rId5"/>
                <a:stretch>
                  <a:fillRect l="-5333" t="-2222" r="-8000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F611D6-6327-4A0A-AC7A-35371849D399}"/>
                  </a:ext>
                </a:extLst>
              </p:cNvPr>
              <p:cNvSpPr txBox="1"/>
              <p:nvPr/>
            </p:nvSpPr>
            <p:spPr>
              <a:xfrm>
                <a:off x="3961720" y="5211071"/>
                <a:ext cx="91454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F611D6-6327-4A0A-AC7A-35371849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20" y="5211071"/>
                <a:ext cx="914546" cy="276999"/>
              </a:xfrm>
              <a:prstGeom prst="rect">
                <a:avLst/>
              </a:prstGeom>
              <a:blipFill>
                <a:blip r:embed="rId6"/>
                <a:stretch>
                  <a:fillRect l="-5333" r="-8000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6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022E-16 L -0.12579 -0.2868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9" y="-1435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59259E-6 L 0.04674 -0.3814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-1907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50"/>
                            </p:stCondLst>
                            <p:childTnLst>
                              <p:par>
                                <p:cTn id="8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4" grpId="0" animBg="1"/>
      <p:bldP spid="4" grpId="1" animBg="1"/>
      <p:bldP spid="8" grpId="0" animBg="1"/>
      <p:bldP spid="8" grpId="1" animBg="1"/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2C96-978D-4F2B-B4FE-C5EB74A4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263"/>
          </a:xfrm>
        </p:spPr>
        <p:txBody>
          <a:bodyPr/>
          <a:lstStyle/>
          <a:p>
            <a:r>
              <a:rPr lang="en-US" dirty="0"/>
              <a:t>Example Calculation: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F1B390-974A-482F-82E3-A71DE2C00416}"/>
                  </a:ext>
                </a:extLst>
              </p:cNvPr>
              <p:cNvSpPr txBox="1"/>
              <p:nvPr/>
            </p:nvSpPr>
            <p:spPr>
              <a:xfrm>
                <a:off x="351657" y="1955758"/>
                <a:ext cx="6171113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1900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1910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1890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=1451227.6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F1B390-974A-482F-82E3-A71DE2C00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57" y="1955758"/>
                <a:ext cx="6171113" cy="716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59D3312-6004-4B33-85ED-B76158D818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1657" y="3250387"/>
                <a:ext cx="8596668" cy="26203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This number we then 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for ease of use in further calculations.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1451227.6×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=1.451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million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units on this number are people/year.</a:t>
                </a:r>
              </a:p>
              <a:p>
                <a:r>
                  <a:rPr lang="en-US" dirty="0"/>
                  <a:t>With these data points we plot and make a line of best fit: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59D3312-6004-4B33-85ED-B76158D81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57" y="3250387"/>
                <a:ext cx="8596668" cy="2620325"/>
              </a:xfrm>
              <a:prstGeom prst="rect">
                <a:avLst/>
              </a:prstGeom>
              <a:blipFill>
                <a:blip r:embed="rId3"/>
                <a:stretch>
                  <a:fillRect l="-213" t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01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2706-EA11-4D33-9E4E-A65EFDF4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7240"/>
          </a:xfrm>
        </p:spPr>
        <p:txBody>
          <a:bodyPr/>
          <a:lstStyle/>
          <a:p>
            <a:r>
              <a:rPr lang="en-US" dirty="0"/>
              <a:t>PPGR vs Population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4E046-0F69-4403-91A5-E0C88AE91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6" y="1223793"/>
            <a:ext cx="6811143" cy="510835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55EBE5-5214-4193-B09C-669B0F6072AA}"/>
              </a:ext>
            </a:extLst>
          </p:cNvPr>
          <p:cNvSpPr txBox="1">
            <a:spLocks/>
          </p:cNvSpPr>
          <p:nvPr/>
        </p:nvSpPr>
        <p:spPr>
          <a:xfrm>
            <a:off x="6447946" y="2101033"/>
            <a:ext cx="3928506" cy="241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Exponential Model</a:t>
            </a:r>
          </a:p>
          <a:p>
            <a:pPr lvl="1"/>
            <a:r>
              <a:rPr lang="en-US" sz="1800" dirty="0"/>
              <a:t>Average PPGR = r</a:t>
            </a:r>
          </a:p>
          <a:p>
            <a:r>
              <a:rPr lang="en-US" sz="2000" dirty="0"/>
              <a:t>Logistic Model</a:t>
            </a:r>
          </a:p>
          <a:p>
            <a:pPr lvl="1"/>
            <a:r>
              <a:rPr lang="en-US" sz="1800" dirty="0"/>
              <a:t>L = x-intercept</a:t>
            </a:r>
          </a:p>
          <a:p>
            <a:pPr lvl="1"/>
            <a:r>
              <a:rPr lang="en-US" sz="1800" dirty="0"/>
              <a:t>r = y-intercept</a:t>
            </a:r>
          </a:p>
        </p:txBody>
      </p:sp>
    </p:spTree>
    <p:extLst>
      <p:ext uri="{BB962C8B-B14F-4D97-AF65-F5344CB8AC3E}">
        <p14:creationId xmlns:p14="http://schemas.microsoft.com/office/powerpoint/2010/main" val="108367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44FA6F-7593-4C9E-BA90-844F7154C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2" y="944314"/>
            <a:ext cx="7410850" cy="55581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B3EDAE-0E24-4BD9-AFE6-3BBC6786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026"/>
          </a:xfrm>
        </p:spPr>
        <p:txBody>
          <a:bodyPr/>
          <a:lstStyle/>
          <a:p>
            <a:r>
              <a:rPr lang="en-US" dirty="0"/>
              <a:t>Models from this Method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2A29BA-55BF-4DB7-B63B-80FA07A20C04}"/>
              </a:ext>
            </a:extLst>
          </p:cNvPr>
          <p:cNvSpPr txBox="1">
            <a:spLocks/>
          </p:cNvSpPr>
          <p:nvPr/>
        </p:nvSpPr>
        <p:spPr>
          <a:xfrm>
            <a:off x="7143804" y="1806510"/>
            <a:ext cx="2937697" cy="4224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Clearly begin to see a distinction between the exponential model and logistic model.</a:t>
            </a:r>
          </a:p>
          <a:p>
            <a:r>
              <a:rPr lang="en-US" dirty="0"/>
              <a:t>Logistic still not a perfect model</a:t>
            </a:r>
          </a:p>
          <a:p>
            <a:r>
              <a:rPr lang="en-US" dirty="0"/>
              <a:t>A third, more accurate model?</a:t>
            </a:r>
          </a:p>
        </p:txBody>
      </p:sp>
    </p:spTree>
    <p:extLst>
      <p:ext uri="{BB962C8B-B14F-4D97-AF65-F5344CB8AC3E}">
        <p14:creationId xmlns:p14="http://schemas.microsoft.com/office/powerpoint/2010/main" val="377580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E4F0-EB54-430F-9623-F11533A457DE}"/>
              </a:ext>
            </a:extLst>
          </p:cNvPr>
          <p:cNvSpPr txBox="1">
            <a:spLocks/>
          </p:cNvSpPr>
          <p:nvPr/>
        </p:nvSpPr>
        <p:spPr>
          <a:xfrm>
            <a:off x="557338" y="724838"/>
            <a:ext cx="8596668" cy="96102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2DD0-5E8B-47EC-9E79-D5A27C7CED52}"/>
              </a:ext>
            </a:extLst>
          </p:cNvPr>
          <p:cNvSpPr txBox="1">
            <a:spLocks/>
          </p:cNvSpPr>
          <p:nvPr/>
        </p:nvSpPr>
        <p:spPr>
          <a:xfrm>
            <a:off x="557338" y="1479676"/>
            <a:ext cx="8878210" cy="394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References:</a:t>
            </a:r>
          </a:p>
          <a:p>
            <a:r>
              <a:rPr lang="en-US" dirty="0"/>
              <a:t>Jean Marie </a:t>
            </a:r>
            <a:r>
              <a:rPr lang="en-US" dirty="0" err="1"/>
              <a:t>Linhart</a:t>
            </a:r>
            <a:r>
              <a:rPr lang="en-US" dirty="0"/>
              <a:t>. 2017. </a:t>
            </a:r>
            <a:r>
              <a:rPr lang="en-US" i="1" dirty="0"/>
              <a:t>Population Modeling with Census Data</a:t>
            </a:r>
            <a:r>
              <a:rPr lang="en-US" dirty="0"/>
              <a:t>. Department of Mathematics, Central Washington University. </a:t>
            </a:r>
          </a:p>
          <a:p>
            <a:r>
              <a:rPr lang="en-US" dirty="0"/>
              <a:t>Wikipedia Contributors. 2017. </a:t>
            </a:r>
            <a:r>
              <a:rPr lang="en-US" i="1" dirty="0"/>
              <a:t>Demography of the United States. </a:t>
            </a:r>
            <a:r>
              <a:rPr lang="en-US" dirty="0"/>
              <a:t>Wikipedia, The Free Encyclopedia, 24 August 2017. https://en.Wikipedia.org/wiki/Deomgraphy_of_the_United_States. Accessed 24 August 2017.</a:t>
            </a:r>
          </a:p>
        </p:txBody>
      </p:sp>
    </p:spTree>
    <p:extLst>
      <p:ext uri="{BB962C8B-B14F-4D97-AF65-F5344CB8AC3E}">
        <p14:creationId xmlns:p14="http://schemas.microsoft.com/office/powerpoint/2010/main" val="38458922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399</Words>
  <Application>Microsoft Office PowerPoint</Application>
  <PresentationFormat>Widescreen</PresentationFormat>
  <Paragraphs>105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Trebuchet MS</vt:lpstr>
      <vt:lpstr>Wingdings 3</vt:lpstr>
      <vt:lpstr>Facet</vt:lpstr>
      <vt:lpstr>Per-Capita Population Growth Rate</vt:lpstr>
      <vt:lpstr>US Population since 1790</vt:lpstr>
      <vt:lpstr>Modeling the Data:</vt:lpstr>
      <vt:lpstr>Per-Capita Population Growth Rate</vt:lpstr>
      <vt:lpstr>Using PPGR to find ‘r’ and ‘L’: Method of Centered Differences</vt:lpstr>
      <vt:lpstr>Example Calculation:</vt:lpstr>
      <vt:lpstr>PPGR vs Population</vt:lpstr>
      <vt:lpstr>Models from this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Per-Capita Population Growth Rate</dc:title>
  <dc:creator>Justin Butler</dc:creator>
  <cp:lastModifiedBy>Justin Butler</cp:lastModifiedBy>
  <cp:revision>18</cp:revision>
  <dcterms:created xsi:type="dcterms:W3CDTF">2017-10-26T06:11:06Z</dcterms:created>
  <dcterms:modified xsi:type="dcterms:W3CDTF">2017-11-06T01:33:31Z</dcterms:modified>
</cp:coreProperties>
</file>