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79-50E2-4708-9C87-DCBADD402CD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32F8-3E0B-45B2-A087-4376AFB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32F8-3E0B-45B2-A087-4376AFB95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91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3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44D-6B96-46DD-8021-7E409CA4D2C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F43-AE84-4262-8D92-FF42E12A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5FA3-1FB3-4D10-BA52-B62893A1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Butler</a:t>
            </a:r>
          </a:p>
        </p:txBody>
      </p:sp>
    </p:spTree>
    <p:extLst>
      <p:ext uri="{BB962C8B-B14F-4D97-AF65-F5344CB8AC3E}">
        <p14:creationId xmlns:p14="http://schemas.microsoft.com/office/powerpoint/2010/main" val="18565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37F-2617-46D2-B9FF-0238A05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37" y="298881"/>
            <a:ext cx="6395270" cy="1320800"/>
          </a:xfrm>
        </p:spPr>
        <p:txBody>
          <a:bodyPr/>
          <a:lstStyle/>
          <a:p>
            <a:r>
              <a:rPr lang="en-US" dirty="0"/>
              <a:t>US Population since 1790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4F29F8-78B9-4879-843C-C1AA4935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8" y="1368918"/>
            <a:ext cx="6622081" cy="496656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DF76CD-4F37-48C9-AF97-8544303CF1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8986178"/>
              </p:ext>
            </p:extLst>
          </p:nvPr>
        </p:nvGraphicFramePr>
        <p:xfrm>
          <a:off x="2708374" y="1066135"/>
          <a:ext cx="4765668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4">
                  <a:extLst>
                    <a:ext uri="{9D8B030D-6E8A-4147-A177-3AD203B41FA5}">
                      <a16:colId xmlns:a16="http://schemas.microsoft.com/office/drawing/2014/main" val="2456363618"/>
                    </a:ext>
                  </a:extLst>
                </a:gridCol>
                <a:gridCol w="2382834">
                  <a:extLst>
                    <a:ext uri="{9D8B030D-6E8A-4147-A177-3AD203B41FA5}">
                      <a16:colId xmlns:a16="http://schemas.microsoft.com/office/drawing/2014/main" val="570775292"/>
                    </a:ext>
                  </a:extLst>
                </a:gridCol>
              </a:tblGrid>
              <a:tr h="2209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 Population from the Census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274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3355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3929214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013961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5308483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29152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7239861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446435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9638453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344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12866020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48326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17069453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077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23191876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817989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31443321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99009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39818449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652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50155783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993655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62947714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13389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75994575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405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91972266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9730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4547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616692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846062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84983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21119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60064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882913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0398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59169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98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D11C-5020-48AD-98E9-887C6319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837"/>
          </a:xfrm>
        </p:spPr>
        <p:txBody>
          <a:bodyPr/>
          <a:lstStyle/>
          <a:p>
            <a:r>
              <a:rPr lang="en-US" dirty="0"/>
              <a:t>Modeling the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/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/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blipFill>
                <a:blip r:embed="rId3"/>
                <a:stretch>
                  <a:fillRect l="-23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/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/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1E31FD-1BBB-4A79-B432-CC05018D7A1A}"/>
              </a:ext>
            </a:extLst>
          </p:cNvPr>
          <p:cNvSpPr txBox="1"/>
          <p:nvPr/>
        </p:nvSpPr>
        <p:spPr>
          <a:xfrm>
            <a:off x="803925" y="241950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D4026-89A4-46A8-B333-2F02D381EA37}"/>
              </a:ext>
            </a:extLst>
          </p:cNvPr>
          <p:cNvSpPr txBox="1"/>
          <p:nvPr/>
        </p:nvSpPr>
        <p:spPr>
          <a:xfrm>
            <a:off x="1090863" y="407469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C703-7C90-4269-8E3E-8430FB5905FA}"/>
              </a:ext>
            </a:extLst>
          </p:cNvPr>
          <p:cNvSpPr txBox="1"/>
          <p:nvPr/>
        </p:nvSpPr>
        <p:spPr>
          <a:xfrm>
            <a:off x="3555798" y="15881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Differential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4B444-96FB-4505-9F54-CA90EC3563D7}"/>
              </a:ext>
            </a:extLst>
          </p:cNvPr>
          <p:cNvSpPr txBox="1"/>
          <p:nvPr/>
        </p:nvSpPr>
        <p:spPr>
          <a:xfrm>
            <a:off x="7067851" y="158816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805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34F-F60A-4208-BAD0-8BA27CBC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932A-A4FC-41FD-A5C5-3641000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915" y="3803859"/>
            <a:ext cx="2900753" cy="535060"/>
          </a:xfrm>
        </p:spPr>
        <p:txBody>
          <a:bodyPr>
            <a:normAutofit/>
          </a:bodyPr>
          <a:lstStyle/>
          <a:p>
            <a:r>
              <a:rPr lang="en-US" sz="2000" dirty="0"/>
              <a:t>Exponential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C5CEC-89DD-4FD6-8FC0-5BB7F1E85E14}"/>
              </a:ext>
            </a:extLst>
          </p:cNvPr>
          <p:cNvSpPr txBox="1">
            <a:spLocks/>
          </p:cNvSpPr>
          <p:nvPr/>
        </p:nvSpPr>
        <p:spPr>
          <a:xfrm>
            <a:off x="5238716" y="3750850"/>
            <a:ext cx="2445025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Logistic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E51EC62-0E46-4743-9D2F-0E7C63A1B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077" y="1510748"/>
                <a:ext cx="6951182" cy="1715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u="sng" dirty="0"/>
                  <a:t>Definition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Change in Population, per person, over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E51EC62-0E46-4743-9D2F-0E7C63A1B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77" y="1510748"/>
                <a:ext cx="6951182" cy="1715671"/>
              </a:xfrm>
              <a:prstGeom prst="rect">
                <a:avLst/>
              </a:prstGeom>
              <a:blipFill>
                <a:blip r:embed="rId2"/>
                <a:stretch>
                  <a:fillRect t="-2847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9058741-E137-4FFB-8409-EBDD68DCE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6897" y="4543449"/>
                <a:ext cx="1696788" cy="8093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9058741-E137-4FFB-8409-EBDD68DCE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97" y="4543449"/>
                <a:ext cx="1696788" cy="809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973398-1EF6-4B1D-B865-71CF3C7C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5945" y="4502671"/>
                <a:ext cx="2541796" cy="890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973398-1EF6-4B1D-B865-71CF3C7C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45" y="4502671"/>
                <a:ext cx="2541796" cy="890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444440-DFD2-4D61-B9BE-A23DECB1F8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6897" y="4698332"/>
                <a:ext cx="1696788" cy="499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444440-DFD2-4D61-B9BE-A23DECB1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97" y="4698332"/>
                <a:ext cx="1696788" cy="499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9F68E0-535F-4654-8618-C56CFEF21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5945" y="4543449"/>
                <a:ext cx="2411504" cy="82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9F68E0-535F-4654-8618-C56CFEF2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45" y="4543449"/>
                <a:ext cx="2411504" cy="824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C67-820A-4366-B08E-357C656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PPGR to find ‘r’ and ‘L’:</a:t>
            </a:r>
            <a:br>
              <a:rPr lang="en-US" dirty="0"/>
            </a:br>
            <a:r>
              <a:rPr lang="en-US" dirty="0"/>
              <a:t>Method of Centered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80AD-BD1E-4F6F-9C3E-D142ACD4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67622"/>
          </a:xfrm>
        </p:spPr>
        <p:txBody>
          <a:bodyPr/>
          <a:lstStyle/>
          <a:p>
            <a:r>
              <a:rPr lang="en-US" dirty="0"/>
              <a:t>Want to find the rate of change from one point to another.</a:t>
            </a:r>
          </a:p>
          <a:p>
            <a:r>
              <a:rPr lang="en-US" dirty="0"/>
              <a:t>Use the following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/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8DE5E-55ED-43DE-82F8-D5FA68574D3F}"/>
              </a:ext>
            </a:extLst>
          </p:cNvPr>
          <p:cNvSpPr txBox="1">
            <a:spLocks/>
          </p:cNvSpPr>
          <p:nvPr/>
        </p:nvSpPr>
        <p:spPr>
          <a:xfrm>
            <a:off x="677334" y="4305326"/>
            <a:ext cx="8596668" cy="177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‘h’ is the distance between any two given data points.</a:t>
            </a:r>
          </a:p>
          <a:p>
            <a:pPr lvl="1"/>
            <a:r>
              <a:rPr lang="en-US" dirty="0"/>
              <a:t>In our set, 10 years.</a:t>
            </a:r>
          </a:p>
          <a:p>
            <a:r>
              <a:rPr lang="en-US" dirty="0"/>
              <a:t>Set up a line of best fit from the points.</a:t>
            </a:r>
          </a:p>
        </p:txBody>
      </p:sp>
    </p:spTree>
    <p:extLst>
      <p:ext uri="{BB962C8B-B14F-4D97-AF65-F5344CB8AC3E}">
        <p14:creationId xmlns:p14="http://schemas.microsoft.com/office/powerpoint/2010/main" val="412067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C96-978D-4F2B-B4FE-C5EB74A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263"/>
          </a:xfrm>
        </p:spPr>
        <p:txBody>
          <a:bodyPr/>
          <a:lstStyle/>
          <a:p>
            <a:r>
              <a:rPr lang="en-US" dirty="0"/>
              <a:t>Example Calculation: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/>
              <p:nvPr/>
            </p:nvSpPr>
            <p:spPr>
              <a:xfrm>
                <a:off x="351657" y="1955758"/>
                <a:ext cx="6400342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1900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1890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1910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=1451227.6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1955758"/>
                <a:ext cx="6400342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657" y="3250387"/>
                <a:ext cx="8596668" cy="2620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number we then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for ease of use in further calculations.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1451227.6×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=1.451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million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units on this number are population/year.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3250387"/>
                <a:ext cx="8596668" cy="2620325"/>
              </a:xfrm>
              <a:prstGeom prst="rect">
                <a:avLst/>
              </a:prstGeom>
              <a:blipFill>
                <a:blip r:embed="rId3"/>
                <a:stretch>
                  <a:fillRect l="-213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1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2706-EA11-4D33-9E4E-A65EFDF4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240"/>
          </a:xfrm>
        </p:spPr>
        <p:txBody>
          <a:bodyPr/>
          <a:lstStyle/>
          <a:p>
            <a:r>
              <a:rPr lang="en-US" dirty="0"/>
              <a:t>PPGR vs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E046-0F69-4403-91A5-E0C88AE9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7" y="1223793"/>
            <a:ext cx="6334828" cy="47511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55EBE5-5214-4193-B09C-669B0F6072AA}"/>
              </a:ext>
            </a:extLst>
          </p:cNvPr>
          <p:cNvSpPr txBox="1">
            <a:spLocks/>
          </p:cNvSpPr>
          <p:nvPr/>
        </p:nvSpPr>
        <p:spPr>
          <a:xfrm>
            <a:off x="6447946" y="2101033"/>
            <a:ext cx="3928506" cy="241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Exponential Model</a:t>
            </a:r>
          </a:p>
          <a:p>
            <a:pPr lvl="1"/>
            <a:r>
              <a:rPr lang="en-US" sz="1800" dirty="0"/>
              <a:t>Average PPGR = r</a:t>
            </a:r>
          </a:p>
          <a:p>
            <a:r>
              <a:rPr lang="en-US" sz="2000" dirty="0"/>
              <a:t>Logistic Model</a:t>
            </a:r>
          </a:p>
          <a:p>
            <a:pPr lvl="1"/>
            <a:r>
              <a:rPr lang="en-US" sz="1800" dirty="0"/>
              <a:t>L = x-intercept</a:t>
            </a:r>
          </a:p>
          <a:p>
            <a:pPr lvl="1"/>
            <a:r>
              <a:rPr lang="en-US" sz="1800" dirty="0"/>
              <a:t>r = y-intercept</a:t>
            </a:r>
          </a:p>
        </p:txBody>
      </p:sp>
    </p:spTree>
    <p:extLst>
      <p:ext uri="{BB962C8B-B14F-4D97-AF65-F5344CB8AC3E}">
        <p14:creationId xmlns:p14="http://schemas.microsoft.com/office/powerpoint/2010/main" val="10836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EDAE-0E24-4BD9-AFE6-3BBC678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026"/>
          </a:xfrm>
        </p:spPr>
        <p:txBody>
          <a:bodyPr/>
          <a:lstStyle/>
          <a:p>
            <a:r>
              <a:rPr lang="en-US" dirty="0"/>
              <a:t>Models from this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F18EE-1D11-40DE-8C2C-560ED2A4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90112"/>
            <a:ext cx="7207709" cy="54057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2A29BA-55BF-4DB7-B63B-80FA07A20C04}"/>
              </a:ext>
            </a:extLst>
          </p:cNvPr>
          <p:cNvSpPr txBox="1">
            <a:spLocks/>
          </p:cNvSpPr>
          <p:nvPr/>
        </p:nvSpPr>
        <p:spPr>
          <a:xfrm>
            <a:off x="7143804" y="1806510"/>
            <a:ext cx="2937697" cy="422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Clearly begin to see a distinction between the exponential model and logistic model.</a:t>
            </a:r>
          </a:p>
          <a:p>
            <a:r>
              <a:rPr lang="en-US" dirty="0"/>
              <a:t>Logistic still not a perfect model</a:t>
            </a:r>
          </a:p>
          <a:p>
            <a:r>
              <a:rPr lang="en-US" dirty="0"/>
              <a:t>A third, more accurate model?</a:t>
            </a:r>
          </a:p>
        </p:txBody>
      </p:sp>
    </p:spTree>
    <p:extLst>
      <p:ext uri="{BB962C8B-B14F-4D97-AF65-F5344CB8AC3E}">
        <p14:creationId xmlns:p14="http://schemas.microsoft.com/office/powerpoint/2010/main" val="377580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E4F0-EB54-430F-9623-F11533A457DE}"/>
              </a:ext>
            </a:extLst>
          </p:cNvPr>
          <p:cNvSpPr txBox="1">
            <a:spLocks/>
          </p:cNvSpPr>
          <p:nvPr/>
        </p:nvSpPr>
        <p:spPr>
          <a:xfrm>
            <a:off x="557338" y="724838"/>
            <a:ext cx="8596668" cy="9610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2DD0-5E8B-47EC-9E79-D5A27C7CED52}"/>
              </a:ext>
            </a:extLst>
          </p:cNvPr>
          <p:cNvSpPr txBox="1">
            <a:spLocks/>
          </p:cNvSpPr>
          <p:nvPr/>
        </p:nvSpPr>
        <p:spPr>
          <a:xfrm>
            <a:off x="557338" y="1479676"/>
            <a:ext cx="8878210" cy="394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References:</a:t>
            </a:r>
          </a:p>
          <a:p>
            <a:r>
              <a:rPr lang="en-US" dirty="0"/>
              <a:t>Jean Marie </a:t>
            </a:r>
            <a:r>
              <a:rPr lang="en-US" dirty="0" err="1"/>
              <a:t>Linhart</a:t>
            </a:r>
            <a:r>
              <a:rPr lang="en-US" dirty="0"/>
              <a:t>. 2017. </a:t>
            </a:r>
            <a:r>
              <a:rPr lang="en-US" i="1" dirty="0"/>
              <a:t>Population Modeling with Census Data</a:t>
            </a:r>
            <a:r>
              <a:rPr lang="en-US" dirty="0"/>
              <a:t>. Department of Mathematics, Central Washington University. </a:t>
            </a:r>
          </a:p>
          <a:p>
            <a:r>
              <a:rPr lang="en-US" dirty="0"/>
              <a:t>Wikipedia Contributors. 2017. </a:t>
            </a:r>
            <a:r>
              <a:rPr lang="en-US" i="1" dirty="0"/>
              <a:t>Demography of the United States. </a:t>
            </a:r>
            <a:r>
              <a:rPr lang="en-US" dirty="0"/>
              <a:t>Wikipedia, The Free Encyclopedia, 24 August 2017. https://en.Wikipedia.org/wiki/Deomgraphy_of_the_United_States. Accessed 24 August 2017.</a:t>
            </a:r>
          </a:p>
        </p:txBody>
      </p:sp>
    </p:spTree>
    <p:extLst>
      <p:ext uri="{BB962C8B-B14F-4D97-AF65-F5344CB8AC3E}">
        <p14:creationId xmlns:p14="http://schemas.microsoft.com/office/powerpoint/2010/main" val="3845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371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 3</vt:lpstr>
      <vt:lpstr>Facet</vt:lpstr>
      <vt:lpstr>Per-Capita Population Growth Rate</vt:lpstr>
      <vt:lpstr>US Population since 1790</vt:lpstr>
      <vt:lpstr>Modeling the Data:</vt:lpstr>
      <vt:lpstr>Per-Capita Population Growth Rate</vt:lpstr>
      <vt:lpstr>Using PPGR to find ‘r’ and ‘L’: Method of Centered Differences</vt:lpstr>
      <vt:lpstr>Example Calculation:</vt:lpstr>
      <vt:lpstr>PPGR vs Population</vt:lpstr>
      <vt:lpstr>Models from this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Per-Capita Population Growth Rate</dc:title>
  <dc:creator>Justin Butler</dc:creator>
  <cp:lastModifiedBy>Justin Butler</cp:lastModifiedBy>
  <cp:revision>13</cp:revision>
  <dcterms:created xsi:type="dcterms:W3CDTF">2017-10-26T06:11:06Z</dcterms:created>
  <dcterms:modified xsi:type="dcterms:W3CDTF">2017-11-03T05:09:06Z</dcterms:modified>
</cp:coreProperties>
</file>