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79-50E2-4708-9C87-DCBADD402CD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32F8-3E0B-45B2-A087-4376AFB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32F8-3E0B-45B2-A087-4376AFB95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91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3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44D-6B96-46DD-8021-7E409CA4D2C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F43-AE84-4262-8D92-FF42E12A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5FA3-1FB3-4D10-BA52-B62893A1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Butler</a:t>
            </a:r>
          </a:p>
        </p:txBody>
      </p:sp>
    </p:spTree>
    <p:extLst>
      <p:ext uri="{BB962C8B-B14F-4D97-AF65-F5344CB8AC3E}">
        <p14:creationId xmlns:p14="http://schemas.microsoft.com/office/powerpoint/2010/main" val="18565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37F-2617-46D2-B9FF-0238A05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395270" cy="1320800"/>
          </a:xfrm>
        </p:spPr>
        <p:txBody>
          <a:bodyPr/>
          <a:lstStyle/>
          <a:p>
            <a:r>
              <a:rPr lang="en-US" dirty="0"/>
              <a:t>US Population since 1790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DF76CD-4F37-48C9-AF97-8544303CF1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9046969"/>
              </p:ext>
            </p:extLst>
          </p:nvPr>
        </p:nvGraphicFramePr>
        <p:xfrm>
          <a:off x="7186009" y="939257"/>
          <a:ext cx="20116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4563636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7077529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 Population from the Census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2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33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3929214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013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5308483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291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7239861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446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9638453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34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12866020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483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17069453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07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23191876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817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31443321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990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39818449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6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50155783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9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62947714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133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75994575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4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91972266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9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45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616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846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84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211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600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88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039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59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98871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64F29F8-78B9-4879-843C-C1AA4935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8" y="1377796"/>
            <a:ext cx="6622081" cy="4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D11C-5020-48AD-98E9-887C6319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837"/>
          </a:xfrm>
        </p:spPr>
        <p:txBody>
          <a:bodyPr/>
          <a:lstStyle/>
          <a:p>
            <a:r>
              <a:rPr lang="en-US" dirty="0"/>
              <a:t>Modeling the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/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/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blipFill>
                <a:blip r:embed="rId3"/>
                <a:stretch>
                  <a:fillRect l="-23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/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/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1E31FD-1BBB-4A79-B432-CC05018D7A1A}"/>
              </a:ext>
            </a:extLst>
          </p:cNvPr>
          <p:cNvSpPr txBox="1"/>
          <p:nvPr/>
        </p:nvSpPr>
        <p:spPr>
          <a:xfrm>
            <a:off x="803925" y="241950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D4026-89A4-46A8-B333-2F02D381EA37}"/>
              </a:ext>
            </a:extLst>
          </p:cNvPr>
          <p:cNvSpPr txBox="1"/>
          <p:nvPr/>
        </p:nvSpPr>
        <p:spPr>
          <a:xfrm>
            <a:off x="1090863" y="407469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C703-7C90-4269-8E3E-8430FB5905FA}"/>
              </a:ext>
            </a:extLst>
          </p:cNvPr>
          <p:cNvSpPr txBox="1"/>
          <p:nvPr/>
        </p:nvSpPr>
        <p:spPr>
          <a:xfrm>
            <a:off x="3555798" y="15881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Differential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4B444-96FB-4505-9F54-CA90EC3563D7}"/>
              </a:ext>
            </a:extLst>
          </p:cNvPr>
          <p:cNvSpPr txBox="1"/>
          <p:nvPr/>
        </p:nvSpPr>
        <p:spPr>
          <a:xfrm>
            <a:off x="7067851" y="158816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805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C67-820A-4366-B08E-357C656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Parameters:</a:t>
            </a:r>
            <a:br>
              <a:rPr lang="en-US" dirty="0"/>
            </a:br>
            <a:r>
              <a:rPr lang="en-US" dirty="0"/>
              <a:t>Method of Centered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80AD-BD1E-4F6F-9C3E-D142ACD4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67622"/>
          </a:xfrm>
        </p:spPr>
        <p:txBody>
          <a:bodyPr/>
          <a:lstStyle/>
          <a:p>
            <a:r>
              <a:rPr lang="en-US" dirty="0"/>
              <a:t>Want to find the rate of change from one point to another.</a:t>
            </a:r>
          </a:p>
          <a:p>
            <a:r>
              <a:rPr lang="en-US" dirty="0"/>
              <a:t>Use the following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/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8DE5E-55ED-43DE-82F8-D5FA68574D3F}"/>
              </a:ext>
            </a:extLst>
          </p:cNvPr>
          <p:cNvSpPr txBox="1">
            <a:spLocks/>
          </p:cNvSpPr>
          <p:nvPr/>
        </p:nvSpPr>
        <p:spPr>
          <a:xfrm>
            <a:off x="677334" y="4305327"/>
            <a:ext cx="8596668" cy="96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‘h’ is the distance between any two given data points.</a:t>
            </a:r>
          </a:p>
          <a:p>
            <a:pPr lvl="1"/>
            <a:r>
              <a:rPr lang="en-US" dirty="0"/>
              <a:t>In our set, 10 years.</a:t>
            </a:r>
          </a:p>
        </p:txBody>
      </p:sp>
    </p:spTree>
    <p:extLst>
      <p:ext uri="{BB962C8B-B14F-4D97-AF65-F5344CB8AC3E}">
        <p14:creationId xmlns:p14="http://schemas.microsoft.com/office/powerpoint/2010/main" val="412067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C96-978D-4F2B-B4FE-C5EB74A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263"/>
          </a:xfrm>
        </p:spPr>
        <p:txBody>
          <a:bodyPr/>
          <a:lstStyle/>
          <a:p>
            <a:r>
              <a:rPr lang="en-US" dirty="0"/>
              <a:t>Example 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/>
              <p:nvPr/>
            </p:nvSpPr>
            <p:spPr>
              <a:xfrm>
                <a:off x="147647" y="2314126"/>
                <a:ext cx="9656041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1900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1890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1910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91972266−62947714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=1451227.6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7" y="2314126"/>
                <a:ext cx="9656041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657" y="3967125"/>
                <a:ext cx="8596668" cy="96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number we then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for ease of use in further calculations.</a:t>
                </a:r>
              </a:p>
              <a:p>
                <a:r>
                  <a:rPr lang="en-US" dirty="0"/>
                  <a:t>The units on this number are population/year.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3967125"/>
                <a:ext cx="8596668" cy="967622"/>
              </a:xfrm>
              <a:prstGeom prst="rect">
                <a:avLst/>
              </a:prstGeom>
              <a:blipFill>
                <a:blip r:embed="rId3"/>
                <a:stretch>
                  <a:fillRect l="-213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2706-EA11-4D33-9E4E-A65EFDF4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240"/>
          </a:xfrm>
        </p:spPr>
        <p:txBody>
          <a:bodyPr/>
          <a:lstStyle/>
          <a:p>
            <a:r>
              <a:rPr lang="en-US" dirty="0"/>
              <a:t>PPGR vs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E046-0F69-4403-91A5-E0C88AE9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7" y="1223793"/>
            <a:ext cx="6334828" cy="4751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55EBE5-5214-4193-B09C-669B0F6072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6485" y="747934"/>
                <a:ext cx="3021186" cy="5527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 of Best Fit:</a:t>
                </a:r>
              </a:p>
              <a:p>
                <a:pPr lvl="1"/>
                <a:r>
                  <a:rPr lang="en-US" dirty="0"/>
                  <a:t>Calculated in Python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 err="1"/>
                  <a:t>NumPy</a:t>
                </a:r>
                <a:endParaRPr lang="en-US" dirty="0"/>
              </a:p>
              <a:p>
                <a:pPr lvl="1"/>
                <a:r>
                  <a:rPr lang="en-US" dirty="0" err="1"/>
                  <a:t>np.polyfit</a:t>
                </a:r>
                <a:endParaRPr lang="en-US" dirty="0"/>
              </a:p>
              <a:p>
                <a:pPr lvl="1"/>
                <a:r>
                  <a:rPr lang="en-US" dirty="0"/>
                  <a:t>Gives slope and y-intercept</a:t>
                </a:r>
              </a:p>
              <a:p>
                <a:r>
                  <a:rPr lang="en-US" dirty="0"/>
                  <a:t>Using these values</a:t>
                </a:r>
              </a:p>
              <a:p>
                <a:pPr lvl="1"/>
                <a:r>
                  <a:rPr lang="en-US" dirty="0"/>
                  <a:t>Average PPGR = r for exponential model</a:t>
                </a:r>
              </a:p>
              <a:p>
                <a:pPr lvl="1"/>
                <a:r>
                  <a:rPr lang="en-US" dirty="0"/>
                  <a:t>Y-value at x-intercept:</a:t>
                </a:r>
              </a:p>
              <a:p>
                <a:pPr lvl="2"/>
                <a:r>
                  <a:rPr lang="en-US" dirty="0"/>
                  <a:t>‘r’ for logistic</a:t>
                </a:r>
              </a:p>
              <a:p>
                <a:pPr lvl="1"/>
                <a:r>
                  <a:rPr lang="en-US" dirty="0"/>
                  <a:t>x-value at y-intercept:</a:t>
                </a:r>
              </a:p>
              <a:p>
                <a:pPr lvl="2"/>
                <a:r>
                  <a:rPr lang="en-US" dirty="0"/>
                  <a:t>‘L’ for logistic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population at the year 1900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55EBE5-5214-4193-B09C-669B0F60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85" y="747934"/>
                <a:ext cx="3021186" cy="5527605"/>
              </a:xfrm>
              <a:prstGeom prst="rect">
                <a:avLst/>
              </a:prstGeom>
              <a:blipFill>
                <a:blip r:embed="rId4"/>
                <a:stretch>
                  <a:fillRect l="-606" t="-773"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71ED8-FD51-463C-A369-B807EDAD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0" y="1570626"/>
            <a:ext cx="7298731" cy="437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3EDAE-0E24-4BD9-AFE6-3BBC678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026"/>
          </a:xfrm>
        </p:spPr>
        <p:txBody>
          <a:bodyPr/>
          <a:lstStyle/>
          <a:p>
            <a:r>
              <a:rPr lang="en-US" dirty="0"/>
              <a:t>Models from this 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2A29BA-55BF-4DB7-B63B-80FA07A20C04}"/>
              </a:ext>
            </a:extLst>
          </p:cNvPr>
          <p:cNvSpPr txBox="1">
            <a:spLocks/>
          </p:cNvSpPr>
          <p:nvPr/>
        </p:nvSpPr>
        <p:spPr>
          <a:xfrm>
            <a:off x="6945339" y="2138323"/>
            <a:ext cx="2937697" cy="422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Clearly begin to see a distinction between the exponential model and logistic model.</a:t>
            </a:r>
          </a:p>
          <a:p>
            <a:r>
              <a:rPr lang="en-US" dirty="0"/>
              <a:t>Logistic still not a perfect model</a:t>
            </a:r>
          </a:p>
          <a:p>
            <a:r>
              <a:rPr lang="en-US" dirty="0"/>
              <a:t>A third, more accurate model?</a:t>
            </a:r>
          </a:p>
        </p:txBody>
      </p:sp>
    </p:spTree>
    <p:extLst>
      <p:ext uri="{BB962C8B-B14F-4D97-AF65-F5344CB8AC3E}">
        <p14:creationId xmlns:p14="http://schemas.microsoft.com/office/powerpoint/2010/main" val="37758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E4F0-EB54-430F-9623-F11533A457DE}"/>
              </a:ext>
            </a:extLst>
          </p:cNvPr>
          <p:cNvSpPr txBox="1">
            <a:spLocks/>
          </p:cNvSpPr>
          <p:nvPr/>
        </p:nvSpPr>
        <p:spPr>
          <a:xfrm>
            <a:off x="689860" y="2864285"/>
            <a:ext cx="8596668" cy="9610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3845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211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Trebuchet MS</vt:lpstr>
      <vt:lpstr>Wingdings 3</vt:lpstr>
      <vt:lpstr>Facet</vt:lpstr>
      <vt:lpstr>Per-Capita Population Growth Rate</vt:lpstr>
      <vt:lpstr>US Population since 1790</vt:lpstr>
      <vt:lpstr>Modeling the Data:</vt:lpstr>
      <vt:lpstr>Solving for Parameters: Method of Centered Differences</vt:lpstr>
      <vt:lpstr>Example Calculation:</vt:lpstr>
      <vt:lpstr>PPGR vs Population</vt:lpstr>
      <vt:lpstr>Models from this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Per-Capita Population Growth Rate</dc:title>
  <dc:creator>Justin Butler</dc:creator>
  <cp:lastModifiedBy>Justin Butler</cp:lastModifiedBy>
  <cp:revision>8</cp:revision>
  <dcterms:created xsi:type="dcterms:W3CDTF">2017-10-26T06:11:06Z</dcterms:created>
  <dcterms:modified xsi:type="dcterms:W3CDTF">2017-11-01T19:54:42Z</dcterms:modified>
</cp:coreProperties>
</file>