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4D-6B96-46DD-8021-7E409CA4D2C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5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4D-6B96-46DD-8021-7E409CA4D2C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87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4D-6B96-46DD-8021-7E409CA4D2C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4915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4D-6B96-46DD-8021-7E409CA4D2C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30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4D-6B96-46DD-8021-7E409CA4D2C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4372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4D-6B96-46DD-8021-7E409CA4D2C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02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4D-6B96-46DD-8021-7E409CA4D2C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26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4D-6B96-46DD-8021-7E409CA4D2C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9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4D-6B96-46DD-8021-7E409CA4D2C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9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4D-6B96-46DD-8021-7E409CA4D2C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4D-6B96-46DD-8021-7E409CA4D2C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9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4D-6B96-46DD-8021-7E409CA4D2C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4D-6B96-46DD-8021-7E409CA4D2C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3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4D-6B96-46DD-8021-7E409CA4D2C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6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4D-6B96-46DD-8021-7E409CA4D2C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9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B044D-6B96-46DD-8021-7E409CA4D2C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5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B044D-6B96-46DD-8021-7E409CA4D2C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481231-2476-4396-B61C-DC41EEF58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6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FF43-AE84-4262-8D92-FF42E12A93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Per-Capita Population Growth Rate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E5FA3-1FB3-4D10-BA52-B62893A1A1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Justin Butler</a:t>
            </a:r>
          </a:p>
        </p:txBody>
      </p:sp>
    </p:spTree>
    <p:extLst>
      <p:ext uri="{BB962C8B-B14F-4D97-AF65-F5344CB8AC3E}">
        <p14:creationId xmlns:p14="http://schemas.microsoft.com/office/powerpoint/2010/main" val="185657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D37F-2617-46D2-B9FF-0238A051F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6395270" cy="1320800"/>
          </a:xfrm>
        </p:spPr>
        <p:txBody>
          <a:bodyPr/>
          <a:lstStyle/>
          <a:p>
            <a:r>
              <a:rPr lang="en-US" dirty="0"/>
              <a:t>US Population since 1790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FDF76CD-4F37-48C9-AF97-8544303CF11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19046969"/>
              </p:ext>
            </p:extLst>
          </p:nvPr>
        </p:nvGraphicFramePr>
        <p:xfrm>
          <a:off x="7186009" y="939257"/>
          <a:ext cx="201168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45636361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570775292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US Population from the Census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0627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Year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Population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7335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3929214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60139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5308483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22915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7239861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64464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9638453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1344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12866020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8483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17069453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6077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23191876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08179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31443321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49900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39818449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36165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50155783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19936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62947714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51338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75994575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07740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91972266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1297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1.06E+08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2454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1.23E+08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06166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1.32E+08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848460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1.51E+08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5684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1.79E+08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72111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2.03E+08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56006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2.27E+08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8829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2.49E+08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70398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2.81E+08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91591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3.09E+08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4988714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064F29F8-78B9-4879-843C-C1AA49351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28" y="1377796"/>
            <a:ext cx="6622081" cy="49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3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D11C-5020-48AD-98E9-887C63198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8837"/>
          </a:xfrm>
        </p:spPr>
        <p:txBody>
          <a:bodyPr/>
          <a:lstStyle/>
          <a:p>
            <a:r>
              <a:rPr lang="en-US" dirty="0"/>
              <a:t>Modeling the Data: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B9F78A-D88F-496C-AC80-40FA64C3AEEF}"/>
                  </a:ext>
                </a:extLst>
              </p:cNvPr>
              <p:cNvSpPr txBox="1"/>
              <p:nvPr/>
            </p:nvSpPr>
            <p:spPr>
              <a:xfrm>
                <a:off x="3555798" y="2281009"/>
                <a:ext cx="1213474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B9F78A-D88F-496C-AC80-40FA64C3A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798" y="2281009"/>
                <a:ext cx="1213474" cy="7012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42FEE0-6F12-49F0-B788-1DC51ED5DE5F}"/>
                  </a:ext>
                </a:extLst>
              </p:cNvPr>
              <p:cNvSpPr txBox="1"/>
              <p:nvPr/>
            </p:nvSpPr>
            <p:spPr>
              <a:xfrm>
                <a:off x="6677363" y="2281009"/>
                <a:ext cx="180080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42FEE0-6F12-49F0-B788-1DC51ED5D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363" y="2281009"/>
                <a:ext cx="1800809" cy="369332"/>
              </a:xfrm>
              <a:prstGeom prst="rect">
                <a:avLst/>
              </a:prstGeom>
              <a:blipFill>
                <a:blip r:embed="rId3"/>
                <a:stretch>
                  <a:fillRect l="-2365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1BE34F-7A16-43AC-96C9-B6B515DEC4BA}"/>
                  </a:ext>
                </a:extLst>
              </p:cNvPr>
              <p:cNvSpPr txBox="1"/>
              <p:nvPr/>
            </p:nvSpPr>
            <p:spPr>
              <a:xfrm>
                <a:off x="3060439" y="3843871"/>
                <a:ext cx="2204193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𝑟𝑃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1BE34F-7A16-43AC-96C9-B6B515DEC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439" y="3843871"/>
                <a:ext cx="2204193" cy="701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F00CE0-D67A-42E7-A1E4-9F2485A734F5}"/>
                  </a:ext>
                </a:extLst>
              </p:cNvPr>
              <p:cNvSpPr txBox="1"/>
              <p:nvPr/>
            </p:nvSpPr>
            <p:spPr>
              <a:xfrm>
                <a:off x="5881535" y="3843871"/>
                <a:ext cx="3392467" cy="1067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F00CE0-D67A-42E7-A1E4-9F2485A73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535" y="3843871"/>
                <a:ext cx="3392467" cy="10672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41E31FD-1BBB-4A79-B432-CC05018D7A1A}"/>
              </a:ext>
            </a:extLst>
          </p:cNvPr>
          <p:cNvSpPr txBox="1"/>
          <p:nvPr/>
        </p:nvSpPr>
        <p:spPr>
          <a:xfrm>
            <a:off x="803925" y="2419508"/>
            <a:ext cx="1922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Exponential: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6D4026-89A4-46A8-B333-2F02D381EA37}"/>
              </a:ext>
            </a:extLst>
          </p:cNvPr>
          <p:cNvSpPr txBox="1"/>
          <p:nvPr/>
        </p:nvSpPr>
        <p:spPr>
          <a:xfrm>
            <a:off x="1090863" y="4074695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Logistic: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39C703-7C90-4269-8E3E-8430FB5905FA}"/>
              </a:ext>
            </a:extLst>
          </p:cNvPr>
          <p:cNvSpPr txBox="1"/>
          <p:nvPr/>
        </p:nvSpPr>
        <p:spPr>
          <a:xfrm>
            <a:off x="3555798" y="1588168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Differential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E4B444-96FB-4505-9F54-CA90EC3563D7}"/>
              </a:ext>
            </a:extLst>
          </p:cNvPr>
          <p:cNvSpPr txBox="1"/>
          <p:nvPr/>
        </p:nvSpPr>
        <p:spPr>
          <a:xfrm>
            <a:off x="7067851" y="1588168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58052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D4C67-820A-4366-B08E-357C6569B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for Parameters:</a:t>
            </a:r>
            <a:br>
              <a:rPr lang="en-US" dirty="0"/>
            </a:br>
            <a:r>
              <a:rPr lang="en-US" dirty="0"/>
              <a:t>Method of Centered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280AD-BD1E-4F6F-9C3E-D142ACD4D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967622"/>
          </a:xfrm>
        </p:spPr>
        <p:txBody>
          <a:bodyPr/>
          <a:lstStyle/>
          <a:p>
            <a:r>
              <a:rPr lang="en-US" dirty="0"/>
              <a:t>Want to find the rate of change from one point to another.</a:t>
            </a:r>
          </a:p>
          <a:p>
            <a:r>
              <a:rPr lang="en-US" dirty="0"/>
              <a:t>Use the following formula: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9A85FB-AC48-4698-99F7-47B38AAE8576}"/>
                  </a:ext>
                </a:extLst>
              </p:cNvPr>
              <p:cNvSpPr txBox="1"/>
              <p:nvPr/>
            </p:nvSpPr>
            <p:spPr>
              <a:xfrm>
                <a:off x="2354891" y="3358402"/>
                <a:ext cx="4484319" cy="7167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9A85FB-AC48-4698-99F7-47B38AAE8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891" y="3358402"/>
                <a:ext cx="4484319" cy="7167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D8DE5E-55ED-43DE-82F8-D5FA68574D3F}"/>
              </a:ext>
            </a:extLst>
          </p:cNvPr>
          <p:cNvSpPr txBox="1">
            <a:spLocks/>
          </p:cNvSpPr>
          <p:nvPr/>
        </p:nvSpPr>
        <p:spPr>
          <a:xfrm>
            <a:off x="677334" y="4305327"/>
            <a:ext cx="8596668" cy="96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Where ‘h’ is the distance between any two given data points.</a:t>
            </a:r>
          </a:p>
          <a:p>
            <a:pPr lvl="1"/>
            <a:r>
              <a:rPr lang="en-US" dirty="0"/>
              <a:t>In our set, 10 years.</a:t>
            </a:r>
          </a:p>
        </p:txBody>
      </p:sp>
    </p:spTree>
    <p:extLst>
      <p:ext uri="{BB962C8B-B14F-4D97-AF65-F5344CB8AC3E}">
        <p14:creationId xmlns:p14="http://schemas.microsoft.com/office/powerpoint/2010/main" val="4120673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2C96-978D-4F2B-B4FE-C5EB74A40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263"/>
          </a:xfrm>
        </p:spPr>
        <p:txBody>
          <a:bodyPr/>
          <a:lstStyle/>
          <a:p>
            <a:r>
              <a:rPr lang="en-US" dirty="0"/>
              <a:t>Example Calculation: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F1B390-974A-482F-82E3-A71DE2C00416}"/>
                  </a:ext>
                </a:extLst>
              </p:cNvPr>
              <p:cNvSpPr txBox="1"/>
              <p:nvPr/>
            </p:nvSpPr>
            <p:spPr>
              <a:xfrm>
                <a:off x="147647" y="2314126"/>
                <a:ext cx="9656041" cy="716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1900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1890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1910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91972266−62947714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=1451227.6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F1B390-974A-482F-82E3-A71DE2C00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47" y="2314126"/>
                <a:ext cx="9656041" cy="7167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59D3312-6004-4B33-85ED-B76158D818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1657" y="3967125"/>
                <a:ext cx="8596668" cy="9676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This number we then divide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/>
                  <a:t> for ease of use in further calculations.</a:t>
                </a:r>
              </a:p>
              <a:p>
                <a:r>
                  <a:rPr lang="en-US" dirty="0"/>
                  <a:t>The units on this number are population/year.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59D3312-6004-4B33-85ED-B76158D81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57" y="3967125"/>
                <a:ext cx="8596668" cy="967622"/>
              </a:xfrm>
              <a:prstGeom prst="rect">
                <a:avLst/>
              </a:prstGeom>
              <a:blipFill>
                <a:blip r:embed="rId3"/>
                <a:stretch>
                  <a:fillRect l="-213" t="-4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019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72706-EA11-4D33-9E4E-A65EFDF48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7240"/>
          </a:xfrm>
        </p:spPr>
        <p:txBody>
          <a:bodyPr/>
          <a:lstStyle/>
          <a:p>
            <a:r>
              <a:rPr lang="en-US" dirty="0"/>
              <a:t>PPGR vs Population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04E046-0F69-4403-91A5-E0C88AE91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57" y="1223793"/>
            <a:ext cx="6334828" cy="475112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4D55EBE5-5214-4193-B09C-669B0F6072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86485" y="747934"/>
                <a:ext cx="3021186" cy="55276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Line of Best Fit:</a:t>
                </a:r>
              </a:p>
              <a:p>
                <a:pPr lvl="1"/>
                <a:r>
                  <a:rPr lang="en-US" dirty="0"/>
                  <a:t>Calculated in Python</a:t>
                </a:r>
              </a:p>
              <a:p>
                <a:pPr lvl="1"/>
                <a:r>
                  <a:rPr lang="en-US" dirty="0"/>
                  <a:t>Using </a:t>
                </a:r>
                <a:r>
                  <a:rPr lang="en-US" dirty="0" err="1"/>
                  <a:t>NumPy</a:t>
                </a:r>
                <a:endParaRPr lang="en-US" dirty="0"/>
              </a:p>
              <a:p>
                <a:pPr lvl="1"/>
                <a:r>
                  <a:rPr lang="en-US" dirty="0" err="1"/>
                  <a:t>np.polyfit</a:t>
                </a:r>
                <a:endParaRPr lang="en-US" dirty="0"/>
              </a:p>
              <a:p>
                <a:pPr lvl="1"/>
                <a:r>
                  <a:rPr lang="en-US" dirty="0"/>
                  <a:t>Gives slope and y-intercept</a:t>
                </a:r>
              </a:p>
              <a:p>
                <a:r>
                  <a:rPr lang="en-US" dirty="0"/>
                  <a:t>Using these values</a:t>
                </a:r>
              </a:p>
              <a:p>
                <a:pPr lvl="1"/>
                <a:r>
                  <a:rPr lang="en-US" dirty="0"/>
                  <a:t>Average PPGR = r for exponential model</a:t>
                </a:r>
              </a:p>
              <a:p>
                <a:pPr lvl="1"/>
                <a:r>
                  <a:rPr lang="en-US" dirty="0"/>
                  <a:t>Y-value at x-intercept:</a:t>
                </a:r>
              </a:p>
              <a:p>
                <a:pPr lvl="2"/>
                <a:r>
                  <a:rPr lang="en-US" dirty="0"/>
                  <a:t>‘r’ for logistic</a:t>
                </a:r>
              </a:p>
              <a:p>
                <a:pPr lvl="1"/>
                <a:r>
                  <a:rPr lang="en-US" dirty="0"/>
                  <a:t>x-value at y-intercept:</a:t>
                </a:r>
              </a:p>
              <a:p>
                <a:pPr lvl="2"/>
                <a:r>
                  <a:rPr lang="en-US" dirty="0"/>
                  <a:t>‘L’ for logistic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the population at the year 1900</a:t>
                </a: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4D55EBE5-5214-4193-B09C-669B0F607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485" y="747934"/>
                <a:ext cx="3021186" cy="5527605"/>
              </a:xfrm>
              <a:prstGeom prst="rect">
                <a:avLst/>
              </a:prstGeom>
              <a:blipFill>
                <a:blip r:embed="rId3"/>
                <a:stretch>
                  <a:fillRect l="-606" t="-773" r="-1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67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671ED8-FD51-463C-A369-B807EDADE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30" y="1570626"/>
            <a:ext cx="7298731" cy="43792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B3EDAE-0E24-4BD9-AFE6-3BBC67860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1026"/>
          </a:xfrm>
        </p:spPr>
        <p:txBody>
          <a:bodyPr/>
          <a:lstStyle/>
          <a:p>
            <a:r>
              <a:rPr lang="en-US" dirty="0"/>
              <a:t>Models from this Method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2A29BA-55BF-4DB7-B63B-80FA07A20C04}"/>
              </a:ext>
            </a:extLst>
          </p:cNvPr>
          <p:cNvSpPr txBox="1">
            <a:spLocks/>
          </p:cNvSpPr>
          <p:nvPr/>
        </p:nvSpPr>
        <p:spPr>
          <a:xfrm>
            <a:off x="6945339" y="2138323"/>
            <a:ext cx="2937697" cy="4224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Clearly begin to see a distinction between the exponential model and logistic model.</a:t>
            </a:r>
          </a:p>
          <a:p>
            <a:r>
              <a:rPr lang="en-US" dirty="0"/>
              <a:t>Logistic still not a perfect model</a:t>
            </a:r>
          </a:p>
          <a:p>
            <a:r>
              <a:rPr lang="en-US" dirty="0"/>
              <a:t>A third, more accurate model?</a:t>
            </a:r>
          </a:p>
        </p:txBody>
      </p:sp>
    </p:spTree>
    <p:extLst>
      <p:ext uri="{BB962C8B-B14F-4D97-AF65-F5344CB8AC3E}">
        <p14:creationId xmlns:p14="http://schemas.microsoft.com/office/powerpoint/2010/main" val="3775808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FE4F0-EB54-430F-9623-F11533A457DE}"/>
              </a:ext>
            </a:extLst>
          </p:cNvPr>
          <p:cNvSpPr txBox="1">
            <a:spLocks/>
          </p:cNvSpPr>
          <p:nvPr/>
        </p:nvSpPr>
        <p:spPr>
          <a:xfrm>
            <a:off x="689860" y="2864285"/>
            <a:ext cx="8596668" cy="96102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Thank you for your participation!</a:t>
            </a:r>
          </a:p>
        </p:txBody>
      </p:sp>
    </p:spTree>
    <p:extLst>
      <p:ext uri="{BB962C8B-B14F-4D97-AF65-F5344CB8AC3E}">
        <p14:creationId xmlns:p14="http://schemas.microsoft.com/office/powerpoint/2010/main" val="38458922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289</Words>
  <Application>Microsoft Office PowerPoint</Application>
  <PresentationFormat>Widescreen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Trebuchet MS</vt:lpstr>
      <vt:lpstr>Wingdings 3</vt:lpstr>
      <vt:lpstr>Facet</vt:lpstr>
      <vt:lpstr>Per-Capita Population Growth Rate</vt:lpstr>
      <vt:lpstr>US Population since 1790</vt:lpstr>
      <vt:lpstr>Modeling the Data:</vt:lpstr>
      <vt:lpstr>Solving for Parameters: Method of Centered Differences</vt:lpstr>
      <vt:lpstr>Example Calculation:</vt:lpstr>
      <vt:lpstr>PPGR vs Population</vt:lpstr>
      <vt:lpstr>Models from this Method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Per-Capita Population Growth Rate</dc:title>
  <dc:creator>Justin Butler</dc:creator>
  <cp:lastModifiedBy>Justin Butler</cp:lastModifiedBy>
  <cp:revision>6</cp:revision>
  <dcterms:created xsi:type="dcterms:W3CDTF">2017-10-26T06:11:06Z</dcterms:created>
  <dcterms:modified xsi:type="dcterms:W3CDTF">2017-10-26T06:56:28Z</dcterms:modified>
</cp:coreProperties>
</file>