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3714d6e3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3714d6e3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13714d6e3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13714d6e3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13714d6e3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13714d6e3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13714d6e3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13714d6e3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3714d6e3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3714d6e3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3714d6e3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3714d6e3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3714d6e3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3714d6e3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3714d6e3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3714d6e3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3714d6e3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3714d6e3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bananajama" TargetMode="External"/><Relationship Id="rId4" Type="http://schemas.openxmlformats.org/officeDocument/2006/relationships/hyperlink" Target="https://twitter.com/Banana_Jam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techcommunity.microsoft.com/t5/azure-active-directory-identity/update-your-applications-to-use-microsoft-authentication-library/ba-p/125736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eveloper.microsoft.com/en-us/graph/graph-explorer" TargetMode="External"/><Relationship Id="rId4" Type="http://schemas.openxmlformats.org/officeDocument/2006/relationships/hyperlink" Target="https://docs.microsoft.com/en-us/graph/"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microsoft.com/en-us/graph/powershell/get-starte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Introduction to Microsoft.Graph</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Jeremy Brown</a:t>
            </a:r>
            <a:endParaRPr/>
          </a:p>
          <a:p>
            <a:pPr indent="0" lvl="0" marL="0" rtl="0" algn="l">
              <a:spcBef>
                <a:spcPts val="0"/>
              </a:spcBef>
              <a:spcAft>
                <a:spcPts val="0"/>
              </a:spcAft>
              <a:buNone/>
            </a:pPr>
            <a:r>
              <a:rPr lang="en"/>
              <a:t>@Banana_Jama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Let’s Automate New Users and Groups</a:t>
            </a:r>
            <a:endParaRPr/>
          </a:p>
        </p:txBody>
      </p:sp>
      <p:sp>
        <p:nvSpPr>
          <p:cNvPr id="122" name="Google Shape;122;p2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482600" lvl="0" marL="457200" rtl="0" algn="l">
              <a:spcBef>
                <a:spcPts val="0"/>
              </a:spcBef>
              <a:spcAft>
                <a:spcPts val="0"/>
              </a:spcAft>
              <a:buSzPts val="4000"/>
              <a:buChar char="●"/>
            </a:pPr>
            <a:r>
              <a:rPr b="1" lang="en" sz="4000"/>
              <a:t>DEMO</a:t>
            </a:r>
            <a:endParaRPr b="1" sz="4000"/>
          </a:p>
          <a:p>
            <a:pPr indent="-482600" lvl="1" marL="914400" rtl="0" algn="l">
              <a:spcBef>
                <a:spcPts val="0"/>
              </a:spcBef>
              <a:spcAft>
                <a:spcPts val="0"/>
              </a:spcAft>
              <a:buSzPts val="4000"/>
              <a:buChar char="○"/>
            </a:pPr>
            <a:r>
              <a:rPr b="1" lang="en" sz="4000"/>
              <a:t>Create Bulk Users</a:t>
            </a:r>
            <a:endParaRPr b="1" sz="4000"/>
          </a:p>
          <a:p>
            <a:pPr indent="-482600" lvl="1" marL="914400" rtl="0" algn="l">
              <a:spcBef>
                <a:spcPts val="0"/>
              </a:spcBef>
              <a:spcAft>
                <a:spcPts val="0"/>
              </a:spcAft>
              <a:buSzPts val="4000"/>
              <a:buChar char="○"/>
            </a:pPr>
            <a:r>
              <a:rPr b="1" lang="en" sz="4000"/>
              <a:t>Create Bulk Groups </a:t>
            </a:r>
            <a:endParaRPr b="1"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Who Am I?</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Jeremy Brown</a:t>
            </a:r>
            <a:endParaRPr sz="2000"/>
          </a:p>
          <a:p>
            <a:pPr indent="-355600" lvl="0" marL="457200" rtl="0" algn="l">
              <a:spcBef>
                <a:spcPts val="0"/>
              </a:spcBef>
              <a:spcAft>
                <a:spcPts val="0"/>
              </a:spcAft>
              <a:buSzPts val="2000"/>
              <a:buChar char="●"/>
            </a:pPr>
            <a:r>
              <a:rPr lang="en" sz="2000"/>
              <a:t>Server Engineer</a:t>
            </a:r>
            <a:endParaRPr sz="2000"/>
          </a:p>
          <a:p>
            <a:pPr indent="-355600" lvl="0" marL="457200" rtl="0" algn="l">
              <a:spcBef>
                <a:spcPts val="0"/>
              </a:spcBef>
              <a:spcAft>
                <a:spcPts val="0"/>
              </a:spcAft>
              <a:buSzPts val="2000"/>
              <a:buChar char="●"/>
            </a:pPr>
            <a:r>
              <a:rPr lang="en" sz="2000"/>
              <a:t>&gt;20 years in IT</a:t>
            </a:r>
            <a:endParaRPr sz="2000"/>
          </a:p>
          <a:p>
            <a:pPr indent="-355600" lvl="0" marL="457200" rtl="0" algn="l">
              <a:spcBef>
                <a:spcPts val="0"/>
              </a:spcBef>
              <a:spcAft>
                <a:spcPts val="0"/>
              </a:spcAft>
              <a:buSzPts val="2000"/>
              <a:buChar char="●"/>
            </a:pPr>
            <a:r>
              <a:rPr lang="en" sz="2000" u="sng">
                <a:solidFill>
                  <a:schemeClr val="hlink"/>
                </a:solidFill>
                <a:hlinkClick r:id="rId3"/>
              </a:rPr>
              <a:t>https://github.com/bananajama</a:t>
            </a:r>
            <a:endParaRPr sz="2000"/>
          </a:p>
          <a:p>
            <a:pPr indent="-355600" lvl="0" marL="457200" rtl="0" algn="l">
              <a:spcBef>
                <a:spcPts val="0"/>
              </a:spcBef>
              <a:spcAft>
                <a:spcPts val="0"/>
              </a:spcAft>
              <a:buSzPts val="2000"/>
              <a:buChar char="●"/>
            </a:pPr>
            <a:r>
              <a:rPr lang="en" sz="2000" u="sng">
                <a:solidFill>
                  <a:schemeClr val="hlink"/>
                </a:solidFill>
                <a:hlinkClick r:id="rId4"/>
              </a:rPr>
              <a:t>https://twitter.com/Banana_Jama</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Why Is This Important</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Microsoft is deprecating the ADAL libraries</a:t>
            </a:r>
            <a:endParaRPr sz="2000"/>
          </a:p>
          <a:p>
            <a:pPr indent="-355600" lvl="0" marL="457200" rtl="0" algn="l">
              <a:spcBef>
                <a:spcPts val="0"/>
              </a:spcBef>
              <a:spcAft>
                <a:spcPts val="0"/>
              </a:spcAft>
              <a:buSzPts val="2000"/>
              <a:buChar char="●"/>
            </a:pPr>
            <a:r>
              <a:rPr lang="en" sz="2000"/>
              <a:t>This affects the AzureAD and MSOnline modules</a:t>
            </a:r>
            <a:endParaRPr sz="2000"/>
          </a:p>
          <a:p>
            <a:pPr indent="-355600" lvl="0" marL="457200" rtl="0" algn="l">
              <a:spcBef>
                <a:spcPts val="0"/>
              </a:spcBef>
              <a:spcAft>
                <a:spcPts val="0"/>
              </a:spcAft>
              <a:buSzPts val="2000"/>
              <a:buChar char="●"/>
            </a:pPr>
            <a:r>
              <a:rPr lang="en" sz="2000"/>
              <a:t>Any automation needs to be moved to MSAL</a:t>
            </a:r>
            <a:endParaRPr sz="2000"/>
          </a:p>
          <a:p>
            <a:pPr indent="-355600" lvl="0" marL="457200" rtl="0" algn="l">
              <a:spcBef>
                <a:spcPts val="0"/>
              </a:spcBef>
              <a:spcAft>
                <a:spcPts val="0"/>
              </a:spcAft>
              <a:buSzPts val="2000"/>
              <a:buChar char="●"/>
            </a:pPr>
            <a:r>
              <a:rPr lang="en" sz="2000" u="sng">
                <a:solidFill>
                  <a:schemeClr val="hlink"/>
                </a:solidFill>
                <a:hlinkClick r:id="rId3"/>
              </a:rPr>
              <a:t>https://techcommunity.microsoft.com/t5/azure-active-directory-identity/update-your-applications-to-use-microsoft-authentication-library/ba-p/1257363</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Why Is This Important</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a:t>
            </a:r>
            <a:r>
              <a:rPr b="1" lang="en" sz="2000">
                <a:solidFill>
                  <a:srgbClr val="333333"/>
                </a:solidFill>
                <a:highlight>
                  <a:srgbClr val="FFFFFF"/>
                </a:highlight>
                <a:latin typeface="Arial"/>
                <a:ea typeface="Arial"/>
                <a:cs typeface="Arial"/>
                <a:sym typeface="Arial"/>
              </a:rPr>
              <a:t>Starting June 30th, 2022</a:t>
            </a:r>
            <a:r>
              <a:rPr lang="en" sz="2000">
                <a:solidFill>
                  <a:srgbClr val="333333"/>
                </a:solidFill>
                <a:highlight>
                  <a:srgbClr val="FFFFFF"/>
                </a:highlight>
                <a:latin typeface="Arial"/>
                <a:ea typeface="Arial"/>
                <a:cs typeface="Arial"/>
                <a:sym typeface="Arial"/>
              </a:rPr>
              <a:t>, </a:t>
            </a:r>
            <a:r>
              <a:rPr lang="en" sz="2000">
                <a:highlight>
                  <a:srgbClr val="FFFFFF"/>
                </a:highlight>
                <a:latin typeface="Arial"/>
                <a:ea typeface="Arial"/>
                <a:cs typeface="Arial"/>
                <a:sym typeface="Arial"/>
              </a:rPr>
              <a:t>we will end support for ADAL and Azure AD Graph and will no longer provide technical support or security updates. Apps using Azure AD Graph after this time will no longer receive responses from the Azure AD Graph endpoint. </a:t>
            </a:r>
            <a:r>
              <a:rPr i="1" lang="en" sz="2000">
                <a:highlight>
                  <a:srgbClr val="FFFFFF"/>
                </a:highlight>
                <a:latin typeface="Arial"/>
                <a:ea typeface="Arial"/>
                <a:cs typeface="Arial"/>
                <a:sym typeface="Arial"/>
              </a:rPr>
              <a:t>A</a:t>
            </a:r>
            <a:r>
              <a:rPr lang="en" sz="2000">
                <a:highlight>
                  <a:srgbClr val="FFFFFF"/>
                </a:highlight>
                <a:latin typeface="Arial"/>
                <a:ea typeface="Arial"/>
                <a:cs typeface="Arial"/>
                <a:sym typeface="Arial"/>
              </a:rPr>
              <a:t>pps using ADAL on existing OS versions will continue to work after this time but will not </a:t>
            </a:r>
            <a:r>
              <a:rPr i="1" lang="en" sz="2000">
                <a:highlight>
                  <a:srgbClr val="FFFFFF"/>
                </a:highlight>
                <a:latin typeface="Arial"/>
                <a:ea typeface="Arial"/>
                <a:cs typeface="Arial"/>
                <a:sym typeface="Arial"/>
              </a:rPr>
              <a:t>get</a:t>
            </a:r>
            <a:r>
              <a:rPr lang="en" sz="2000">
                <a:highlight>
                  <a:srgbClr val="FFFFFF"/>
                </a:highlight>
                <a:latin typeface="Arial"/>
                <a:ea typeface="Arial"/>
                <a:cs typeface="Arial"/>
                <a:sym typeface="Arial"/>
              </a:rPr>
              <a:t> an</a:t>
            </a:r>
            <a:r>
              <a:rPr i="1" lang="en" sz="2000">
                <a:highlight>
                  <a:srgbClr val="FFFFFF"/>
                </a:highlight>
                <a:latin typeface="Arial"/>
                <a:ea typeface="Arial"/>
                <a:cs typeface="Arial"/>
                <a:sym typeface="Arial"/>
              </a:rPr>
              <a:t>y</a:t>
            </a:r>
            <a:r>
              <a:rPr lang="en" sz="2000">
                <a:highlight>
                  <a:srgbClr val="FFFFFF"/>
                </a:highlight>
                <a:latin typeface="Arial"/>
                <a:ea typeface="Arial"/>
                <a:cs typeface="Arial"/>
                <a:sym typeface="Arial"/>
              </a:rPr>
              <a:t> </a:t>
            </a:r>
            <a:r>
              <a:rPr i="1" lang="en" sz="2000">
                <a:highlight>
                  <a:srgbClr val="FFFFFF"/>
                </a:highlight>
                <a:latin typeface="Arial"/>
                <a:ea typeface="Arial"/>
                <a:cs typeface="Arial"/>
                <a:sym typeface="Arial"/>
              </a:rPr>
              <a:t>technical support or security </a:t>
            </a:r>
            <a:r>
              <a:rPr lang="en" sz="2000">
                <a:highlight>
                  <a:srgbClr val="FFFFFF"/>
                </a:highlight>
                <a:latin typeface="Arial"/>
                <a:ea typeface="Arial"/>
                <a:cs typeface="Arial"/>
                <a:sym typeface="Arial"/>
              </a:rPr>
              <a:t>updates.”</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Microsoft Graph</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a:t>
            </a:r>
            <a:r>
              <a:rPr lang="en" sz="2000">
                <a:highlight>
                  <a:srgbClr val="FFFFFF"/>
                </a:highlight>
                <a:latin typeface="Arial"/>
                <a:ea typeface="Arial"/>
                <a:cs typeface="Arial"/>
                <a:sym typeface="Arial"/>
              </a:rPr>
              <a:t>Microsoft Graph is the gateway to data and intelligence in Microsoft 365. It provides a unified programmability model that you can use to access the tremendous amount of data in Microsoft 365, Windows 10, and Enterprise Mobility + Security. “</a:t>
            </a:r>
            <a:endParaRPr sz="2000"/>
          </a:p>
          <a:p>
            <a:pPr indent="-355600" lvl="0" marL="457200" rtl="0" algn="l">
              <a:spcBef>
                <a:spcPts val="0"/>
              </a:spcBef>
              <a:spcAft>
                <a:spcPts val="0"/>
              </a:spcAft>
              <a:buSzPts val="2000"/>
              <a:buChar char="●"/>
            </a:pPr>
            <a:r>
              <a:rPr lang="en" sz="2000"/>
              <a:t>We interact with Graph via the Graph Explorer</a:t>
            </a:r>
            <a:endParaRPr sz="2000"/>
          </a:p>
          <a:p>
            <a:pPr indent="-355600" lvl="0" marL="457200" rtl="0" algn="l">
              <a:spcBef>
                <a:spcPts val="0"/>
              </a:spcBef>
              <a:spcAft>
                <a:spcPts val="0"/>
              </a:spcAft>
              <a:buSzPts val="2000"/>
              <a:buChar char="●"/>
            </a:pPr>
            <a:r>
              <a:rPr lang="en" sz="2000" u="sng">
                <a:solidFill>
                  <a:schemeClr val="hlink"/>
                </a:solidFill>
                <a:hlinkClick r:id="rId3"/>
              </a:rPr>
              <a:t>https://developer.microsoft.com/en-us/graph/graph-explorer</a:t>
            </a:r>
            <a:endParaRPr sz="2000"/>
          </a:p>
          <a:p>
            <a:pPr indent="-355600" lvl="0" marL="457200" rtl="0" algn="l">
              <a:spcBef>
                <a:spcPts val="0"/>
              </a:spcBef>
              <a:spcAft>
                <a:spcPts val="0"/>
              </a:spcAft>
              <a:buSzPts val="2000"/>
              <a:buChar char="●"/>
            </a:pPr>
            <a:r>
              <a:rPr lang="en" sz="2000" u="sng">
                <a:solidFill>
                  <a:schemeClr val="hlink"/>
                </a:solidFill>
                <a:hlinkClick r:id="rId4"/>
              </a:rPr>
              <a:t>https://docs.microsoft.com/en-us/graph/</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Do We Get Started?</a:t>
            </a:r>
            <a:endParaRPr/>
          </a:p>
        </p:txBody>
      </p:sp>
      <p:sp>
        <p:nvSpPr>
          <p:cNvPr id="98" name="Google Shape;98;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We need to install the Microsoft.Graph module</a:t>
            </a:r>
            <a:endParaRPr sz="2000"/>
          </a:p>
          <a:p>
            <a:pPr indent="-355600" lvl="1" marL="914400" rtl="0" algn="l">
              <a:spcBef>
                <a:spcPts val="0"/>
              </a:spcBef>
              <a:spcAft>
                <a:spcPts val="0"/>
              </a:spcAft>
              <a:buSzPts val="2000"/>
              <a:buChar char="○"/>
            </a:pPr>
            <a:r>
              <a:rPr lang="en" sz="2000"/>
              <a:t>Install-Module -Name Microsoft.Graph</a:t>
            </a:r>
            <a:endParaRPr sz="2000"/>
          </a:p>
          <a:p>
            <a:pPr indent="-355600" lvl="1" marL="914400" rtl="0" algn="l">
              <a:spcBef>
                <a:spcPts val="0"/>
              </a:spcBef>
              <a:spcAft>
                <a:spcPts val="0"/>
              </a:spcAft>
              <a:buSzPts val="2000"/>
              <a:buChar char="○"/>
            </a:pPr>
            <a:r>
              <a:rPr lang="en" sz="2000"/>
              <a:t>Choose API version</a:t>
            </a:r>
            <a:endParaRPr sz="2000"/>
          </a:p>
          <a:p>
            <a:pPr indent="-355600" lvl="2" marL="1371600" rtl="0" algn="l">
              <a:spcBef>
                <a:spcPts val="0"/>
              </a:spcBef>
              <a:spcAft>
                <a:spcPts val="0"/>
              </a:spcAft>
              <a:buSzPts val="2000"/>
              <a:buChar char="■"/>
            </a:pPr>
            <a:r>
              <a:rPr lang="en" sz="2000"/>
              <a:t>Select-MgProfile -Name "beta"</a:t>
            </a:r>
            <a:endParaRPr sz="2000"/>
          </a:p>
          <a:p>
            <a:pPr indent="-355600" lvl="1" marL="914400" rtl="0" algn="l">
              <a:spcBef>
                <a:spcPts val="0"/>
              </a:spcBef>
              <a:spcAft>
                <a:spcPts val="0"/>
              </a:spcAft>
              <a:buSzPts val="2000"/>
              <a:buChar char="○"/>
            </a:pPr>
            <a:r>
              <a:rPr lang="en" sz="2000"/>
              <a:t>Connect to MS Graph</a:t>
            </a:r>
            <a:endParaRPr sz="2000"/>
          </a:p>
          <a:p>
            <a:pPr indent="-342900" lvl="2" marL="1371600" rtl="0" algn="l">
              <a:spcBef>
                <a:spcPts val="0"/>
              </a:spcBef>
              <a:spcAft>
                <a:spcPts val="0"/>
              </a:spcAft>
              <a:buSzPts val="1800"/>
              <a:buChar char="■"/>
            </a:pPr>
            <a:r>
              <a:rPr lang="en" sz="1800"/>
              <a:t>Connect-MgGraph -Scopes "User.Read.All","Group.ReadWrite.All"</a:t>
            </a:r>
            <a:endParaRPr sz="1800"/>
          </a:p>
          <a:p>
            <a:pPr indent="-355600" lvl="0" marL="457200" rtl="0" algn="l">
              <a:spcBef>
                <a:spcPts val="0"/>
              </a:spcBef>
              <a:spcAft>
                <a:spcPts val="0"/>
              </a:spcAft>
              <a:buSzPts val="2000"/>
              <a:buChar char="●"/>
            </a:pPr>
            <a:r>
              <a:rPr lang="en" sz="2000" u="sng">
                <a:solidFill>
                  <a:schemeClr val="hlink"/>
                </a:solidFill>
                <a:hlinkClick r:id="rId3"/>
              </a:rPr>
              <a:t>https://docs.microsoft.com/en-us/graph/powershell/get-started</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Let’s Explore Graph and Microsoft.Graph</a:t>
            </a:r>
            <a:endParaRPr/>
          </a:p>
        </p:txBody>
      </p:sp>
      <p:sp>
        <p:nvSpPr>
          <p:cNvPr id="104" name="Google Shape;104;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70000"/>
          </a:bodyPr>
          <a:lstStyle/>
          <a:p>
            <a:pPr indent="-406400" lvl="0" marL="457200" rtl="0" algn="l">
              <a:spcBef>
                <a:spcPts val="0"/>
              </a:spcBef>
              <a:spcAft>
                <a:spcPts val="0"/>
              </a:spcAft>
              <a:buSzPct val="100000"/>
              <a:buChar char="●"/>
            </a:pPr>
            <a:r>
              <a:rPr b="1" lang="en" sz="4000"/>
              <a:t>DEMO</a:t>
            </a:r>
            <a:endParaRPr b="1" sz="4000"/>
          </a:p>
          <a:p>
            <a:pPr indent="-406400" lvl="1" marL="914400" rtl="0" algn="l">
              <a:spcBef>
                <a:spcPts val="0"/>
              </a:spcBef>
              <a:spcAft>
                <a:spcPts val="0"/>
              </a:spcAft>
              <a:buSzPct val="100000"/>
              <a:buChar char="○"/>
            </a:pPr>
            <a:r>
              <a:rPr b="1" lang="en" sz="4000"/>
              <a:t>Module Breakdown</a:t>
            </a:r>
            <a:endParaRPr b="1" sz="4000"/>
          </a:p>
          <a:p>
            <a:pPr indent="-406400" lvl="1" marL="914400" rtl="0" algn="l">
              <a:spcBef>
                <a:spcPts val="0"/>
              </a:spcBef>
              <a:spcAft>
                <a:spcPts val="0"/>
              </a:spcAft>
              <a:buSzPct val="100000"/>
              <a:buChar char="○"/>
            </a:pPr>
            <a:r>
              <a:rPr b="1" lang="en" sz="4000"/>
              <a:t>Exploring Help</a:t>
            </a:r>
            <a:endParaRPr b="1" sz="4000"/>
          </a:p>
          <a:p>
            <a:pPr indent="-406400" lvl="1" marL="914400" rtl="0" algn="l">
              <a:spcBef>
                <a:spcPts val="0"/>
              </a:spcBef>
              <a:spcAft>
                <a:spcPts val="0"/>
              </a:spcAft>
              <a:buSzPct val="100000"/>
              <a:buChar char="○"/>
            </a:pPr>
            <a:r>
              <a:rPr b="1" lang="en" sz="4000"/>
              <a:t>Connecting Interactively</a:t>
            </a:r>
            <a:endParaRPr b="1" sz="4000"/>
          </a:p>
          <a:p>
            <a:pPr indent="-406400" lvl="1" marL="914400" rtl="0" algn="l">
              <a:spcBef>
                <a:spcPts val="0"/>
              </a:spcBef>
              <a:spcAft>
                <a:spcPts val="0"/>
              </a:spcAft>
              <a:buSzPct val="100000"/>
              <a:buChar char="○"/>
            </a:pPr>
            <a:r>
              <a:rPr b="1" lang="en" sz="4000"/>
              <a:t>Correlating Graph Explorer to Graph Module</a:t>
            </a:r>
            <a:endParaRPr b="1" sz="4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Configure for Automation</a:t>
            </a:r>
            <a:endParaRPr/>
          </a:p>
        </p:txBody>
      </p:sp>
      <p:sp>
        <p:nvSpPr>
          <p:cNvPr id="110" name="Google Shape;110;p2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We can use an Application Registration to establish automation</a:t>
            </a:r>
            <a:endParaRPr sz="2000"/>
          </a:p>
          <a:p>
            <a:pPr indent="-355600" lvl="0" marL="457200" rtl="0" algn="l">
              <a:spcBef>
                <a:spcPts val="0"/>
              </a:spcBef>
              <a:spcAft>
                <a:spcPts val="0"/>
              </a:spcAft>
              <a:buSzPts val="2000"/>
              <a:buChar char="●"/>
            </a:pPr>
            <a:r>
              <a:rPr lang="en" sz="2000"/>
              <a:t>This will alleviate the need to use a user account in AAD</a:t>
            </a:r>
            <a:endParaRPr sz="2000"/>
          </a:p>
          <a:p>
            <a:pPr indent="-355600" lvl="0" marL="457200" rtl="0" algn="l">
              <a:spcBef>
                <a:spcPts val="0"/>
              </a:spcBef>
              <a:spcAft>
                <a:spcPts val="0"/>
              </a:spcAft>
              <a:buSzPts val="2000"/>
              <a:buChar char="●"/>
            </a:pPr>
            <a:r>
              <a:rPr lang="en" sz="2000"/>
              <a:t>If MFA is enabled for users, this app registration will bypass</a:t>
            </a:r>
            <a:endParaRPr sz="2000"/>
          </a:p>
          <a:p>
            <a:pPr indent="-355600" lvl="0" marL="457200" rtl="0" algn="l">
              <a:spcBef>
                <a:spcPts val="0"/>
              </a:spcBef>
              <a:spcAft>
                <a:spcPts val="0"/>
              </a:spcAft>
              <a:buSzPts val="2000"/>
              <a:buChar char="●"/>
            </a:pPr>
            <a:r>
              <a:rPr lang="en" sz="2000"/>
              <a:t>Permissions must be applied in the app registration</a:t>
            </a:r>
            <a:endParaRPr sz="2000"/>
          </a:p>
          <a:p>
            <a:pPr indent="-355600" lvl="1" marL="914400" rtl="0" algn="l">
              <a:spcBef>
                <a:spcPts val="0"/>
              </a:spcBef>
              <a:spcAft>
                <a:spcPts val="0"/>
              </a:spcAft>
              <a:buSzPts val="2000"/>
              <a:buChar char="○"/>
            </a:pPr>
            <a:r>
              <a:rPr lang="en" sz="2000"/>
              <a:t>Most permissions will require a Global Admin to approve</a:t>
            </a:r>
            <a:endParaRPr sz="2000"/>
          </a:p>
          <a:p>
            <a:pPr indent="-355600" lvl="0" marL="457200" rtl="0" algn="l">
              <a:spcBef>
                <a:spcPts val="0"/>
              </a:spcBef>
              <a:spcAft>
                <a:spcPts val="0"/>
              </a:spcAft>
              <a:buSzPts val="2000"/>
              <a:buChar char="●"/>
            </a:pPr>
            <a:r>
              <a:rPr lang="en" sz="2000"/>
              <a:t>Make different app registrations at different security tiers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Let’s Setup Automation via App Registration</a:t>
            </a:r>
            <a:endParaRPr/>
          </a:p>
        </p:txBody>
      </p:sp>
      <p:sp>
        <p:nvSpPr>
          <p:cNvPr id="116" name="Google Shape;116;p2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482600" lvl="0" marL="457200" rtl="0" algn="l">
              <a:spcBef>
                <a:spcPts val="0"/>
              </a:spcBef>
              <a:spcAft>
                <a:spcPts val="0"/>
              </a:spcAft>
              <a:buSzPts val="4000"/>
              <a:buChar char="●"/>
            </a:pPr>
            <a:r>
              <a:rPr b="1" lang="en" sz="4000"/>
              <a:t>DEMO</a:t>
            </a:r>
            <a:endParaRPr b="1" sz="4000"/>
          </a:p>
          <a:p>
            <a:pPr indent="-482600" lvl="1" marL="914400" rtl="0" algn="l">
              <a:spcBef>
                <a:spcPts val="0"/>
              </a:spcBef>
              <a:spcAft>
                <a:spcPts val="0"/>
              </a:spcAft>
              <a:buSzPts val="4000"/>
              <a:buChar char="○"/>
            </a:pPr>
            <a:r>
              <a:rPr b="1" lang="en" sz="4000"/>
              <a:t>Build app</a:t>
            </a:r>
            <a:endParaRPr b="1" sz="4000"/>
          </a:p>
          <a:p>
            <a:pPr indent="-482600" lvl="1" marL="914400" rtl="0" algn="l">
              <a:spcBef>
                <a:spcPts val="0"/>
              </a:spcBef>
              <a:spcAft>
                <a:spcPts val="0"/>
              </a:spcAft>
              <a:buSzPts val="4000"/>
              <a:buChar char="○"/>
            </a:pPr>
            <a:r>
              <a:rPr b="1" lang="en" sz="4000"/>
              <a:t>Assign API Permissions</a:t>
            </a:r>
            <a:endParaRPr b="1" sz="4000"/>
          </a:p>
          <a:p>
            <a:pPr indent="-482600" lvl="1" marL="914400" rtl="0" algn="l">
              <a:spcBef>
                <a:spcPts val="0"/>
              </a:spcBef>
              <a:spcAft>
                <a:spcPts val="0"/>
              </a:spcAft>
              <a:buSzPts val="4000"/>
              <a:buChar char="○"/>
            </a:pPr>
            <a:r>
              <a:rPr b="1" lang="en" sz="4000"/>
              <a:t>Upload Certificate</a:t>
            </a:r>
            <a:endParaRPr b="1" sz="4000"/>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