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在此键入引文。”"/>
          <p:cNvSpPr txBox="1"/>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TC与ETH账户模型浅析"/>
          <p:cNvSpPr txBox="1"/>
          <p:nvPr>
            <p:ph type="ctrTitle"/>
          </p:nvPr>
        </p:nvSpPr>
        <p:spPr>
          <a:xfrm>
            <a:off x="1270000" y="1638300"/>
            <a:ext cx="10464800" cy="4279652"/>
          </a:xfrm>
          <a:prstGeom prst="rect">
            <a:avLst/>
          </a:prstGeom>
        </p:spPr>
        <p:txBody>
          <a:bodyPr/>
          <a:lstStyle>
            <a:lvl1pPr>
              <a:defRPr sz="7000"/>
            </a:lvl1pPr>
          </a:lstStyle>
          <a:p>
            <a:pPr/>
            <a:r>
              <a:t>BTC与ETH账户模型浅析</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57" name="BTC特殊的交易"/>
          <p:cNvSpPr txBox="1"/>
          <p:nvPr>
            <p:ph type="body" sz="quarter" idx="1"/>
          </p:nvPr>
        </p:nvSpPr>
        <p:spPr>
          <a:xfrm>
            <a:off x="952500" y="1638300"/>
            <a:ext cx="11099800" cy="711399"/>
          </a:xfrm>
          <a:prstGeom prst="rect">
            <a:avLst/>
          </a:prstGeom>
        </p:spPr>
        <p:txBody>
          <a:bodyPr/>
          <a:lstStyle/>
          <a:p>
            <a:pPr/>
            <a:r>
              <a:t>BTC特殊的交易</a:t>
            </a:r>
          </a:p>
        </p:txBody>
      </p:sp>
      <p:sp>
        <p:nvSpPr>
          <p:cNvPr id="158" name="在BTC中有一笔特殊的交易是coinbase交易。…"/>
          <p:cNvSpPr txBox="1"/>
          <p:nvPr/>
        </p:nvSpPr>
        <p:spPr>
          <a:xfrm>
            <a:off x="1083071" y="2365040"/>
            <a:ext cx="10838658" cy="40486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b="0" sz="3200"/>
            </a:pPr>
            <a:r>
              <a:t>在BTC中有一笔特殊的交易是coinbase交易。</a:t>
            </a:r>
          </a:p>
          <a:p>
            <a:pPr algn="l">
              <a:spcBef>
                <a:spcPts val="4200"/>
              </a:spcBef>
              <a:defRPr b="0" sz="3200"/>
            </a:pPr>
            <a:r>
              <a:t>coinbase交易是矿工给自己的打钱的交易,当一个区块产生同时矿工给自己的打一笔钱。且这笔交易没有输入只有输出的交易。</a:t>
            </a:r>
          </a:p>
          <a:p>
            <a:pPr algn="l">
              <a:spcBef>
                <a:spcPts val="4200"/>
              </a:spcBef>
              <a:defRPr b="0" sz="3200"/>
            </a:pPr>
            <a:r>
              <a:t>coinbase交易标志着新币的发行。</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ETH"/>
          <p:cNvSpPr txBox="1"/>
          <p:nvPr>
            <p:ph type="title"/>
          </p:nvPr>
        </p:nvSpPr>
        <p:spPr>
          <a:xfrm>
            <a:off x="952500" y="254000"/>
            <a:ext cx="11099800" cy="1255980"/>
          </a:xfrm>
          <a:prstGeom prst="rect">
            <a:avLst/>
          </a:prstGeom>
        </p:spPr>
        <p:txBody>
          <a:bodyPr/>
          <a:lstStyle>
            <a:lvl1pPr defTabSz="554990">
              <a:defRPr sz="7600"/>
            </a:lvl1pPr>
          </a:lstStyle>
          <a:p>
            <a:pPr/>
            <a:r>
              <a:t>ETH</a:t>
            </a:r>
          </a:p>
        </p:txBody>
      </p:sp>
      <p:sp>
        <p:nvSpPr>
          <p:cNvPr id="161" name="ETH的金额"/>
          <p:cNvSpPr txBox="1"/>
          <p:nvPr>
            <p:ph type="body" sz="quarter" idx="1"/>
          </p:nvPr>
        </p:nvSpPr>
        <p:spPr>
          <a:xfrm>
            <a:off x="952500" y="1638300"/>
            <a:ext cx="11099800" cy="711399"/>
          </a:xfrm>
          <a:prstGeom prst="rect">
            <a:avLst/>
          </a:prstGeom>
        </p:spPr>
        <p:txBody>
          <a:bodyPr/>
          <a:lstStyle/>
          <a:p>
            <a:pPr/>
            <a:r>
              <a:t>ETH的金额</a:t>
            </a:r>
          </a:p>
        </p:txBody>
      </p:sp>
      <p:sp>
        <p:nvSpPr>
          <p:cNvPr id="162" name="ETH货币的表现形式:每个账户由地址以及对应的账户状态组成，账户余额为账户状态的一个字段。…"/>
          <p:cNvSpPr txBox="1"/>
          <p:nvPr/>
        </p:nvSpPr>
        <p:spPr>
          <a:xfrm>
            <a:off x="1082749" y="2775148"/>
            <a:ext cx="10839302" cy="57097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200"/>
              </a:spcBef>
              <a:defRPr b="0" sz="3200"/>
            </a:pPr>
            <a:r>
              <a:t>ETH货币的表现形式:每个账户由地址以及对应的账户状态组成，账户余额为账户状态的一个字段。</a:t>
            </a:r>
          </a:p>
          <a:p>
            <a:pPr lvl="1" algn="l">
              <a:spcBef>
                <a:spcPts val="4200"/>
              </a:spcBef>
              <a:defRPr b="0" sz="3200"/>
            </a:pPr>
            <a:r>
              <a:t>账户类型:分为外部账户和合约账户</a:t>
            </a:r>
          </a:p>
          <a:p>
            <a:pPr lvl="1" algn="l">
              <a:spcBef>
                <a:spcPts val="4200"/>
              </a:spcBef>
              <a:defRPr b="0" sz="3200"/>
            </a:pPr>
            <a:r>
              <a:t>账户余额的来源:</a:t>
            </a:r>
          </a:p>
          <a:p>
            <a:pPr lvl="8" algn="l">
              <a:spcBef>
                <a:spcPts val="4200"/>
              </a:spcBef>
              <a:defRPr b="0" sz="3200"/>
            </a:pPr>
            <a:r>
              <a:t>1.由他人转账</a:t>
            </a:r>
          </a:p>
          <a:p>
            <a:pPr lvl="8" algn="l">
              <a:spcBef>
                <a:spcPts val="4200"/>
              </a:spcBef>
              <a:defRPr b="0" sz="3200"/>
            </a:pPr>
            <a:r>
              <a:t> 2.挖矿</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ETH"/>
          <p:cNvSpPr txBox="1"/>
          <p:nvPr>
            <p:ph type="title"/>
          </p:nvPr>
        </p:nvSpPr>
        <p:spPr>
          <a:xfrm>
            <a:off x="952500" y="254000"/>
            <a:ext cx="11099800" cy="1255980"/>
          </a:xfrm>
          <a:prstGeom prst="rect">
            <a:avLst/>
          </a:prstGeom>
        </p:spPr>
        <p:txBody>
          <a:bodyPr/>
          <a:lstStyle>
            <a:lvl1pPr defTabSz="554990">
              <a:defRPr sz="7600"/>
            </a:lvl1pPr>
          </a:lstStyle>
          <a:p>
            <a:pPr/>
            <a:r>
              <a:t>ETH</a:t>
            </a:r>
          </a:p>
        </p:txBody>
      </p:sp>
      <p:sp>
        <p:nvSpPr>
          <p:cNvPr id="165" name="ETH的账户状态结构"/>
          <p:cNvSpPr txBox="1"/>
          <p:nvPr>
            <p:ph type="body" sz="quarter" idx="1"/>
          </p:nvPr>
        </p:nvSpPr>
        <p:spPr>
          <a:xfrm>
            <a:off x="952500" y="1638300"/>
            <a:ext cx="11099800" cy="711399"/>
          </a:xfrm>
          <a:prstGeom prst="rect">
            <a:avLst/>
          </a:prstGeom>
        </p:spPr>
        <p:txBody>
          <a:bodyPr/>
          <a:lstStyle/>
          <a:p>
            <a:pPr/>
            <a:r>
              <a:t>ETH的账户状态结构</a:t>
            </a:r>
          </a:p>
        </p:txBody>
      </p:sp>
      <p:sp>
        <p:nvSpPr>
          <p:cNvPr id="166" name="nonce：如果账户是一个外部拥有账户，nonce代表从此账户地址发送的交易序号。如果账户是一个合约账户，nonce代表此账户创建的合约序号…"/>
          <p:cNvSpPr txBox="1"/>
          <p:nvPr/>
        </p:nvSpPr>
        <p:spPr>
          <a:xfrm>
            <a:off x="724743" y="2375758"/>
            <a:ext cx="11555314" cy="6924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519" indent="-731519" algn="l">
              <a:spcBef>
                <a:spcPts val="4200"/>
              </a:spcBef>
              <a:buSzPct val="100000"/>
              <a:buAutoNum type="arabicPeriod" startAt="1"/>
              <a:defRPr b="0" sz="3200"/>
            </a:pPr>
            <a:r>
              <a:t>nonce</a:t>
            </a:r>
            <a:r>
              <a:t>：如果账户是一个外部拥有账户，</a:t>
            </a:r>
            <a:r>
              <a:t>nonce</a:t>
            </a:r>
            <a:r>
              <a:t>代表从此账户地址发送的交易序号。如果账户是一个合约账户，</a:t>
            </a:r>
            <a:r>
              <a:t>nonce</a:t>
            </a:r>
            <a:r>
              <a:t>代表此账户创建的合约序号</a:t>
            </a:r>
          </a:p>
          <a:p>
            <a:pPr marL="731519" indent="-731519" algn="l">
              <a:spcBef>
                <a:spcPts val="4200"/>
              </a:spcBef>
              <a:buSzPct val="100000"/>
              <a:buAutoNum type="arabicPeriod" startAt="1"/>
              <a:defRPr b="0" sz="3200"/>
            </a:pPr>
            <a:r>
              <a:t>balance</a:t>
            </a:r>
            <a:r>
              <a:t>： 此地址拥有</a:t>
            </a:r>
            <a:r>
              <a:t>Wei</a:t>
            </a:r>
            <a:r>
              <a:t>的数量，</a:t>
            </a:r>
            <a:r>
              <a:t>1Ether=10^18Wei</a:t>
            </a:r>
          </a:p>
          <a:p>
            <a:pPr marL="731519" indent="-731519" algn="l">
              <a:spcBef>
                <a:spcPts val="4200"/>
              </a:spcBef>
              <a:buSzPct val="100000"/>
              <a:buAutoNum type="arabicPeriod" startAt="1"/>
              <a:defRPr b="0" sz="3200"/>
            </a:pPr>
            <a:r>
              <a:t>storageRoot</a:t>
            </a:r>
            <a:r>
              <a:t>： </a:t>
            </a:r>
            <a:r>
              <a:t>Merkle Patricia</a:t>
            </a:r>
            <a:r>
              <a:t>树的根节点</a:t>
            </a:r>
            <a:r>
              <a:t>Hash</a:t>
            </a:r>
            <a:r>
              <a:t>值。</a:t>
            </a:r>
            <a:r>
              <a:t>Merkle</a:t>
            </a:r>
            <a:r>
              <a:t>树会将此账户存储内容的</a:t>
            </a:r>
            <a:r>
              <a:t>Hash</a:t>
            </a:r>
            <a:r>
              <a:t>值进行编码，默认是空值</a:t>
            </a:r>
          </a:p>
          <a:p>
            <a:pPr marL="731519" indent="-731519" algn="l">
              <a:spcBef>
                <a:spcPts val="4200"/>
              </a:spcBef>
              <a:buSzPct val="100000"/>
              <a:buAutoNum type="arabicPeriod" startAt="1"/>
              <a:defRPr b="0" sz="3200"/>
            </a:pPr>
            <a:r>
              <a:t>codeHash</a:t>
            </a:r>
            <a:r>
              <a:t>：此账户</a:t>
            </a:r>
            <a:r>
              <a:t>EVM</a:t>
            </a:r>
            <a:r>
              <a:t>代码的</a:t>
            </a:r>
            <a:r>
              <a:t>hash</a:t>
            </a:r>
            <a:r>
              <a:t>值。对于合约账户，就是被</a:t>
            </a:r>
            <a:r>
              <a:t>Hash</a:t>
            </a:r>
            <a:r>
              <a:t>的代码并作为</a:t>
            </a:r>
            <a:r>
              <a:t>codeHash</a:t>
            </a:r>
            <a:r>
              <a:t>保存。对于外部账户，</a:t>
            </a:r>
            <a:r>
              <a:t>codeHash</a:t>
            </a:r>
            <a:r>
              <a:t>域是一个空字符串的</a:t>
            </a:r>
            <a:r>
              <a:t>Hash</a:t>
            </a:r>
            <a:r>
              <a:t>值</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ETH"/>
          <p:cNvSpPr txBox="1"/>
          <p:nvPr>
            <p:ph type="title"/>
          </p:nvPr>
        </p:nvSpPr>
        <p:spPr>
          <a:xfrm>
            <a:off x="952500" y="254000"/>
            <a:ext cx="11099800" cy="1255980"/>
          </a:xfrm>
          <a:prstGeom prst="rect">
            <a:avLst/>
          </a:prstGeom>
        </p:spPr>
        <p:txBody>
          <a:bodyPr/>
          <a:lstStyle>
            <a:lvl1pPr defTabSz="554990">
              <a:defRPr sz="7600"/>
            </a:lvl1pPr>
          </a:lstStyle>
          <a:p>
            <a:pPr/>
            <a:r>
              <a:t>ETH</a:t>
            </a:r>
          </a:p>
        </p:txBody>
      </p:sp>
      <p:sp>
        <p:nvSpPr>
          <p:cNvPr id="169" name="ETH的交易结构"/>
          <p:cNvSpPr txBox="1"/>
          <p:nvPr>
            <p:ph type="body" sz="quarter" idx="1"/>
          </p:nvPr>
        </p:nvSpPr>
        <p:spPr>
          <a:xfrm>
            <a:off x="952500" y="1638300"/>
            <a:ext cx="11099800" cy="711399"/>
          </a:xfrm>
          <a:prstGeom prst="rect">
            <a:avLst/>
          </a:prstGeom>
        </p:spPr>
        <p:txBody>
          <a:bodyPr/>
          <a:lstStyle/>
          <a:p>
            <a:pPr/>
            <a:r>
              <a:t>ETH的交易结构</a:t>
            </a:r>
          </a:p>
        </p:txBody>
      </p:sp>
      <p:sp>
        <p:nvSpPr>
          <p:cNvPr id="170" name="nonce：发送者发送交易数的计数(防止重放攻击)…"/>
          <p:cNvSpPr txBox="1"/>
          <p:nvPr/>
        </p:nvSpPr>
        <p:spPr>
          <a:xfrm>
            <a:off x="998170" y="2671663"/>
            <a:ext cx="11008460" cy="64676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nonce：发送者发送交易数的计数(防止重放攻击)</a:t>
            </a:r>
          </a:p>
          <a:p>
            <a:pPr algn="l"/>
            <a:r>
              <a:t>gasPrice：发送者愿意支付执行交易所需的每个gas的Wei数量</a:t>
            </a:r>
          </a:p>
          <a:p>
            <a:pPr algn="l"/>
            <a:r>
              <a:t>gasLimit：发送者愿意为执行交易支付gas数量的最大值。这个数量被设置之后在任何计算完成之前就会被提前扣掉</a:t>
            </a:r>
          </a:p>
          <a:p>
            <a:pPr algn="l"/>
            <a:r>
              <a:t>to：接收者的地址。在合约创建交易中，合约账户的地址还没有存在，所以值先空着</a:t>
            </a:r>
          </a:p>
          <a:p>
            <a:pPr algn="l"/>
            <a:r>
              <a:t>value：从发送者转移到接收者的Wei数量。在合约创建交易中，value作为新建合约账户的开始余额</a:t>
            </a:r>
          </a:p>
          <a:p>
            <a:pPr algn="l"/>
            <a:r>
              <a:t>v,r,s：用于产生标识交易发生着的签名</a:t>
            </a:r>
          </a:p>
          <a:p>
            <a:pPr algn="l"/>
            <a:r>
              <a:t>init（只有在合约创建交易中存在）：用来初始化新合约账户的EVM代码片段。init值会执行一次，然后就会被丢弃。当init第一次执行的时候，它返回一个账户代码体，也就是永久与合约账户关联的一段代码。</a:t>
            </a:r>
          </a:p>
          <a:p>
            <a:pPr algn="l"/>
            <a:r>
              <a:t>data（可选域，只有在消息通信中存在）：消息通话中的输入数据(也就是参数)。例如，如果智能合约就是一个域名注册服务，那么调用合约可能就会期待输入域例如域名和IP地址</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ETH"/>
          <p:cNvSpPr txBox="1"/>
          <p:nvPr>
            <p:ph type="title"/>
          </p:nvPr>
        </p:nvSpPr>
        <p:spPr>
          <a:xfrm>
            <a:off x="952500" y="254000"/>
            <a:ext cx="11099800" cy="1255980"/>
          </a:xfrm>
          <a:prstGeom prst="rect">
            <a:avLst/>
          </a:prstGeom>
        </p:spPr>
        <p:txBody>
          <a:bodyPr/>
          <a:lstStyle>
            <a:lvl1pPr defTabSz="554990">
              <a:defRPr sz="7600"/>
            </a:lvl1pPr>
          </a:lstStyle>
          <a:p>
            <a:pPr/>
            <a:r>
              <a:t>ETH</a:t>
            </a:r>
          </a:p>
        </p:txBody>
      </p:sp>
      <p:sp>
        <p:nvSpPr>
          <p:cNvPr id="173" name="ETH的交易"/>
          <p:cNvSpPr txBox="1"/>
          <p:nvPr>
            <p:ph type="body" sz="quarter" idx="1"/>
          </p:nvPr>
        </p:nvSpPr>
        <p:spPr>
          <a:xfrm>
            <a:off x="952500" y="1638300"/>
            <a:ext cx="11099800" cy="711399"/>
          </a:xfrm>
          <a:prstGeom prst="rect">
            <a:avLst/>
          </a:prstGeom>
        </p:spPr>
        <p:txBody>
          <a:bodyPr/>
          <a:lstStyle/>
          <a:p>
            <a:pPr/>
            <a:r>
              <a:t>ETH的交易</a:t>
            </a:r>
          </a:p>
        </p:txBody>
      </p:sp>
      <p:sp>
        <p:nvSpPr>
          <p:cNvPr id="174" name="以太坊维护了一个世界树（MPT）,这个树记录当前以太坊所有账户的账户状态。当用户收到一个block后，以太坊根据block中的交易树和节点当前世界树状态来计算之后世界树状态。从而更新所有账户状态。"/>
          <p:cNvSpPr txBox="1"/>
          <p:nvPr/>
        </p:nvSpPr>
        <p:spPr>
          <a:xfrm>
            <a:off x="998170" y="2753408"/>
            <a:ext cx="11008460" cy="13765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以太坊维护了一个世界树（MPT）,这个树记录当前以太坊所有账户的账户状态。当用户收到一个block后，以太坊根据block中的交易树和节点当前世界树状态来计算之后世界树状态。从而更新所有账户状态。</a:t>
            </a:r>
          </a:p>
        </p:txBody>
      </p:sp>
      <p:sp>
        <p:nvSpPr>
          <p:cNvPr id="175" name="实质：每笔交易的实质就是eth账户状态的更新，每次交易标志着发送者与收者账户状态的改变。"/>
          <p:cNvSpPr txBox="1"/>
          <p:nvPr/>
        </p:nvSpPr>
        <p:spPr>
          <a:xfrm>
            <a:off x="1082079" y="4533701"/>
            <a:ext cx="10840642" cy="948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   实质：每笔交易的实质就是eth账户状态的更新，每次交易标志着发送者与收者账户状态的改变。</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从整个系统的角度来看:…"/>
          <p:cNvSpPr txBox="1"/>
          <p:nvPr/>
        </p:nvSpPr>
        <p:spPr>
          <a:xfrm>
            <a:off x="1082079" y="2291688"/>
            <a:ext cx="10840642" cy="254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从整个系统的角度来看:</a:t>
            </a:r>
          </a:p>
          <a:p>
            <a:pPr algn="l"/>
            <a:r>
              <a:t>ETH的账户是由地址，私钥(控制账户)，账户状态（与地址相关的）组成。</a:t>
            </a:r>
          </a:p>
          <a:p>
            <a:pPr algn="l"/>
            <a:r>
              <a:t>BTC其实是没有账户概念的。为了统一，在这里我把BTC账户归纳为由地址，私钥，UTXO(与地址相关的，又称:票据)组成。</a:t>
            </a:r>
          </a:p>
          <a:p>
            <a:pPr algn="l"/>
          </a:p>
        </p:txBody>
      </p:sp>
      <p:sp>
        <p:nvSpPr>
          <p:cNvPr id="178"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179" name="从整个系统的角度来看:…"/>
          <p:cNvSpPr txBox="1"/>
          <p:nvPr/>
        </p:nvSpPr>
        <p:spPr>
          <a:xfrm>
            <a:off x="1082079" y="5559447"/>
            <a:ext cx="10840642" cy="2660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从整个系统的角度来看:</a:t>
            </a:r>
          </a:p>
          <a:p>
            <a:pPr algn="l"/>
            <a:r>
              <a:t>BTC的状态转换是由上一个状态UTXO集转换到下一个UTXO集</a:t>
            </a:r>
          </a:p>
          <a:p>
            <a:pPr algn="l"/>
            <a:r>
              <a:t>ETH的状态转换是由上一个世界树状态转换到下一个世界树状态。</a:t>
            </a:r>
          </a:p>
          <a:p>
            <a:pPr algn="l"/>
            <a:r>
              <a:t>从单笔交易来看:</a:t>
            </a:r>
          </a:p>
          <a:p>
            <a:pPr algn="l"/>
            <a:r>
              <a:t>BTC的状态转换是由发送者多个UTXO被销毁到接收者多个UTXO新建</a:t>
            </a:r>
          </a:p>
          <a:p>
            <a:pPr algn="l"/>
            <a:r>
              <a:t>ETH的状态转换是由发送者账户余额的转移到接收者账户。</a:t>
            </a:r>
          </a:p>
        </p:txBody>
      </p:sp>
      <p:sp>
        <p:nvSpPr>
          <p:cNvPr id="180" name="状态转化"/>
          <p:cNvSpPr txBox="1"/>
          <p:nvPr/>
        </p:nvSpPr>
        <p:spPr>
          <a:xfrm>
            <a:off x="952500" y="47645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状态转化</a:t>
            </a:r>
          </a:p>
        </p:txBody>
      </p:sp>
      <p:sp>
        <p:nvSpPr>
          <p:cNvPr id="181" name="账户"/>
          <p:cNvSpPr txBox="1"/>
          <p:nvPr/>
        </p:nvSpPr>
        <p:spPr>
          <a:xfrm>
            <a:off x="952500" y="14371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账户</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184" name="状态转化"/>
          <p:cNvSpPr txBox="1"/>
          <p:nvPr/>
        </p:nvSpPr>
        <p:spPr>
          <a:xfrm>
            <a:off x="952500" y="16403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状态转化</a:t>
            </a:r>
          </a:p>
        </p:txBody>
      </p:sp>
      <p:pic>
        <p:nvPicPr>
          <p:cNvPr id="185" name="fullsizeoutput_30.jpeg" descr="fullsizeoutput_30.jpeg"/>
          <p:cNvPicPr>
            <a:picLocks noChangeAspect="1"/>
          </p:cNvPicPr>
          <p:nvPr/>
        </p:nvPicPr>
        <p:blipFill>
          <a:blip r:embed="rId2">
            <a:extLst/>
          </a:blip>
          <a:stretch>
            <a:fillRect/>
          </a:stretch>
        </p:blipFill>
        <p:spPr>
          <a:xfrm>
            <a:off x="1568291" y="2482076"/>
            <a:ext cx="9868218" cy="694660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188" name="状态转化"/>
          <p:cNvSpPr txBox="1"/>
          <p:nvPr/>
        </p:nvSpPr>
        <p:spPr>
          <a:xfrm>
            <a:off x="952500" y="16403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状态转化</a:t>
            </a:r>
          </a:p>
        </p:txBody>
      </p:sp>
      <p:pic>
        <p:nvPicPr>
          <p:cNvPr id="189" name="fullsizeoutput_32.jpeg" descr="fullsizeoutput_32.jpeg"/>
          <p:cNvPicPr>
            <a:picLocks noChangeAspect="1"/>
          </p:cNvPicPr>
          <p:nvPr/>
        </p:nvPicPr>
        <p:blipFill>
          <a:blip r:embed="rId2">
            <a:extLst/>
          </a:blip>
          <a:stretch>
            <a:fillRect/>
          </a:stretch>
        </p:blipFill>
        <p:spPr>
          <a:xfrm>
            <a:off x="1046253" y="2585461"/>
            <a:ext cx="10912294" cy="555993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192" name="BTC状态"/>
          <p:cNvSpPr txBox="1"/>
          <p:nvPr/>
        </p:nvSpPr>
        <p:spPr>
          <a:xfrm>
            <a:off x="952500" y="16403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BTC状态</a:t>
            </a:r>
          </a:p>
        </p:txBody>
      </p:sp>
      <p:grpSp>
        <p:nvGrpSpPr>
          <p:cNvPr id="198" name="成组"/>
          <p:cNvGrpSpPr/>
          <p:nvPr/>
        </p:nvGrpSpPr>
        <p:grpSpPr>
          <a:xfrm>
            <a:off x="1372567" y="2893317"/>
            <a:ext cx="10259666" cy="5694166"/>
            <a:chOff x="0" y="0"/>
            <a:chExt cx="10259665" cy="5694164"/>
          </a:xfrm>
        </p:grpSpPr>
        <p:sp>
          <p:nvSpPr>
            <p:cNvPr id="193" name="UTXO1:10…"/>
            <p:cNvSpPr/>
            <p:nvPr/>
          </p:nvSpPr>
          <p:spPr>
            <a:xfrm>
              <a:off x="0" y="0"/>
              <a:ext cx="3289697" cy="5694165"/>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r>
                <a:t>UTXO1:10</a:t>
              </a:r>
            </a:p>
            <a:p>
              <a:pPr>
                <a:defRPr b="0" sz="2200">
                  <a:solidFill>
                    <a:srgbClr val="000000"/>
                  </a:solidFill>
                  <a:latin typeface="+mn-lt"/>
                  <a:ea typeface="+mn-ea"/>
                  <a:cs typeface="+mn-cs"/>
                  <a:sym typeface="Helvetica Neue Medium"/>
                </a:defRPr>
              </a:pPr>
              <a:r>
                <a:t>UTXO2:10</a:t>
              </a:r>
            </a:p>
            <a:p>
              <a:pPr>
                <a:defRPr b="0" sz="2200">
                  <a:solidFill>
                    <a:srgbClr val="000000"/>
                  </a:solidFill>
                  <a:latin typeface="+mn-lt"/>
                  <a:ea typeface="+mn-ea"/>
                  <a:cs typeface="+mn-cs"/>
                  <a:sym typeface="Helvetica Neue Medium"/>
                </a:defRPr>
              </a:pPr>
              <a:r>
                <a:t>UTXO3:10</a:t>
              </a:r>
            </a:p>
            <a:p>
              <a:pPr>
                <a:defRPr b="0" sz="2200">
                  <a:solidFill>
                    <a:srgbClr val="000000"/>
                  </a:solidFill>
                  <a:latin typeface="+mn-lt"/>
                  <a:ea typeface="+mn-ea"/>
                  <a:cs typeface="+mn-cs"/>
                  <a:sym typeface="Helvetica Neue Medium"/>
                </a:defRPr>
              </a:pPr>
              <a:r>
                <a:t>UTXO4:10</a:t>
              </a:r>
            </a:p>
            <a:p>
              <a:pPr>
                <a:defRPr b="0" sz="2200">
                  <a:solidFill>
                    <a:srgbClr val="000000"/>
                  </a:solidFill>
                  <a:latin typeface="+mn-lt"/>
                  <a:ea typeface="+mn-ea"/>
                  <a:cs typeface="+mn-cs"/>
                  <a:sym typeface="Helvetica Neue Medium"/>
                </a:defRPr>
              </a:pPr>
              <a:r>
                <a:t>UTXO5:10</a:t>
              </a:r>
            </a:p>
            <a:p>
              <a:pPr>
                <a:defRPr b="0" sz="2200">
                  <a:solidFill>
                    <a:srgbClr val="000000"/>
                  </a:solidFill>
                  <a:latin typeface="+mn-lt"/>
                  <a:ea typeface="+mn-ea"/>
                  <a:cs typeface="+mn-cs"/>
                  <a:sym typeface="Helvetica Neue Medium"/>
                </a:defRPr>
              </a:pPr>
              <a:r>
                <a:t>UTXO6:10</a:t>
              </a:r>
            </a:p>
            <a:p>
              <a:pPr>
                <a:defRPr b="0" sz="2200">
                  <a:solidFill>
                    <a:srgbClr val="000000"/>
                  </a:solidFill>
                  <a:latin typeface="+mn-lt"/>
                  <a:ea typeface="+mn-ea"/>
                  <a:cs typeface="+mn-cs"/>
                  <a:sym typeface="Helvetica Neue Medium"/>
                </a:defRPr>
              </a:pPr>
              <a:r>
                <a:t>UTXO7:10</a:t>
              </a:r>
            </a:p>
            <a:p>
              <a:pPr>
                <a:defRPr b="0" sz="2200">
                  <a:solidFill>
                    <a:srgbClr val="000000"/>
                  </a:solidFill>
                  <a:latin typeface="+mn-lt"/>
                  <a:ea typeface="+mn-ea"/>
                  <a:cs typeface="+mn-cs"/>
                  <a:sym typeface="Helvetica Neue Medium"/>
                </a:defRPr>
              </a:pPr>
              <a:r>
                <a:t>UTXO8:10</a:t>
              </a:r>
            </a:p>
            <a:p>
              <a:pPr>
                <a:defRPr b="0" sz="2200">
                  <a:solidFill>
                    <a:srgbClr val="000000"/>
                  </a:solidFill>
                  <a:latin typeface="+mn-lt"/>
                  <a:ea typeface="+mn-ea"/>
                  <a:cs typeface="+mn-cs"/>
                  <a:sym typeface="Helvetica Neue Medium"/>
                </a:defRPr>
              </a:pPr>
              <a:r>
                <a:t>UTXO9:10</a:t>
              </a:r>
            </a:p>
            <a:p>
              <a:pPr>
                <a:defRPr b="0" sz="2200">
                  <a:solidFill>
                    <a:srgbClr val="000000"/>
                  </a:solidFill>
                  <a:latin typeface="+mn-lt"/>
                  <a:ea typeface="+mn-ea"/>
                  <a:cs typeface="+mn-cs"/>
                  <a:sym typeface="Helvetica Neue Medium"/>
                </a:defRPr>
              </a:pPr>
              <a:r>
                <a:t>UTXO10:10</a:t>
              </a:r>
            </a:p>
          </p:txBody>
        </p:sp>
        <p:sp>
          <p:nvSpPr>
            <p:cNvPr id="194" name="线条"/>
            <p:cNvSpPr/>
            <p:nvPr/>
          </p:nvSpPr>
          <p:spPr>
            <a:xfrm>
              <a:off x="3713832" y="2626222"/>
              <a:ext cx="2947649" cy="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5" name="矩形"/>
            <p:cNvSpPr/>
            <p:nvPr/>
          </p:nvSpPr>
          <p:spPr>
            <a:xfrm>
              <a:off x="7212855" y="0"/>
              <a:ext cx="3046811" cy="569416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96" name="UTXO1:10…"/>
            <p:cNvSpPr txBox="1"/>
            <p:nvPr/>
          </p:nvSpPr>
          <p:spPr>
            <a:xfrm>
              <a:off x="8037341" y="1041384"/>
              <a:ext cx="1651839" cy="3865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200">
                  <a:solidFill>
                    <a:srgbClr val="000000"/>
                  </a:solidFill>
                  <a:latin typeface="+mn-lt"/>
                  <a:ea typeface="+mn-ea"/>
                  <a:cs typeface="+mn-cs"/>
                  <a:sym typeface="Helvetica Neue Medium"/>
                </a:defRPr>
              </a:pPr>
              <a:r>
                <a:t>UTXO1:10</a:t>
              </a:r>
            </a:p>
            <a:p>
              <a:pPr>
                <a:defRPr b="0" sz="2200">
                  <a:solidFill>
                    <a:srgbClr val="000000"/>
                  </a:solidFill>
                  <a:latin typeface="+mn-lt"/>
                  <a:ea typeface="+mn-ea"/>
                  <a:cs typeface="+mn-cs"/>
                  <a:sym typeface="Helvetica Neue Medium"/>
                </a:defRPr>
              </a:pPr>
              <a:r>
                <a:t>UTXO2:10</a:t>
              </a:r>
            </a:p>
            <a:p>
              <a:pPr>
                <a:defRPr b="0" sz="2200">
                  <a:solidFill>
                    <a:srgbClr val="000000"/>
                  </a:solidFill>
                  <a:latin typeface="+mn-lt"/>
                  <a:ea typeface="+mn-ea"/>
                  <a:cs typeface="+mn-cs"/>
                  <a:sym typeface="Helvetica Neue Medium"/>
                </a:defRPr>
              </a:pPr>
              <a:r>
                <a:t>UTXO3:10</a:t>
              </a:r>
            </a:p>
            <a:p>
              <a:pPr>
                <a:defRPr b="0" sz="2200">
                  <a:solidFill>
                    <a:srgbClr val="000000"/>
                  </a:solidFill>
                  <a:latin typeface="+mn-lt"/>
                  <a:ea typeface="+mn-ea"/>
                  <a:cs typeface="+mn-cs"/>
                  <a:sym typeface="Helvetica Neue Medium"/>
                </a:defRPr>
              </a:pPr>
              <a:r>
                <a:t>UTXO4:10</a:t>
              </a:r>
            </a:p>
            <a:p>
              <a:pPr>
                <a:defRPr b="0" sz="2200">
                  <a:solidFill>
                    <a:srgbClr val="000000"/>
                  </a:solidFill>
                  <a:latin typeface="+mn-lt"/>
                  <a:ea typeface="+mn-ea"/>
                  <a:cs typeface="+mn-cs"/>
                  <a:sym typeface="Helvetica Neue Medium"/>
                </a:defRPr>
              </a:pPr>
              <a:r>
                <a:t>UTXO5:10</a:t>
              </a:r>
            </a:p>
            <a:p>
              <a:pPr>
                <a:defRPr b="0" sz="2200">
                  <a:solidFill>
                    <a:srgbClr val="000000"/>
                  </a:solidFill>
                  <a:latin typeface="+mn-lt"/>
                  <a:ea typeface="+mn-ea"/>
                  <a:cs typeface="+mn-cs"/>
                  <a:sym typeface="Helvetica Neue Medium"/>
                </a:defRPr>
              </a:pPr>
              <a:r>
                <a:t>UTXO6:10</a:t>
              </a:r>
            </a:p>
            <a:p>
              <a:pPr>
                <a:defRPr b="0" sz="2200">
                  <a:solidFill>
                    <a:srgbClr val="000000"/>
                  </a:solidFill>
                  <a:latin typeface="+mn-lt"/>
                  <a:ea typeface="+mn-ea"/>
                  <a:cs typeface="+mn-cs"/>
                  <a:sym typeface="Helvetica Neue Medium"/>
                </a:defRPr>
              </a:pPr>
              <a:r>
                <a:t>UTXO7:10</a:t>
              </a:r>
            </a:p>
            <a:p>
              <a:pPr>
                <a:defRPr b="0" sz="2200">
                  <a:solidFill>
                    <a:srgbClr val="000000"/>
                  </a:solidFill>
                  <a:latin typeface="+mn-lt"/>
                  <a:ea typeface="+mn-ea"/>
                  <a:cs typeface="+mn-cs"/>
                  <a:sym typeface="Helvetica Neue Medium"/>
                </a:defRPr>
              </a:pPr>
              <a:r>
                <a:t>UTXO8:10</a:t>
              </a:r>
            </a:p>
            <a:p>
              <a:pPr>
                <a:defRPr b="0" sz="2200">
                  <a:solidFill>
                    <a:srgbClr val="000000"/>
                  </a:solidFill>
                  <a:latin typeface="+mn-lt"/>
                  <a:ea typeface="+mn-ea"/>
                  <a:cs typeface="+mn-cs"/>
                  <a:sym typeface="Helvetica Neue Medium"/>
                </a:defRPr>
              </a:pPr>
              <a:r>
                <a:t>UTXO9:10</a:t>
              </a:r>
            </a:p>
            <a:p>
              <a:pPr>
                <a:defRPr b="0" sz="2200">
                  <a:solidFill>
                    <a:srgbClr val="000000"/>
                  </a:solidFill>
                  <a:latin typeface="+mn-lt"/>
                  <a:ea typeface="+mn-ea"/>
                  <a:cs typeface="+mn-cs"/>
                  <a:sym typeface="Helvetica Neue Medium"/>
                </a:defRPr>
              </a:pPr>
              <a:r>
                <a:t>UTXO11:5</a:t>
              </a:r>
            </a:p>
            <a:p>
              <a:pPr>
                <a:defRPr b="0" sz="2200">
                  <a:solidFill>
                    <a:srgbClr val="000000"/>
                  </a:solidFill>
                  <a:latin typeface="+mn-lt"/>
                  <a:ea typeface="+mn-ea"/>
                  <a:cs typeface="+mn-cs"/>
                  <a:sym typeface="Helvetica Neue Medium"/>
                </a:defRPr>
              </a:pPr>
              <a:r>
                <a:t>UTXO12:4.9</a:t>
              </a:r>
            </a:p>
          </p:txBody>
        </p:sp>
        <p:sp>
          <p:nvSpPr>
            <p:cNvPr id="197" name="A用UTXO10给B转5，剩余4.9。0.1作为交易费"/>
            <p:cNvSpPr/>
            <p:nvPr/>
          </p:nvSpPr>
          <p:spPr>
            <a:xfrm>
              <a:off x="3876484" y="1554137"/>
              <a:ext cx="2419144" cy="858690"/>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400">
                  <a:solidFill>
                    <a:srgbClr val="000000"/>
                  </a:solidFill>
                  <a:latin typeface="+mn-lt"/>
                  <a:ea typeface="+mn-ea"/>
                  <a:cs typeface="+mn-cs"/>
                  <a:sym typeface="Helvetica Neue Medium"/>
                </a:defRPr>
              </a:lvl1pPr>
            </a:lstStyle>
            <a:p>
              <a:pPr/>
              <a:r>
                <a:t>A用UTXO10给B转5，剩余4.9。0.1作为交易费</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201" name="交易费"/>
          <p:cNvSpPr txBox="1"/>
          <p:nvPr>
            <p:ph type="body" sz="quarter" idx="1"/>
          </p:nvPr>
        </p:nvSpPr>
        <p:spPr>
          <a:xfrm>
            <a:off x="952500" y="4518265"/>
            <a:ext cx="11099800" cy="711399"/>
          </a:xfrm>
          <a:prstGeom prst="rect">
            <a:avLst/>
          </a:prstGeom>
        </p:spPr>
        <p:txBody>
          <a:bodyPr/>
          <a:lstStyle/>
          <a:p>
            <a:pPr/>
            <a:r>
              <a:t>交易费</a:t>
            </a:r>
          </a:p>
        </p:txBody>
      </p:sp>
      <p:sp>
        <p:nvSpPr>
          <p:cNvPr id="202" name="在BTC中交易费的计算是根据输入票据金额与输出票据金额的差值,且交易费的限制是根据交易size来计算的。…"/>
          <p:cNvSpPr txBox="1"/>
          <p:nvPr/>
        </p:nvSpPr>
        <p:spPr>
          <a:xfrm>
            <a:off x="1082079" y="5499613"/>
            <a:ext cx="10840642" cy="22324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在BTC中交易费的计算是根据输入票据金额与输出票据金额的差值,且交易费的限制是根据交易size来计算的。</a:t>
            </a:r>
          </a:p>
          <a:p>
            <a:pPr algn="l"/>
            <a:r>
              <a:t>在ETH中交易费的计算是根据gas*price计算的。gas代表这笔交易需要计算的次数，price是由发送者决定。用户发送一笔交易会限制gaslimit(代表发送者对于这笔交易计算次数的限制)和price。</a:t>
            </a:r>
          </a:p>
        </p:txBody>
      </p:sp>
      <p:sp>
        <p:nvSpPr>
          <p:cNvPr id="203" name="在BTC中一个账户的余额表示是根据UTXO表示的，而在ETH中是用账户余额表示。"/>
          <p:cNvSpPr txBox="1"/>
          <p:nvPr/>
        </p:nvSpPr>
        <p:spPr>
          <a:xfrm>
            <a:off x="1082079" y="2539801"/>
            <a:ext cx="10840642" cy="948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 在BTC中一个账户的余额表示是根据UTXO表示的，而在ETH中是用账户余额表示。</a:t>
            </a:r>
          </a:p>
        </p:txBody>
      </p:sp>
      <p:sp>
        <p:nvSpPr>
          <p:cNvPr id="204" name="货币的表现形式"/>
          <p:cNvSpPr txBox="1"/>
          <p:nvPr/>
        </p:nvSpPr>
        <p:spPr>
          <a:xfrm>
            <a:off x="952500" y="1587500"/>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货币的表现形式</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目录"/>
          <p:cNvSpPr txBox="1"/>
          <p:nvPr>
            <p:ph type="title"/>
          </p:nvPr>
        </p:nvSpPr>
        <p:spPr>
          <a:prstGeom prst="rect">
            <a:avLst/>
          </a:prstGeom>
        </p:spPr>
        <p:txBody>
          <a:bodyPr/>
          <a:lstStyle/>
          <a:p>
            <a:pPr/>
            <a:r>
              <a:t>目录</a:t>
            </a:r>
          </a:p>
        </p:txBody>
      </p:sp>
      <p:sp>
        <p:nvSpPr>
          <p:cNvPr id="122" name="BTC…"/>
          <p:cNvSpPr txBox="1"/>
          <p:nvPr>
            <p:ph type="body" idx="1"/>
          </p:nvPr>
        </p:nvSpPr>
        <p:spPr>
          <a:prstGeom prst="rect">
            <a:avLst/>
          </a:prstGeom>
        </p:spPr>
        <p:txBody>
          <a:bodyPr/>
          <a:lstStyle/>
          <a:p>
            <a:pPr/>
            <a:r>
              <a:t>BTC</a:t>
            </a:r>
          </a:p>
          <a:p>
            <a:pPr/>
            <a:r>
              <a:t>ETH</a:t>
            </a:r>
          </a:p>
          <a:p>
            <a:pPr/>
            <a:r>
              <a:t>BTC与ETH对比</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BTC与ETH对比"/>
          <p:cNvSpPr txBox="1"/>
          <p:nvPr>
            <p:ph type="title"/>
          </p:nvPr>
        </p:nvSpPr>
        <p:spPr>
          <a:xfrm>
            <a:off x="952500" y="254000"/>
            <a:ext cx="11099800" cy="1255980"/>
          </a:xfrm>
          <a:prstGeom prst="rect">
            <a:avLst/>
          </a:prstGeom>
        </p:spPr>
        <p:txBody>
          <a:bodyPr/>
          <a:lstStyle>
            <a:lvl1pPr defTabSz="473201">
              <a:defRPr sz="6480"/>
            </a:lvl1pPr>
          </a:lstStyle>
          <a:p>
            <a:pPr/>
            <a:r>
              <a:t>BTC与ETH对比</a:t>
            </a:r>
          </a:p>
        </p:txBody>
      </p:sp>
      <p:sp>
        <p:nvSpPr>
          <p:cNvPr id="207" name="1.更高的隐私度:如果用户每笔交易使用新的地址的话，其他人根据地址很难进行关联。…"/>
          <p:cNvSpPr txBox="1"/>
          <p:nvPr/>
        </p:nvSpPr>
        <p:spPr>
          <a:xfrm>
            <a:off x="1094779" y="2166869"/>
            <a:ext cx="10604204" cy="30618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 1.更高的隐私度:如果用户每笔交易使用新的地址的话，其他人根据地址很难进行关联。</a:t>
            </a:r>
          </a:p>
          <a:p>
            <a:pPr algn="l"/>
            <a:r>
              <a:t> 2.基于UTXO的交易可以并行验证且任意排序。</a:t>
            </a:r>
          </a:p>
          <a:p>
            <a:pPr algn="l"/>
            <a:r>
              <a:t> 3.可溯源，每个UTXO都是从一笔交易的输入到输出，如果扫描整个链那么可以得到一条完整的交易链。虽然以太坊的普通交易也可以形成一条输入到输出的关系。但是如果是合约账户发送一笔交易到一个账户中，这笔金额是无法溯源。</a:t>
            </a:r>
          </a:p>
        </p:txBody>
      </p:sp>
      <p:sp>
        <p:nvSpPr>
          <p:cNvPr id="208" name="UTXO的好处"/>
          <p:cNvSpPr txBox="1"/>
          <p:nvPr/>
        </p:nvSpPr>
        <p:spPr>
          <a:xfrm>
            <a:off x="952500" y="1587500"/>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 UTXO的好处</a:t>
            </a:r>
          </a:p>
        </p:txBody>
      </p:sp>
      <p:sp>
        <p:nvSpPr>
          <p:cNvPr id="209" name="1.设计思想非常简洁和直观，便于程序实现。特别是在智能合约中，要处理UTXO的状态是非常困难的。…"/>
          <p:cNvSpPr txBox="1"/>
          <p:nvPr/>
        </p:nvSpPr>
        <p:spPr>
          <a:xfrm>
            <a:off x="1225698" y="5788047"/>
            <a:ext cx="10604204" cy="2660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 1.设计思想非常简洁和直观，便于程序实现。特别是在智能合约中，要处理UTXO的状态是非常困难的。</a:t>
            </a:r>
          </a:p>
          <a:p>
            <a:pPr algn="l"/>
            <a:r>
              <a:t> 2.节省大量的空间(utxo:地址，脚本，txid，金额。账户:地址，金额，nouce)</a:t>
            </a:r>
          </a:p>
          <a:p>
            <a:pPr algn="l"/>
            <a:r>
              <a:t> 3.对于轻客户端支持特别好：轻客户可以在任何点通过沿特定方向扫描状态树来访问与账户相关的所有数据。但是UTXO就无法支持，客户需要扫描整个链才能得到与地址相关的UTXO</a:t>
            </a:r>
          </a:p>
        </p:txBody>
      </p:sp>
      <p:sp>
        <p:nvSpPr>
          <p:cNvPr id="210" name="余额的好处"/>
          <p:cNvSpPr txBox="1"/>
          <p:nvPr/>
        </p:nvSpPr>
        <p:spPr>
          <a:xfrm>
            <a:off x="1104900" y="5170928"/>
            <a:ext cx="11099800" cy="711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145000"/>
              <a:buChar char="•"/>
              <a:defRPr b="0" sz="3200"/>
            </a:lvl1pPr>
          </a:lstStyle>
          <a:p>
            <a:pPr/>
            <a:r>
              <a:t> 余额的好处</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ETH的账户是由地址，私钥(控制账户)，账户状态（与地址相关的）组成。…"/>
          <p:cNvSpPr txBox="1"/>
          <p:nvPr/>
        </p:nvSpPr>
        <p:spPr>
          <a:xfrm>
            <a:off x="1082079" y="2905709"/>
            <a:ext cx="10840642" cy="32180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ETH的账户是由地址，私钥(控制账户)，账户状态（与地址相关的）组成。</a:t>
            </a:r>
          </a:p>
          <a:p>
            <a:pPr algn="l"/>
          </a:p>
          <a:p>
            <a:pPr algn="l"/>
          </a:p>
          <a:p>
            <a:pPr algn="l"/>
          </a:p>
          <a:p>
            <a:pPr algn="l"/>
            <a:r>
              <a:t>BTC其实是没有账户概念的。为了统一，在这里我把BTC账户归纳为由地址，私钥，UTXO(与地址相关的，又称:票据)组成。</a:t>
            </a:r>
          </a:p>
          <a:p>
            <a:pPr algn="l"/>
          </a:p>
        </p:txBody>
      </p:sp>
      <p:sp>
        <p:nvSpPr>
          <p:cNvPr id="125" name="账户"/>
          <p:cNvSpPr txBox="1"/>
          <p:nvPr>
            <p:ph type="title"/>
          </p:nvPr>
        </p:nvSpPr>
        <p:spPr>
          <a:xfrm>
            <a:off x="952500" y="254000"/>
            <a:ext cx="11099800" cy="1255980"/>
          </a:xfrm>
          <a:prstGeom prst="rect">
            <a:avLst/>
          </a:prstGeom>
        </p:spPr>
        <p:txBody>
          <a:bodyPr/>
          <a:lstStyle>
            <a:lvl1pPr defTabSz="473201">
              <a:defRPr sz="6480"/>
            </a:lvl1pPr>
          </a:lstStyle>
          <a:p>
            <a:pPr/>
            <a:r>
              <a:t>账户</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28" name="BTC的金额"/>
          <p:cNvSpPr txBox="1"/>
          <p:nvPr>
            <p:ph type="body" sz="quarter" idx="1"/>
          </p:nvPr>
        </p:nvSpPr>
        <p:spPr>
          <a:xfrm>
            <a:off x="952500" y="1638300"/>
            <a:ext cx="11099800" cy="711399"/>
          </a:xfrm>
          <a:prstGeom prst="rect">
            <a:avLst/>
          </a:prstGeom>
        </p:spPr>
        <p:txBody>
          <a:bodyPr/>
          <a:lstStyle/>
          <a:p>
            <a:pPr/>
            <a:r>
              <a:t>BTC的金额</a:t>
            </a:r>
          </a:p>
        </p:txBody>
      </p:sp>
      <p:sp>
        <p:nvSpPr>
          <p:cNvPr id="129" name="BTC货币的表现形式:账户余额是多张票据组成，一个票据由票据金额,票据的锁定脚本等参数组成。…"/>
          <p:cNvSpPr txBox="1"/>
          <p:nvPr/>
        </p:nvSpPr>
        <p:spPr>
          <a:xfrm>
            <a:off x="1082749" y="2478019"/>
            <a:ext cx="10839302" cy="63039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200"/>
              </a:spcBef>
              <a:defRPr b="0" sz="3200"/>
            </a:pPr>
            <a:r>
              <a:t>BTC货币的表现形式:账户余额是多张票据组成，一个票据由票据金额,票据的锁定脚本等参数组成。</a:t>
            </a:r>
          </a:p>
          <a:p>
            <a:pPr lvl="1" algn="l">
              <a:spcBef>
                <a:spcPts val="4200"/>
              </a:spcBef>
              <a:defRPr b="0" sz="3200"/>
            </a:pPr>
            <a:r>
              <a:t>票据锁定脚本的意义:只有能够正确解锁锁定脚本的人才能使用这张票据。在BTC中专业名称为UTXO.</a:t>
            </a:r>
          </a:p>
          <a:p>
            <a:pPr lvl="1" algn="l">
              <a:spcBef>
                <a:spcPts val="4200"/>
              </a:spcBef>
              <a:defRPr b="0" sz="3200"/>
            </a:pPr>
            <a:r>
              <a:t>账户票据的来源:</a:t>
            </a:r>
          </a:p>
          <a:p>
            <a:pPr lvl="8" algn="l">
              <a:spcBef>
                <a:spcPts val="4200"/>
              </a:spcBef>
              <a:defRPr b="0" sz="3200"/>
            </a:pPr>
            <a:r>
              <a:t>1.由他人转账</a:t>
            </a:r>
          </a:p>
          <a:p>
            <a:pPr lvl="8" algn="l">
              <a:spcBef>
                <a:spcPts val="4200"/>
              </a:spcBef>
              <a:defRPr b="0" sz="3200"/>
            </a:pPr>
            <a:r>
              <a:t> 2.挖矿</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32" name="BTC的交易"/>
          <p:cNvSpPr txBox="1"/>
          <p:nvPr>
            <p:ph type="body" sz="quarter" idx="1"/>
          </p:nvPr>
        </p:nvSpPr>
        <p:spPr>
          <a:xfrm>
            <a:off x="952500" y="1638300"/>
            <a:ext cx="11099800" cy="711399"/>
          </a:xfrm>
          <a:prstGeom prst="rect">
            <a:avLst/>
          </a:prstGeom>
        </p:spPr>
        <p:txBody>
          <a:bodyPr/>
          <a:lstStyle/>
          <a:p>
            <a:pPr/>
            <a:r>
              <a:t>BTC的交易</a:t>
            </a:r>
          </a:p>
        </p:txBody>
      </p:sp>
      <p:sp>
        <p:nvSpPr>
          <p:cNvPr id="133" name="定义:BTC持有者的一个或多个一定面额的票据(UTXO)变换为一个或多个一定面额的票据给接收者。"/>
          <p:cNvSpPr txBox="1"/>
          <p:nvPr/>
        </p:nvSpPr>
        <p:spPr>
          <a:xfrm>
            <a:off x="1082749" y="2527498"/>
            <a:ext cx="10839302" cy="1255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200"/>
              </a:spcBef>
              <a:defRPr b="0" sz="3200"/>
            </a:pPr>
            <a:r>
              <a:t>定义:BTC持有者的一个或多个一定面额的票据(UTXO)变换为一个或多个一定面额的票据给接收者。</a:t>
            </a:r>
          </a:p>
        </p:txBody>
      </p:sp>
      <p:pic>
        <p:nvPicPr>
          <p:cNvPr id="134" name="fullsizeoutput_2b.jpeg" descr="fullsizeoutput_2b.jpeg"/>
          <p:cNvPicPr>
            <a:picLocks noChangeAspect="1"/>
          </p:cNvPicPr>
          <p:nvPr/>
        </p:nvPicPr>
        <p:blipFill>
          <a:blip r:embed="rId2">
            <a:extLst/>
          </a:blip>
          <a:stretch>
            <a:fillRect/>
          </a:stretch>
        </p:blipFill>
        <p:spPr>
          <a:xfrm>
            <a:off x="2844800" y="4298950"/>
            <a:ext cx="7315200" cy="50673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37" name="BTC的交易"/>
          <p:cNvSpPr txBox="1"/>
          <p:nvPr>
            <p:ph type="body" sz="quarter" idx="1"/>
          </p:nvPr>
        </p:nvSpPr>
        <p:spPr>
          <a:xfrm>
            <a:off x="952500" y="1638300"/>
            <a:ext cx="11099800" cy="711399"/>
          </a:xfrm>
          <a:prstGeom prst="rect">
            <a:avLst/>
          </a:prstGeom>
        </p:spPr>
        <p:txBody>
          <a:bodyPr/>
          <a:lstStyle/>
          <a:p>
            <a:pPr/>
            <a:r>
              <a:t>BTC的交易</a:t>
            </a:r>
          </a:p>
        </p:txBody>
      </p:sp>
      <p:sp>
        <p:nvSpPr>
          <p:cNvPr id="138" name="详细描述:一个持有BTC的用户A有多个UTXO,当他需要转帐给B10btc的时候，首先他使用一笔UTXO(面额10.1),对其进行签名(相当于告知btc网络,他对这个UTXO的所有权),然后创建面额为10的UTXO,使用B的收款地址对这个UTXO进行锁定(告知全网,谁有这个新UTXO的所有权)."/>
          <p:cNvSpPr txBox="1"/>
          <p:nvPr/>
        </p:nvSpPr>
        <p:spPr>
          <a:xfrm>
            <a:off x="1082749" y="2478019"/>
            <a:ext cx="10839302" cy="30046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spcBef>
                <a:spcPts val="4200"/>
              </a:spcBef>
              <a:defRPr b="0" sz="3200"/>
            </a:pPr>
            <a:r>
              <a:t>详细描述:一个持有BTC的用户A有多个UTXO,当他需要转帐给B10btc的时候，首先他使用一笔UTXO(面额10.1),对其进行签名(相当于告知btc网络,他对这个UTXO的所有权),然后创建面额为10的UTXO,使用B的收款地址对这个UTXO进行锁定(告知全网,谁有这个新UTXO的所有权).</a:t>
            </a:r>
          </a:p>
        </p:txBody>
      </p:sp>
      <p:sp>
        <p:nvSpPr>
          <p:cNvPr id="139" name="实质：每笔交易的实质就是BTC票据的转移，每次交易标志着旧的票据的销毁,新的票据的诞生。"/>
          <p:cNvSpPr txBox="1"/>
          <p:nvPr/>
        </p:nvSpPr>
        <p:spPr>
          <a:xfrm>
            <a:off x="1082078" y="5786779"/>
            <a:ext cx="10840643" cy="948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   实质：每笔交易的实质就是BTC票据的转移，每次交易标志着旧的票据的销毁,新的票据的诞生。</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42" name="BTC常见的交易形式"/>
          <p:cNvSpPr txBox="1"/>
          <p:nvPr>
            <p:ph type="body" sz="quarter" idx="1"/>
          </p:nvPr>
        </p:nvSpPr>
        <p:spPr>
          <a:xfrm>
            <a:off x="952500" y="1638300"/>
            <a:ext cx="11099800" cy="711399"/>
          </a:xfrm>
          <a:prstGeom prst="rect">
            <a:avLst/>
          </a:prstGeom>
        </p:spPr>
        <p:txBody>
          <a:bodyPr/>
          <a:lstStyle/>
          <a:p>
            <a:pPr/>
            <a:r>
              <a:t>BTC常见的交易形式</a:t>
            </a:r>
          </a:p>
        </p:txBody>
      </p:sp>
      <p:pic>
        <p:nvPicPr>
          <p:cNvPr id="143" name="fullsizeoutput_2f.jpeg" descr="fullsizeoutput_2f.jpeg"/>
          <p:cNvPicPr>
            <a:picLocks noChangeAspect="1"/>
          </p:cNvPicPr>
          <p:nvPr/>
        </p:nvPicPr>
        <p:blipFill>
          <a:blip r:embed="rId2">
            <a:extLst/>
          </a:blip>
          <a:stretch>
            <a:fillRect/>
          </a:stretch>
        </p:blipFill>
        <p:spPr>
          <a:xfrm>
            <a:off x="2103059" y="4038472"/>
            <a:ext cx="8798682" cy="5220552"/>
          </a:xfrm>
          <a:prstGeom prst="rect">
            <a:avLst/>
          </a:prstGeom>
          <a:ln w="12700">
            <a:miter lim="400000"/>
          </a:ln>
        </p:spPr>
      </p:pic>
      <p:sp>
        <p:nvSpPr>
          <p:cNvPr id="144" name="最常见的交易形式是从一个地址到另一个地址的简单支付，这种交易也常常包含给支付者的“找零”。"/>
          <p:cNvSpPr txBox="1"/>
          <p:nvPr/>
        </p:nvSpPr>
        <p:spPr>
          <a:xfrm>
            <a:off x="971996" y="2293869"/>
            <a:ext cx="10838657"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b="0" sz="3200"/>
            </a:pPr>
            <a:r>
              <a:t>最常见的交易形式是从一个地址到另一个</a:t>
            </a:r>
            <a:r>
              <a:rPr sz="2800"/>
              <a:t>地址</a:t>
            </a:r>
            <a:r>
              <a:t>的简单支付，这种交易也常常包含给支付者的“找零”。</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47" name="BTC常见的交易形式"/>
          <p:cNvSpPr txBox="1"/>
          <p:nvPr>
            <p:ph type="body" sz="quarter" idx="1"/>
          </p:nvPr>
        </p:nvSpPr>
        <p:spPr>
          <a:xfrm>
            <a:off x="952500" y="1638300"/>
            <a:ext cx="11099800" cy="711399"/>
          </a:xfrm>
          <a:prstGeom prst="rect">
            <a:avLst/>
          </a:prstGeom>
        </p:spPr>
        <p:txBody>
          <a:bodyPr/>
          <a:lstStyle/>
          <a:p>
            <a:pPr/>
            <a:r>
              <a:t>BTC常见的交易形式</a:t>
            </a:r>
          </a:p>
        </p:txBody>
      </p:sp>
      <p:sp>
        <p:nvSpPr>
          <p:cNvPr id="148" name="另一种常见的交易形式是集合多个输入到一个输出（如图2-6）的模式。这相当于现实生活中将很多硬币和纸币零钱兑换为一个大额面钞。像这样的交易有时由钱包应用产生来清理许多在支付过程收到的小数额的找零。"/>
          <p:cNvSpPr txBox="1"/>
          <p:nvPr/>
        </p:nvSpPr>
        <p:spPr>
          <a:xfrm>
            <a:off x="984696" y="2206290"/>
            <a:ext cx="10838657" cy="24103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另一种常见的交易形式是集合多个输入到一个输出（如图2-6）的模式。这相当于现实生活中将很多硬币和纸币零钱兑换为一个大额面钞。像这样的交易有时由钱包应用产生来清理许多在支付过程收到的小数额的找零。</a:t>
            </a:r>
          </a:p>
        </p:txBody>
      </p:sp>
      <p:pic>
        <p:nvPicPr>
          <p:cNvPr id="149" name="fullsizeoutput_2e.jpeg" descr="fullsizeoutput_2e.jpeg"/>
          <p:cNvPicPr>
            <a:picLocks noChangeAspect="1"/>
          </p:cNvPicPr>
          <p:nvPr/>
        </p:nvPicPr>
        <p:blipFill>
          <a:blip r:embed="rId2">
            <a:extLst/>
          </a:blip>
          <a:stretch>
            <a:fillRect/>
          </a:stretch>
        </p:blipFill>
        <p:spPr>
          <a:xfrm>
            <a:off x="2460254" y="4807611"/>
            <a:ext cx="8084292" cy="44129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BTC"/>
          <p:cNvSpPr txBox="1"/>
          <p:nvPr>
            <p:ph type="title"/>
          </p:nvPr>
        </p:nvSpPr>
        <p:spPr>
          <a:xfrm>
            <a:off x="952500" y="254000"/>
            <a:ext cx="11099800" cy="1255980"/>
          </a:xfrm>
          <a:prstGeom prst="rect">
            <a:avLst/>
          </a:prstGeom>
        </p:spPr>
        <p:txBody>
          <a:bodyPr/>
          <a:lstStyle>
            <a:lvl1pPr defTabSz="554990">
              <a:defRPr sz="7600"/>
            </a:lvl1pPr>
          </a:lstStyle>
          <a:p>
            <a:pPr/>
            <a:r>
              <a:t>BTC</a:t>
            </a:r>
          </a:p>
        </p:txBody>
      </p:sp>
      <p:sp>
        <p:nvSpPr>
          <p:cNvPr id="152" name="BTC常见的交易形式"/>
          <p:cNvSpPr txBox="1"/>
          <p:nvPr>
            <p:ph type="body" sz="quarter" idx="1"/>
          </p:nvPr>
        </p:nvSpPr>
        <p:spPr>
          <a:xfrm>
            <a:off x="952500" y="1638300"/>
            <a:ext cx="11099800" cy="711399"/>
          </a:xfrm>
          <a:prstGeom prst="rect">
            <a:avLst/>
          </a:prstGeom>
        </p:spPr>
        <p:txBody>
          <a:bodyPr/>
          <a:lstStyle/>
          <a:p>
            <a:pPr/>
            <a:r>
              <a:t>BTC常见的交易形式</a:t>
            </a:r>
          </a:p>
        </p:txBody>
      </p:sp>
      <p:sp>
        <p:nvSpPr>
          <p:cNvPr id="153" name="最后，另一种在比特币账簿中常见的交易形式是将一个输入分配给多个输出，即多个接收者（如图2-7）的交易。这类交易有时被商业实体用作分配资金，例如给多个雇员发工资的情形。"/>
          <p:cNvSpPr txBox="1"/>
          <p:nvPr/>
        </p:nvSpPr>
        <p:spPr>
          <a:xfrm>
            <a:off x="984696" y="2250079"/>
            <a:ext cx="10838657" cy="2398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最后，另一种在比特币账簿中常见的交易形式是将一个输入分配给多个输出，即多个接收者（如图2-7）的交易。这类交易有时被商业实体用作分配资金，例如给多个雇员发工资的情形。</a:t>
            </a:r>
          </a:p>
        </p:txBody>
      </p:sp>
      <p:pic>
        <p:nvPicPr>
          <p:cNvPr id="154" name="fullsizeoutput_2d.jpeg" descr="fullsizeoutput_2d.jpeg"/>
          <p:cNvPicPr>
            <a:picLocks noChangeAspect="1"/>
          </p:cNvPicPr>
          <p:nvPr/>
        </p:nvPicPr>
        <p:blipFill>
          <a:blip r:embed="rId2">
            <a:extLst/>
          </a:blip>
          <a:stretch>
            <a:fillRect/>
          </a:stretch>
        </p:blipFill>
        <p:spPr>
          <a:xfrm>
            <a:off x="2653371" y="5064219"/>
            <a:ext cx="7698058" cy="424488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