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闪电网络原理解析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闪电网络原理解析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微支付通道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微支付通道流转</a:t>
            </a:r>
          </a:p>
        </p:txBody>
      </p:sp>
      <p:sp>
        <p:nvSpPr>
          <p:cNvPr id="190" name="4.A收到B数据后，现在通道的分配需要修改为A:99 B:1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4.A收到B数据后，现在通道的分配需要修改为A:99 B:1。</a:t>
            </a:r>
          </a:p>
          <a:p>
            <a:pPr marL="0" indent="0">
              <a:buSzTx/>
              <a:buNone/>
            </a:pPr>
            <a:r>
              <a:t>5.tx2输出需要A:99 B:1。nLockTime修改为900</a:t>
            </a:r>
          </a:p>
          <a:p>
            <a:pPr marL="0" indent="0">
              <a:buSzTx/>
              <a:buNone/>
            </a:pPr>
            <a:r>
              <a:t>6.A再把这笔交易发个B,B签名后不广播。</a:t>
            </a:r>
          </a:p>
          <a:p>
            <a:pPr marL="0" indent="0">
              <a:buSzTx/>
              <a:buNone/>
            </a:pPr>
            <a:r>
              <a:t>7.循环456，最终通道分配方案为A:0 B:100 这是locktime为0说明交易可以立即被打包。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微支付通道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微支付通道流转</a:t>
            </a:r>
          </a:p>
        </p:txBody>
      </p:sp>
      <p:sp>
        <p:nvSpPr>
          <p:cNvPr id="193" name="A创建tx3，输入为tx1…"/>
          <p:cNvSpPr txBox="1"/>
          <p:nvPr/>
        </p:nvSpPr>
        <p:spPr>
          <a:xfrm>
            <a:off x="4833467" y="3796738"/>
            <a:ext cx="6385866" cy="180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A创建tx3，输入为tx1</a:t>
            </a:r>
          </a:p>
          <a:p>
            <a:pPr/>
            <a:r>
              <a:t>输出A:99 B:1 locktime:900小于tx2，</a:t>
            </a:r>
          </a:p>
          <a:p>
            <a:pPr/>
            <a:r>
              <a:t>然后A对tx3签名，发给B.</a:t>
            </a:r>
          </a:p>
          <a:p>
            <a:pPr/>
            <a:r>
              <a:t>tx3～tx102的交易a都是没有完整的交易数据。</a:t>
            </a:r>
          </a:p>
        </p:txBody>
      </p:sp>
      <p:grpSp>
        <p:nvGrpSpPr>
          <p:cNvPr id="200" name="成组"/>
          <p:cNvGrpSpPr/>
          <p:nvPr/>
        </p:nvGrpSpPr>
        <p:grpSpPr>
          <a:xfrm>
            <a:off x="1106982" y="2226920"/>
            <a:ext cx="1902918" cy="5849338"/>
            <a:chOff x="0" y="0"/>
            <a:chExt cx="1902917" cy="5849336"/>
          </a:xfrm>
        </p:grpSpPr>
        <p:sp>
          <p:nvSpPr>
            <p:cNvPr id="194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195" name="A:99…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A:99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B:1</a:t>
              </a:r>
            </a:p>
          </p:txBody>
        </p:sp>
        <p:sp>
          <p:nvSpPr>
            <p:cNvPr id="196" name="TX3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TX3</a:t>
              </a:r>
            </a:p>
          </p:txBody>
        </p:sp>
        <p:sp>
          <p:nvSpPr>
            <p:cNvPr id="197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98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199" name="Locktime:…"/>
            <p:cNvSpPr/>
            <p:nvPr/>
          </p:nvSpPr>
          <p:spPr>
            <a:xfrm>
              <a:off x="632917" y="4573383"/>
              <a:ext cx="1270001" cy="127595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Locktime:</a:t>
              </a:r>
            </a:p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900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微支付通道关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微支付通道关闭</a:t>
            </a:r>
          </a:p>
        </p:txBody>
      </p:sp>
      <p:sp>
        <p:nvSpPr>
          <p:cNvPr id="203" name="通道的关闭有三种情况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通道的关闭有三种情况：</a:t>
            </a:r>
          </a:p>
          <a:p>
            <a:pPr marL="0" indent="0">
              <a:buSzTx/>
              <a:buNone/>
            </a:pPr>
            <a:r>
              <a:t>1.交易失败，A到期回收自己的保证金，广播tx1</a:t>
            </a:r>
          </a:p>
          <a:p>
            <a:pPr marL="0" indent="0">
              <a:buSzTx/>
              <a:buNone/>
            </a:pPr>
            <a:r>
              <a:t>2.交易中途失败，B到期只能拿到自己已经获得的金额，广播tx3～tx101</a:t>
            </a:r>
          </a:p>
          <a:p>
            <a:pPr marL="0" indent="0">
              <a:buSzTx/>
              <a:buNone/>
            </a:pPr>
            <a:r>
              <a:t>3.交易成功，B需要在tx1到期时间前广播最终交易tx102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206" name="优点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优点:</a:t>
            </a:r>
          </a:p>
          <a:p>
            <a:pPr marL="0" indent="0">
              <a:buSzTx/>
              <a:buNone/>
            </a:pPr>
            <a:r>
              <a:t>1.解决小额支付，交易过多导致验证过慢，交易费过高的问题。</a:t>
            </a:r>
          </a:p>
          <a:p>
            <a:pPr marL="0" indent="0">
              <a:buSzTx/>
              <a:buNone/>
            </a:pPr>
            <a:r>
              <a:t>2.解决线下支付双方不信任的问题，交易双方都不能作弊。A手上拿的有B的把柄，B手上拿的有A的把柄。任何1方中途中断，另我1方，把这个把柄广播到区块链网络，就可以执行合约，拿到属于自己的钱。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209" name="缺点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缺点:</a:t>
            </a:r>
          </a:p>
          <a:p>
            <a:pPr marL="0" indent="0">
              <a:buSzTx/>
              <a:buNone/>
            </a:pPr>
            <a:r>
              <a:t>1.通道是单向的</a:t>
            </a:r>
          </a:p>
          <a:p>
            <a:pPr marL="0" indent="0">
              <a:buSzTx/>
              <a:buNone/>
            </a:pPr>
            <a:r>
              <a:t>2.nLockTime的限制。假设B跑路了，A也要等到Refund Transaction的nLockTime到期了，才能拿回自己的钱；同样，假设A跑路了，B也要等到updated Transaction的nLockTime到期了，拿到属于自己的钱。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SM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</a:t>
            </a:r>
          </a:p>
        </p:txBody>
      </p:sp>
      <p:sp>
        <p:nvSpPr>
          <p:cNvPr id="212" name="可撤销的顺序成熟度合同（Recoverable Sequence Maturity Contract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t>可撤销的顺序成熟度合同（Recoverable Sequence Maturity Contract）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RSMC解决的问题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（1）双向支付，而不是单通道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（2）1方中途退出，另外1方要立即拿回钱，而不是等到时间到期才能拿回钱。 同时，应该对主动退出方实行惩罚。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（3）保证交易双方，任何1方都不能抵赖、反悔。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SM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RSMC创建</a:t>
            </a:r>
          </a:p>
        </p:txBody>
      </p:sp>
      <p:sp>
        <p:nvSpPr>
          <p:cNvPr id="215" name="同微支付通道一样首先A&amp;B需要首先打一笔钱到A&amp;B的公共账户中tx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同微支付通道一样首先A&amp;B需要首先打一笔钱到A&amp;B的公共账户中tx1</a:t>
            </a:r>
          </a:p>
          <a:p>
            <a:pPr marL="635000" indent="-635000">
              <a:buSzPct val="100000"/>
              <a:buAutoNum type="arabicPeriod" startAt="1"/>
            </a:pPr>
            <a:r>
              <a:t>A&amp;B都输入了保证金这是需要A&amp;B创建自己的退款交易交给对方签名记为txa1，txb1，txa1’，txb1’。</a:t>
            </a:r>
          </a:p>
          <a:p>
            <a:pPr marL="635000" indent="-635000">
              <a:buSzPct val="100000"/>
              <a:buAutoNum type="arabicPeriod" startAt="1"/>
            </a:pPr>
            <a:r>
              <a:t>txa1，txb1，txa1’，txb1’准备完成后，A&amp;B在对tx1签名广播打包。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SM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RSMC创建</a:t>
            </a:r>
          </a:p>
        </p:txBody>
      </p:sp>
      <p:pic>
        <p:nvPicPr>
          <p:cNvPr id="218" name="fullsizeoutput_37.jpeg" descr="fullsizeoutput_3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300" y="2527300"/>
            <a:ext cx="9474200" cy="642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SM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RSMC创建</a:t>
            </a:r>
          </a:p>
        </p:txBody>
      </p:sp>
      <p:grpSp>
        <p:nvGrpSpPr>
          <p:cNvPr id="226" name="成组"/>
          <p:cNvGrpSpPr/>
          <p:nvPr/>
        </p:nvGrpSpPr>
        <p:grpSpPr>
          <a:xfrm>
            <a:off x="79703" y="4462593"/>
            <a:ext cx="3660072" cy="2555614"/>
            <a:chOff x="123531" y="24961"/>
            <a:chExt cx="3660071" cy="2555613"/>
          </a:xfrm>
        </p:grpSpPr>
        <p:sp>
          <p:nvSpPr>
            <p:cNvPr id="221" name="TXA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(sign:A)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(sign:B)</a:t>
              </a:r>
            </a:p>
          </p:txBody>
        </p:sp>
        <p:sp>
          <p:nvSpPr>
            <p:cNvPr id="222" name="A&amp;B:100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A&amp;B:100</a:t>
              </a:r>
            </a:p>
          </p:txBody>
        </p:sp>
        <p:sp>
          <p:nvSpPr>
            <p:cNvPr id="223" name="TX1"/>
            <p:cNvSpPr txBox="1"/>
            <p:nvPr/>
          </p:nvSpPr>
          <p:spPr>
            <a:xfrm>
              <a:off x="1530335" y="24961"/>
              <a:ext cx="67330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TX1</a:t>
              </a:r>
            </a:p>
          </p:txBody>
        </p:sp>
        <p:sp>
          <p:nvSpPr>
            <p:cNvPr id="224" name="I"/>
            <p:cNvSpPr txBox="1"/>
            <p:nvPr/>
          </p:nvSpPr>
          <p:spPr>
            <a:xfrm>
              <a:off x="123531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25" name="O"/>
            <p:cNvSpPr txBox="1"/>
            <p:nvPr/>
          </p:nvSpPr>
          <p:spPr>
            <a:xfrm>
              <a:off x="3432168" y="1244599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32" name="成组"/>
          <p:cNvGrpSpPr/>
          <p:nvPr/>
        </p:nvGrpSpPr>
        <p:grpSpPr>
          <a:xfrm>
            <a:off x="4156783" y="1960220"/>
            <a:ext cx="3291929" cy="2593057"/>
            <a:chOff x="288391" y="-12480"/>
            <a:chExt cx="3291927" cy="2593055"/>
          </a:xfrm>
        </p:grpSpPr>
        <p:sp>
          <p:nvSpPr>
            <p:cNvPr id="227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228" name="B:50…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B:50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A2&amp;B:50</a:t>
              </a:r>
            </a:p>
          </p:txBody>
        </p:sp>
        <p:sp>
          <p:nvSpPr>
            <p:cNvPr id="229" name="TXA1"/>
            <p:cNvSpPr txBox="1"/>
            <p:nvPr/>
          </p:nvSpPr>
          <p:spPr>
            <a:xfrm>
              <a:off x="1488344" y="-12481"/>
              <a:ext cx="8820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</a:t>
              </a:r>
            </a:p>
          </p:txBody>
        </p:sp>
        <p:sp>
          <p:nvSpPr>
            <p:cNvPr id="230" name="I"/>
            <p:cNvSpPr txBox="1"/>
            <p:nvPr/>
          </p:nvSpPr>
          <p:spPr>
            <a:xfrm>
              <a:off x="288391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31" name="O"/>
            <p:cNvSpPr txBox="1"/>
            <p:nvPr/>
          </p:nvSpPr>
          <p:spPr>
            <a:xfrm>
              <a:off x="3228885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38" name="成组"/>
          <p:cNvGrpSpPr/>
          <p:nvPr/>
        </p:nvGrpSpPr>
        <p:grpSpPr>
          <a:xfrm>
            <a:off x="4035114" y="6690373"/>
            <a:ext cx="3535267" cy="2568096"/>
            <a:chOff x="160973" y="12480"/>
            <a:chExt cx="3535265" cy="2568094"/>
          </a:xfrm>
        </p:grpSpPr>
        <p:sp>
          <p:nvSpPr>
            <p:cNvPr id="233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234" name="A:50…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A:50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A&amp;B2:50</a:t>
              </a:r>
            </a:p>
          </p:txBody>
        </p:sp>
        <p:sp>
          <p:nvSpPr>
            <p:cNvPr id="235" name="TXB1"/>
            <p:cNvSpPr txBox="1"/>
            <p:nvPr/>
          </p:nvSpPr>
          <p:spPr>
            <a:xfrm>
              <a:off x="1472967" y="12480"/>
              <a:ext cx="88788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</a:t>
              </a:r>
            </a:p>
          </p:txBody>
        </p:sp>
        <p:sp>
          <p:nvSpPr>
            <p:cNvPr id="236" name="I"/>
            <p:cNvSpPr txBox="1"/>
            <p:nvPr/>
          </p:nvSpPr>
          <p:spPr>
            <a:xfrm>
              <a:off x="160973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37" name="O"/>
            <p:cNvSpPr txBox="1"/>
            <p:nvPr/>
          </p:nvSpPr>
          <p:spPr>
            <a:xfrm>
              <a:off x="3344804" y="1378222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45" name="成组"/>
          <p:cNvGrpSpPr/>
          <p:nvPr/>
        </p:nvGrpSpPr>
        <p:grpSpPr>
          <a:xfrm>
            <a:off x="7865720" y="1960220"/>
            <a:ext cx="4602393" cy="2593057"/>
            <a:chOff x="-310677" y="-12480"/>
            <a:chExt cx="4602392" cy="2593055"/>
          </a:xfrm>
        </p:grpSpPr>
        <p:sp>
          <p:nvSpPr>
            <p:cNvPr id="239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240" name="A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A3:50</a:t>
              </a:r>
            </a:p>
          </p:txBody>
        </p:sp>
        <p:sp>
          <p:nvSpPr>
            <p:cNvPr id="241" name="TXA1’"/>
            <p:cNvSpPr txBox="1"/>
            <p:nvPr/>
          </p:nvSpPr>
          <p:spPr>
            <a:xfrm>
              <a:off x="1445976" y="-12481"/>
              <a:ext cx="96682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</a:t>
              </a:r>
            </a:p>
          </p:txBody>
        </p:sp>
        <p:sp>
          <p:nvSpPr>
            <p:cNvPr id="242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43" name="O"/>
            <p:cNvSpPr txBox="1"/>
            <p:nvPr/>
          </p:nvSpPr>
          <p:spPr>
            <a:xfrm>
              <a:off x="3940280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244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252" name="成组"/>
          <p:cNvGrpSpPr/>
          <p:nvPr/>
        </p:nvGrpSpPr>
        <p:grpSpPr>
          <a:xfrm>
            <a:off x="7878200" y="6677893"/>
            <a:ext cx="4589913" cy="2593056"/>
            <a:chOff x="-298197" y="-12480"/>
            <a:chExt cx="4589911" cy="2593055"/>
          </a:xfrm>
        </p:grpSpPr>
        <p:sp>
          <p:nvSpPr>
            <p:cNvPr id="246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247" name="B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B3:50</a:t>
              </a:r>
            </a:p>
          </p:txBody>
        </p:sp>
        <p:sp>
          <p:nvSpPr>
            <p:cNvPr id="248" name="TXB1’"/>
            <p:cNvSpPr txBox="1"/>
            <p:nvPr/>
          </p:nvSpPr>
          <p:spPr>
            <a:xfrm>
              <a:off x="1443081" y="-12481"/>
              <a:ext cx="97261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</a:t>
              </a:r>
            </a:p>
          </p:txBody>
        </p:sp>
        <p:sp>
          <p:nvSpPr>
            <p:cNvPr id="249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50" name="O"/>
            <p:cNvSpPr txBox="1"/>
            <p:nvPr/>
          </p:nvSpPr>
          <p:spPr>
            <a:xfrm>
              <a:off x="3940280" y="1378222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251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sp>
        <p:nvSpPr>
          <p:cNvPr id="253" name="线条"/>
          <p:cNvSpPr/>
          <p:nvPr/>
        </p:nvSpPr>
        <p:spPr>
          <a:xfrm flipV="1">
            <a:off x="3224468" y="3494301"/>
            <a:ext cx="1245447" cy="25494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线条"/>
          <p:cNvSpPr/>
          <p:nvPr/>
        </p:nvSpPr>
        <p:spPr>
          <a:xfrm>
            <a:off x="3252454" y="6068472"/>
            <a:ext cx="1190467" cy="225424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线条"/>
          <p:cNvSpPr/>
          <p:nvPr/>
        </p:nvSpPr>
        <p:spPr>
          <a:xfrm>
            <a:off x="7034419" y="3642625"/>
            <a:ext cx="12026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线条"/>
          <p:cNvSpPr/>
          <p:nvPr/>
        </p:nvSpPr>
        <p:spPr>
          <a:xfrm>
            <a:off x="7034419" y="8457119"/>
            <a:ext cx="12026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TXA1与TXA1’由B创建并带上签名发给A…"/>
          <p:cNvSpPr/>
          <p:nvPr/>
        </p:nvSpPr>
        <p:spPr>
          <a:xfrm>
            <a:off x="4531974" y="4703582"/>
            <a:ext cx="7633993" cy="183648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TXA1与TXA1’由B创建并带上签名发给A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TXB1与TXB1’由A创建并带上签名发给B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当退款交易准备完成后A&amp;B就可以tx1签名并广播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sp>
        <p:nvSpPr>
          <p:cNvPr id="260" name="当A&amp;B发生资金周转时，A&amp;B重新创建新的通道资金分配方案，txa2，txb2，txa2’，txb2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当A&amp;B发生资金周转时，A&amp;B重新创建新的通道资金分配方案，txa2，txb2，txa2’，txb2’</a:t>
            </a:r>
          </a:p>
          <a:p>
            <a:pPr marL="635000" indent="-635000">
              <a:buSzPct val="100000"/>
              <a:buAutoNum type="arabicPeriod" startAt="1"/>
            </a:pPr>
            <a:r>
              <a:t>这时txa1*与txa2*都有效，因此需要将前一种状态进行作废。如何作废。有两种方式：将txa1’（txb1’）延迟到账交易中输入A2（B2）私钥交给对方。或者创建一笔新的txa1’’（txb1’）交易交给对方，输出为对方地址。我们将该交易成为保证交易（表示我现在想变成新的交易状态，为了促进最新交易 我放弃之前的退款交易。如果我作弊那么你可以拿到我的钱）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sp>
        <p:nvSpPr>
          <p:cNvPr id="122" name="定义：将大量交易放到比特币区块链之外进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定义：将大量交易放到比特币区块链之外进行</a:t>
            </a:r>
          </a:p>
          <a:p>
            <a:pPr marL="0" indent="0">
              <a:buSzTx/>
              <a:buNone/>
            </a:pPr>
            <a:r>
              <a:t>目的：提高交易的速度</a:t>
            </a:r>
          </a:p>
          <a:p>
            <a:pPr marL="0" indent="0">
              <a:buSzTx/>
              <a:buNone/>
            </a:pPr>
            <a:r>
              <a:t>核心技术：RSMC，HTLC。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pic>
        <p:nvPicPr>
          <p:cNvPr id="263" name="fullsizeoutput_38.jpeg" descr="fullsizeoutput_3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3162300"/>
            <a:ext cx="9169400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grpSp>
        <p:nvGrpSpPr>
          <p:cNvPr id="280" name="成组"/>
          <p:cNvGrpSpPr/>
          <p:nvPr/>
        </p:nvGrpSpPr>
        <p:grpSpPr>
          <a:xfrm>
            <a:off x="2721512" y="1797972"/>
            <a:ext cx="8311330" cy="2593057"/>
            <a:chOff x="0" y="0"/>
            <a:chExt cx="8311328" cy="2593055"/>
          </a:xfrm>
        </p:grpSpPr>
        <p:grpSp>
          <p:nvGrpSpPr>
            <p:cNvPr id="271" name="成组"/>
            <p:cNvGrpSpPr/>
            <p:nvPr/>
          </p:nvGrpSpPr>
          <p:grpSpPr>
            <a:xfrm>
              <a:off x="-1" y="0"/>
              <a:ext cx="3291929" cy="2593056"/>
              <a:chOff x="288391" y="-12480"/>
              <a:chExt cx="3291927" cy="2593055"/>
            </a:xfrm>
          </p:grpSpPr>
          <p:sp>
            <p:nvSpPr>
              <p:cNvPr id="266" name="TX1…"/>
              <p:cNvSpPr/>
              <p:nvPr/>
            </p:nvSpPr>
            <p:spPr>
              <a:xfrm>
                <a:off x="63291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(sign:A&amp;B)</a:t>
                </a:r>
              </a:p>
            </p:txBody>
          </p:sp>
          <p:sp>
            <p:nvSpPr>
              <p:cNvPr id="267" name="B:50…"/>
              <p:cNvSpPr/>
              <p:nvPr/>
            </p:nvSpPr>
            <p:spPr>
              <a:xfrm>
                <a:off x="1930901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B:50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A2&amp;B:50</a:t>
                </a:r>
              </a:p>
            </p:txBody>
          </p:sp>
          <p:sp>
            <p:nvSpPr>
              <p:cNvPr id="268" name="TXA1"/>
              <p:cNvSpPr txBox="1"/>
              <p:nvPr/>
            </p:nvSpPr>
            <p:spPr>
              <a:xfrm>
                <a:off x="1488344" y="-12481"/>
                <a:ext cx="882092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TXA1</a:t>
                </a:r>
              </a:p>
            </p:txBody>
          </p:sp>
          <p:sp>
            <p:nvSpPr>
              <p:cNvPr id="269" name="I"/>
              <p:cNvSpPr txBox="1"/>
              <p:nvPr/>
            </p:nvSpPr>
            <p:spPr>
              <a:xfrm>
                <a:off x="288391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70" name="O"/>
              <p:cNvSpPr txBox="1"/>
              <p:nvPr/>
            </p:nvSpPr>
            <p:spPr>
              <a:xfrm>
                <a:off x="3228885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</p:grpSp>
        <p:grpSp>
          <p:nvGrpSpPr>
            <p:cNvPr id="278" name="成组"/>
            <p:cNvGrpSpPr/>
            <p:nvPr/>
          </p:nvGrpSpPr>
          <p:grpSpPr>
            <a:xfrm>
              <a:off x="3708936" y="0"/>
              <a:ext cx="4602393" cy="2593056"/>
              <a:chOff x="-310677" y="-12480"/>
              <a:chExt cx="4602392" cy="2593055"/>
            </a:xfrm>
          </p:grpSpPr>
          <p:sp>
            <p:nvSpPr>
              <p:cNvPr id="272" name="TXA1…"/>
              <p:cNvSpPr/>
              <p:nvPr/>
            </p:nvSpPr>
            <p:spPr>
              <a:xfrm>
                <a:off x="3384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TXA1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(sign:A2&amp;B)</a:t>
                </a:r>
              </a:p>
            </p:txBody>
          </p:sp>
          <p:sp>
            <p:nvSpPr>
              <p:cNvPr id="273" name="A3:50"/>
              <p:cNvSpPr/>
              <p:nvPr/>
            </p:nvSpPr>
            <p:spPr>
              <a:xfrm>
                <a:off x="2642296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A3:50</a:t>
                </a:r>
              </a:p>
            </p:txBody>
          </p:sp>
          <p:sp>
            <p:nvSpPr>
              <p:cNvPr id="274" name="TXA1’"/>
              <p:cNvSpPr txBox="1"/>
              <p:nvPr/>
            </p:nvSpPr>
            <p:spPr>
              <a:xfrm>
                <a:off x="1445976" y="-12481"/>
                <a:ext cx="96682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TXA1’</a:t>
                </a:r>
              </a:p>
            </p:txBody>
          </p:sp>
          <p:sp>
            <p:nvSpPr>
              <p:cNvPr id="275" name="I"/>
              <p:cNvSpPr txBox="1"/>
              <p:nvPr/>
            </p:nvSpPr>
            <p:spPr>
              <a:xfrm>
                <a:off x="-310678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76" name="O"/>
              <p:cNvSpPr txBox="1"/>
              <p:nvPr/>
            </p:nvSpPr>
            <p:spPr>
              <a:xfrm>
                <a:off x="3940280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  <p:sp>
            <p:nvSpPr>
              <p:cNvPr id="277" name="sequence:1000"/>
              <p:cNvSpPr/>
              <p:nvPr/>
            </p:nvSpPr>
            <p:spPr>
              <a:xfrm>
                <a:off x="1313062" y="628438"/>
                <a:ext cx="1320654" cy="1945905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sequence:1000</a:t>
                </a:r>
              </a:p>
            </p:txBody>
          </p:sp>
        </p:grpSp>
        <p:sp>
          <p:nvSpPr>
            <p:cNvPr id="279" name="线条"/>
            <p:cNvSpPr/>
            <p:nvPr/>
          </p:nvSpPr>
          <p:spPr>
            <a:xfrm>
              <a:off x="2877636" y="1682404"/>
              <a:ext cx="120261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1" name="TXA2与TXA2’由B创建并带上签名发给A…"/>
          <p:cNvSpPr/>
          <p:nvPr/>
        </p:nvSpPr>
        <p:spPr>
          <a:xfrm>
            <a:off x="3121664" y="4579873"/>
            <a:ext cx="7633993" cy="183648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TXA2与TXA2’由B创建并带上签名发给A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TXB2与TXB2’由A创建并带上签名发给B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当新的资金分配方案形成后，需要双方都对前一个资金分配方案进行作废。</a:t>
            </a:r>
          </a:p>
        </p:txBody>
      </p:sp>
      <p:grpSp>
        <p:nvGrpSpPr>
          <p:cNvPr id="296" name="成组"/>
          <p:cNvGrpSpPr/>
          <p:nvPr/>
        </p:nvGrpSpPr>
        <p:grpSpPr>
          <a:xfrm>
            <a:off x="2782996" y="6605203"/>
            <a:ext cx="8311330" cy="2593056"/>
            <a:chOff x="0" y="0"/>
            <a:chExt cx="8311328" cy="2593055"/>
          </a:xfrm>
        </p:grpSpPr>
        <p:grpSp>
          <p:nvGrpSpPr>
            <p:cNvPr id="287" name="成组"/>
            <p:cNvGrpSpPr/>
            <p:nvPr/>
          </p:nvGrpSpPr>
          <p:grpSpPr>
            <a:xfrm>
              <a:off x="-1" y="0"/>
              <a:ext cx="3291929" cy="2593056"/>
              <a:chOff x="288391" y="-12480"/>
              <a:chExt cx="3291927" cy="2593055"/>
            </a:xfrm>
          </p:grpSpPr>
          <p:sp>
            <p:nvSpPr>
              <p:cNvPr id="282" name="TX1…"/>
              <p:cNvSpPr/>
              <p:nvPr/>
            </p:nvSpPr>
            <p:spPr>
              <a:xfrm>
                <a:off x="63291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(sign:A&amp;B)</a:t>
                </a:r>
              </a:p>
            </p:txBody>
          </p:sp>
          <p:sp>
            <p:nvSpPr>
              <p:cNvPr id="283" name="B:40…"/>
              <p:cNvSpPr/>
              <p:nvPr/>
            </p:nvSpPr>
            <p:spPr>
              <a:xfrm>
                <a:off x="1930901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B:40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A4&amp;B:60</a:t>
                </a:r>
              </a:p>
            </p:txBody>
          </p:sp>
          <p:sp>
            <p:nvSpPr>
              <p:cNvPr id="284" name="TXA2"/>
              <p:cNvSpPr txBox="1"/>
              <p:nvPr/>
            </p:nvSpPr>
            <p:spPr>
              <a:xfrm>
                <a:off x="1488344" y="-12481"/>
                <a:ext cx="882092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TXA2</a:t>
                </a:r>
              </a:p>
            </p:txBody>
          </p:sp>
          <p:sp>
            <p:nvSpPr>
              <p:cNvPr id="285" name="I"/>
              <p:cNvSpPr txBox="1"/>
              <p:nvPr/>
            </p:nvSpPr>
            <p:spPr>
              <a:xfrm>
                <a:off x="288391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86" name="O"/>
              <p:cNvSpPr txBox="1"/>
              <p:nvPr/>
            </p:nvSpPr>
            <p:spPr>
              <a:xfrm>
                <a:off x="3228885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</p:grpSp>
        <p:grpSp>
          <p:nvGrpSpPr>
            <p:cNvPr id="294" name="成组"/>
            <p:cNvGrpSpPr/>
            <p:nvPr/>
          </p:nvGrpSpPr>
          <p:grpSpPr>
            <a:xfrm>
              <a:off x="3708936" y="0"/>
              <a:ext cx="4602393" cy="2593056"/>
              <a:chOff x="-310677" y="-12480"/>
              <a:chExt cx="4602392" cy="2593055"/>
            </a:xfrm>
          </p:grpSpPr>
          <p:sp>
            <p:nvSpPr>
              <p:cNvPr id="288" name="TXA2…"/>
              <p:cNvSpPr/>
              <p:nvPr/>
            </p:nvSpPr>
            <p:spPr>
              <a:xfrm>
                <a:off x="3384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TXA2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(sign:A4&amp;B)</a:t>
                </a:r>
              </a:p>
            </p:txBody>
          </p:sp>
          <p:sp>
            <p:nvSpPr>
              <p:cNvPr id="289" name="A5:50"/>
              <p:cNvSpPr/>
              <p:nvPr/>
            </p:nvSpPr>
            <p:spPr>
              <a:xfrm>
                <a:off x="2642296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A5:50</a:t>
                </a:r>
              </a:p>
            </p:txBody>
          </p:sp>
          <p:sp>
            <p:nvSpPr>
              <p:cNvPr id="290" name="TXA2’"/>
              <p:cNvSpPr txBox="1"/>
              <p:nvPr/>
            </p:nvSpPr>
            <p:spPr>
              <a:xfrm>
                <a:off x="1445976" y="-12481"/>
                <a:ext cx="96682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TXA2’</a:t>
                </a:r>
              </a:p>
            </p:txBody>
          </p:sp>
          <p:sp>
            <p:nvSpPr>
              <p:cNvPr id="291" name="I"/>
              <p:cNvSpPr txBox="1"/>
              <p:nvPr/>
            </p:nvSpPr>
            <p:spPr>
              <a:xfrm>
                <a:off x="-310678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92" name="O"/>
              <p:cNvSpPr txBox="1"/>
              <p:nvPr/>
            </p:nvSpPr>
            <p:spPr>
              <a:xfrm>
                <a:off x="3940280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  <p:sp>
            <p:nvSpPr>
              <p:cNvPr id="293" name="sequence:1000"/>
              <p:cNvSpPr/>
              <p:nvPr/>
            </p:nvSpPr>
            <p:spPr>
              <a:xfrm>
                <a:off x="1313062" y="628438"/>
                <a:ext cx="1320654" cy="1945905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sequence:1000</a:t>
                </a:r>
              </a:p>
            </p:txBody>
          </p:sp>
        </p:grpSp>
        <p:sp>
          <p:nvSpPr>
            <p:cNvPr id="295" name="线条"/>
            <p:cNvSpPr/>
            <p:nvPr/>
          </p:nvSpPr>
          <p:spPr>
            <a:xfrm>
              <a:off x="2877636" y="1682404"/>
              <a:ext cx="120261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grpSp>
        <p:nvGrpSpPr>
          <p:cNvPr id="305" name="成组"/>
          <p:cNvGrpSpPr/>
          <p:nvPr/>
        </p:nvGrpSpPr>
        <p:grpSpPr>
          <a:xfrm>
            <a:off x="1163630" y="3061709"/>
            <a:ext cx="4602393" cy="2594185"/>
            <a:chOff x="-310677" y="-12480"/>
            <a:chExt cx="4602392" cy="2594184"/>
          </a:xfrm>
        </p:grpSpPr>
        <p:sp>
          <p:nvSpPr>
            <p:cNvPr id="299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300" name="A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A3:50</a:t>
              </a:r>
            </a:p>
          </p:txBody>
        </p:sp>
        <p:sp>
          <p:nvSpPr>
            <p:cNvPr id="301" name="TXA1’"/>
            <p:cNvSpPr txBox="1"/>
            <p:nvPr/>
          </p:nvSpPr>
          <p:spPr>
            <a:xfrm>
              <a:off x="1445976" y="-12481"/>
              <a:ext cx="96682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</a:t>
              </a:r>
            </a:p>
          </p:txBody>
        </p:sp>
        <p:sp>
          <p:nvSpPr>
            <p:cNvPr id="302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03" name="O"/>
            <p:cNvSpPr txBox="1"/>
            <p:nvPr/>
          </p:nvSpPr>
          <p:spPr>
            <a:xfrm>
              <a:off x="3940280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304" name="sequence:1000"/>
            <p:cNvSpPr/>
            <p:nvPr/>
          </p:nvSpPr>
          <p:spPr>
            <a:xfrm>
              <a:off x="1312745" y="635800"/>
              <a:ext cx="1320654" cy="194590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311" name="成组"/>
          <p:cNvGrpSpPr/>
          <p:nvPr/>
        </p:nvGrpSpPr>
        <p:grpSpPr>
          <a:xfrm>
            <a:off x="7622348" y="2961864"/>
            <a:ext cx="3366812" cy="2593057"/>
            <a:chOff x="-310677" y="-12480"/>
            <a:chExt cx="3366811" cy="2593055"/>
          </a:xfrm>
        </p:grpSpPr>
        <p:sp>
          <p:nvSpPr>
            <p:cNvPr id="306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307" name="B:50"/>
            <p:cNvSpPr/>
            <p:nvPr/>
          </p:nvSpPr>
          <p:spPr>
            <a:xfrm>
              <a:off x="1294389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B:50</a:t>
              </a:r>
            </a:p>
          </p:txBody>
        </p:sp>
        <p:sp>
          <p:nvSpPr>
            <p:cNvPr id="308" name="TXA1’’"/>
            <p:cNvSpPr txBox="1"/>
            <p:nvPr/>
          </p:nvSpPr>
          <p:spPr>
            <a:xfrm>
              <a:off x="1418087" y="-12481"/>
              <a:ext cx="102260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TXA1’’</a:t>
              </a:r>
            </a:p>
          </p:txBody>
        </p:sp>
        <p:sp>
          <p:nvSpPr>
            <p:cNvPr id="309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10" name="O"/>
            <p:cNvSpPr txBox="1"/>
            <p:nvPr/>
          </p:nvSpPr>
          <p:spPr>
            <a:xfrm>
              <a:off x="2704699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318" name="成组"/>
          <p:cNvGrpSpPr/>
          <p:nvPr/>
        </p:nvGrpSpPr>
        <p:grpSpPr>
          <a:xfrm>
            <a:off x="1169870" y="6303474"/>
            <a:ext cx="4589913" cy="2593057"/>
            <a:chOff x="-298197" y="-12480"/>
            <a:chExt cx="4589911" cy="2593055"/>
          </a:xfrm>
        </p:grpSpPr>
        <p:sp>
          <p:nvSpPr>
            <p:cNvPr id="312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313" name="B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B3:50</a:t>
              </a:r>
            </a:p>
          </p:txBody>
        </p:sp>
        <p:sp>
          <p:nvSpPr>
            <p:cNvPr id="314" name="TXB1’"/>
            <p:cNvSpPr txBox="1"/>
            <p:nvPr/>
          </p:nvSpPr>
          <p:spPr>
            <a:xfrm>
              <a:off x="1443081" y="-12481"/>
              <a:ext cx="97261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</a:t>
              </a:r>
            </a:p>
          </p:txBody>
        </p:sp>
        <p:sp>
          <p:nvSpPr>
            <p:cNvPr id="315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16" name="O"/>
            <p:cNvSpPr txBox="1"/>
            <p:nvPr/>
          </p:nvSpPr>
          <p:spPr>
            <a:xfrm>
              <a:off x="3940280" y="1378222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317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324" name="成组"/>
          <p:cNvGrpSpPr/>
          <p:nvPr/>
        </p:nvGrpSpPr>
        <p:grpSpPr>
          <a:xfrm>
            <a:off x="7684751" y="6303474"/>
            <a:ext cx="3242006" cy="2593057"/>
            <a:chOff x="-298197" y="-12480"/>
            <a:chExt cx="3242005" cy="2593055"/>
          </a:xfrm>
        </p:grpSpPr>
        <p:sp>
          <p:nvSpPr>
            <p:cNvPr id="319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320" name="A:50"/>
            <p:cNvSpPr/>
            <p:nvPr/>
          </p:nvSpPr>
          <p:spPr>
            <a:xfrm>
              <a:off x="1294389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A:50</a:t>
              </a:r>
            </a:p>
          </p:txBody>
        </p:sp>
        <p:sp>
          <p:nvSpPr>
            <p:cNvPr id="321" name="TXB1’’"/>
            <p:cNvSpPr txBox="1"/>
            <p:nvPr/>
          </p:nvSpPr>
          <p:spPr>
            <a:xfrm>
              <a:off x="1415192" y="-12481"/>
              <a:ext cx="102839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TXB1’’</a:t>
              </a:r>
            </a:p>
          </p:txBody>
        </p:sp>
        <p:sp>
          <p:nvSpPr>
            <p:cNvPr id="322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23" name="O"/>
            <p:cNvSpPr txBox="1"/>
            <p:nvPr/>
          </p:nvSpPr>
          <p:spPr>
            <a:xfrm>
              <a:off x="2592373" y="1378222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sp>
        <p:nvSpPr>
          <p:cNvPr id="325" name="延时到账交易"/>
          <p:cNvSpPr/>
          <p:nvPr/>
        </p:nvSpPr>
        <p:spPr>
          <a:xfrm>
            <a:off x="1436781" y="2259576"/>
            <a:ext cx="3949677" cy="73114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延时到账交易</a:t>
            </a:r>
          </a:p>
        </p:txBody>
      </p:sp>
      <p:sp>
        <p:nvSpPr>
          <p:cNvPr id="326" name="作废延时到账交易"/>
          <p:cNvSpPr/>
          <p:nvPr/>
        </p:nvSpPr>
        <p:spPr>
          <a:xfrm>
            <a:off x="7330916" y="2259576"/>
            <a:ext cx="3949676" cy="73114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作废延时到账交易</a:t>
            </a:r>
          </a:p>
        </p:txBody>
      </p:sp>
      <p:sp>
        <p:nvSpPr>
          <p:cNvPr id="327" name="线条"/>
          <p:cNvSpPr/>
          <p:nvPr/>
        </p:nvSpPr>
        <p:spPr>
          <a:xfrm>
            <a:off x="5870112" y="4495780"/>
            <a:ext cx="16481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线条"/>
          <p:cNvSpPr/>
          <p:nvPr/>
        </p:nvSpPr>
        <p:spPr>
          <a:xfrm>
            <a:off x="5870112" y="7905181"/>
            <a:ext cx="16481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sp>
        <p:nvSpPr>
          <p:cNvPr id="331" name="带时钟的哈希锁定合约（ Hashed Timelock Contract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带时钟的哈希锁定合约（ Hashed Timelock Contract）</a:t>
            </a:r>
          </a:p>
          <a:p>
            <a:pPr/>
            <a:r>
              <a:t>HTLC解决的问题 </a:t>
            </a:r>
          </a:p>
          <a:p>
            <a:pPr marL="0" indent="0">
              <a:buSzTx/>
              <a:buNone/>
            </a:pPr>
            <a:r>
              <a:t>（1）为未建立通道的双方提供安全的支付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grpSp>
        <p:nvGrpSpPr>
          <p:cNvPr id="341" name="成组"/>
          <p:cNvGrpSpPr/>
          <p:nvPr/>
        </p:nvGrpSpPr>
        <p:grpSpPr>
          <a:xfrm>
            <a:off x="2844897" y="2449010"/>
            <a:ext cx="7315006" cy="1294537"/>
            <a:chOff x="0" y="0"/>
            <a:chExt cx="7315005" cy="1294536"/>
          </a:xfrm>
        </p:grpSpPr>
        <p:sp>
          <p:nvSpPr>
            <p:cNvPr id="334" name="线条"/>
            <p:cNvSpPr/>
            <p:nvPr/>
          </p:nvSpPr>
          <p:spPr>
            <a:xfrm flipV="1">
              <a:off x="1323284" y="659535"/>
              <a:ext cx="1616230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RSMC"/>
            <p:cNvSpPr txBox="1"/>
            <p:nvPr/>
          </p:nvSpPr>
          <p:spPr>
            <a:xfrm>
              <a:off x="1614153" y="-1"/>
              <a:ext cx="10344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</a:t>
              </a:r>
            </a:p>
          </p:txBody>
        </p:sp>
        <p:sp>
          <p:nvSpPr>
            <p:cNvPr id="336" name="A"/>
            <p:cNvSpPr/>
            <p:nvPr/>
          </p:nvSpPr>
          <p:spPr>
            <a:xfrm>
              <a:off x="0" y="24536"/>
              <a:ext cx="1270000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7" name="线条"/>
            <p:cNvSpPr/>
            <p:nvPr/>
          </p:nvSpPr>
          <p:spPr>
            <a:xfrm flipV="1">
              <a:off x="4375491" y="659535"/>
              <a:ext cx="1616230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8" name="RSMC"/>
            <p:cNvSpPr txBox="1"/>
            <p:nvPr/>
          </p:nvSpPr>
          <p:spPr>
            <a:xfrm>
              <a:off x="4666360" y="-1"/>
              <a:ext cx="10344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</a:t>
              </a:r>
            </a:p>
          </p:txBody>
        </p:sp>
        <p:sp>
          <p:nvSpPr>
            <p:cNvPr id="339" name="B"/>
            <p:cNvSpPr/>
            <p:nvPr/>
          </p:nvSpPr>
          <p:spPr>
            <a:xfrm>
              <a:off x="3022502" y="24536"/>
              <a:ext cx="1270001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0" name="C"/>
            <p:cNvSpPr/>
            <p:nvPr/>
          </p:nvSpPr>
          <p:spPr>
            <a:xfrm>
              <a:off x="6045005" y="24536"/>
              <a:ext cx="1270001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42" name="HTLC"/>
          <p:cNvSpPr/>
          <p:nvPr/>
        </p:nvSpPr>
        <p:spPr>
          <a:xfrm>
            <a:off x="2915759" y="4079090"/>
            <a:ext cx="7173282" cy="1270001"/>
          </a:xfrm>
          <a:prstGeom prst="leftRightArrow">
            <a:avLst>
              <a:gd name="adj1" fmla="val 50741"/>
              <a:gd name="adj2" fmla="val 4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HTLC</a:t>
            </a:r>
          </a:p>
        </p:txBody>
      </p:sp>
      <p:pic>
        <p:nvPicPr>
          <p:cNvPr id="343" name="fullsizeoutput_33.jpeg" descr="fullsizeoutput_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650" y="6350000"/>
            <a:ext cx="8623300" cy="22987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HTLC锁定脚本:"/>
          <p:cNvSpPr txBox="1"/>
          <p:nvPr/>
        </p:nvSpPr>
        <p:spPr>
          <a:xfrm>
            <a:off x="2285136" y="5684635"/>
            <a:ext cx="22369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HTLC锁定脚本: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grpSp>
        <p:nvGrpSpPr>
          <p:cNvPr id="353" name="成组"/>
          <p:cNvGrpSpPr/>
          <p:nvPr/>
        </p:nvGrpSpPr>
        <p:grpSpPr>
          <a:xfrm>
            <a:off x="914582" y="2315880"/>
            <a:ext cx="3005221" cy="1827485"/>
            <a:chOff x="0" y="0"/>
            <a:chExt cx="3005219" cy="1827483"/>
          </a:xfrm>
        </p:grpSpPr>
        <p:sp>
          <p:nvSpPr>
            <p:cNvPr id="347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8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9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0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1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60" name="成组"/>
          <p:cNvGrpSpPr/>
          <p:nvPr/>
        </p:nvGrpSpPr>
        <p:grpSpPr>
          <a:xfrm>
            <a:off x="4999790" y="2315880"/>
            <a:ext cx="3005220" cy="1827485"/>
            <a:chOff x="0" y="0"/>
            <a:chExt cx="3005219" cy="1827483"/>
          </a:xfrm>
        </p:grpSpPr>
        <p:sp>
          <p:nvSpPr>
            <p:cNvPr id="354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6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7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2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67" name="成组"/>
          <p:cNvGrpSpPr/>
          <p:nvPr/>
        </p:nvGrpSpPr>
        <p:grpSpPr>
          <a:xfrm>
            <a:off x="9084997" y="2315880"/>
            <a:ext cx="3005221" cy="1827485"/>
            <a:chOff x="0" y="0"/>
            <a:chExt cx="3005219" cy="1827483"/>
          </a:xfrm>
        </p:grpSpPr>
        <p:sp>
          <p:nvSpPr>
            <p:cNvPr id="361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2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4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6" name="3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68" name="R-&gt;hash(R)=H"/>
          <p:cNvSpPr txBox="1"/>
          <p:nvPr/>
        </p:nvSpPr>
        <p:spPr>
          <a:xfrm>
            <a:off x="2057299" y="4409139"/>
            <a:ext cx="21506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R-&gt;hash(R)=H</a:t>
            </a:r>
          </a:p>
        </p:txBody>
      </p:sp>
      <p:pic>
        <p:nvPicPr>
          <p:cNvPr id="375" name="连接线" descr="连接线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457" y="4185342"/>
            <a:ext cx="2837686" cy="1377407"/>
          </a:xfrm>
          <a:prstGeom prst="rect">
            <a:avLst/>
          </a:prstGeom>
        </p:spPr>
      </p:pic>
      <p:pic>
        <p:nvPicPr>
          <p:cNvPr id="377" name="连接线" descr="连接线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551" y="3018671"/>
            <a:ext cx="1539504" cy="1414734"/>
          </a:xfrm>
          <a:prstGeom prst="rect">
            <a:avLst/>
          </a:prstGeom>
        </p:spPr>
      </p:pic>
      <p:pic>
        <p:nvPicPr>
          <p:cNvPr id="379" name="连接线" descr="连接线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89188" y="2994357"/>
            <a:ext cx="1539316" cy="1482382"/>
          </a:xfrm>
          <a:prstGeom prst="rect">
            <a:avLst/>
          </a:prstGeom>
        </p:spPr>
      </p:pic>
      <p:sp>
        <p:nvSpPr>
          <p:cNvPr id="372" name="H"/>
          <p:cNvSpPr txBox="1"/>
          <p:nvPr/>
        </p:nvSpPr>
        <p:spPr>
          <a:xfrm>
            <a:off x="6007825" y="3747666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373" name="G"/>
          <p:cNvSpPr txBox="1"/>
          <p:nvPr/>
        </p:nvSpPr>
        <p:spPr>
          <a:xfrm>
            <a:off x="10687506" y="3747666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374" name="A需要给C转1BTC。…"/>
          <p:cNvSpPr txBox="1"/>
          <p:nvPr/>
        </p:nvSpPr>
        <p:spPr>
          <a:xfrm>
            <a:off x="1273010" y="5980316"/>
            <a:ext cx="10922123" cy="266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A需要给C转1BTC。</a:t>
            </a:r>
          </a:p>
          <a:p>
            <a:pPr algn="l"/>
            <a:r>
              <a:t>1.C首先产生一个随机数R,然后hash(R),得到H，并把H交给A</a:t>
            </a:r>
          </a:p>
          <a:p>
            <a:pPr algn="l"/>
            <a:r>
              <a:t>2.A知道通过B可以转账，那么向B发出一笔交易，但是需要在规定时间内拿到正确计算出H的值的。超过规定时间B可以收回资金。</a:t>
            </a:r>
          </a:p>
          <a:p>
            <a:pPr algn="l"/>
            <a:r>
              <a:t>3.B这时向C发起一笔交易输出脚本，但是需要在规定时间内拿到正确计算出H的值的。超过规定时间B可以收回资金。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pic>
        <p:nvPicPr>
          <p:cNvPr id="383" name="fullsizeoutput_34.jpeg" descr="fullsizeoutput_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1854200"/>
            <a:ext cx="9080500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pic>
        <p:nvPicPr>
          <p:cNvPr id="386" name="fullsizeoutput_35.jpeg" descr="fullsizeoutput_3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15" y="1959367"/>
            <a:ext cx="12930970" cy="6941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pic>
        <p:nvPicPr>
          <p:cNvPr id="389" name="fullsizeoutput_36.jpeg" descr="fullsizeoutput_3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601" y="2033100"/>
            <a:ext cx="8000399" cy="750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sp>
        <p:nvSpPr>
          <p:cNvPr id="392" name="TO BE CONTINUE"/>
          <p:cNvSpPr txBox="1"/>
          <p:nvPr/>
        </p:nvSpPr>
        <p:spPr>
          <a:xfrm>
            <a:off x="3589387" y="4576420"/>
            <a:ext cx="58260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BE CONTINUE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grpSp>
        <p:nvGrpSpPr>
          <p:cNvPr id="129" name="成组"/>
          <p:cNvGrpSpPr/>
          <p:nvPr/>
        </p:nvGrpSpPr>
        <p:grpSpPr>
          <a:xfrm>
            <a:off x="1322705" y="2765425"/>
            <a:ext cx="10359391" cy="1162547"/>
            <a:chOff x="0" y="0"/>
            <a:chExt cx="10359390" cy="1162546"/>
          </a:xfrm>
        </p:grpSpPr>
        <p:sp>
          <p:nvSpPr>
            <p:cNvPr id="125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26" name="A:0.5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A:0.5</a:t>
              </a:r>
            </a:p>
          </p:txBody>
        </p:sp>
        <p:sp>
          <p:nvSpPr>
            <p:cNvPr id="127" name="B:0.5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B:0.5</a:t>
              </a:r>
            </a:p>
          </p:txBody>
        </p:sp>
        <p:sp>
          <p:nvSpPr>
            <p:cNvPr id="128" name="RSMC通道(创建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RSMC通道(创建)</a:t>
              </a:r>
            </a:p>
          </p:txBody>
        </p:sp>
      </p:grpSp>
      <p:grpSp>
        <p:nvGrpSpPr>
          <p:cNvPr id="134" name="成组"/>
          <p:cNvGrpSpPr/>
          <p:nvPr/>
        </p:nvGrpSpPr>
        <p:grpSpPr>
          <a:xfrm>
            <a:off x="1322704" y="4319091"/>
            <a:ext cx="10359392" cy="1162547"/>
            <a:chOff x="0" y="0"/>
            <a:chExt cx="10359390" cy="1162546"/>
          </a:xfrm>
        </p:grpSpPr>
        <p:sp>
          <p:nvSpPr>
            <p:cNvPr id="130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31" name="A:0.4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A:0.4</a:t>
              </a:r>
            </a:p>
          </p:txBody>
        </p:sp>
        <p:sp>
          <p:nvSpPr>
            <p:cNvPr id="132" name="B:0.6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B:0.6</a:t>
              </a:r>
            </a:p>
          </p:txBody>
        </p:sp>
        <p:sp>
          <p:nvSpPr>
            <p:cNvPr id="133" name="RSMC通道(更新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RSMC通道(更新)</a:t>
              </a:r>
            </a:p>
          </p:txBody>
        </p:sp>
      </p:grpSp>
      <p:grpSp>
        <p:nvGrpSpPr>
          <p:cNvPr id="139" name="成组"/>
          <p:cNvGrpSpPr/>
          <p:nvPr/>
        </p:nvGrpSpPr>
        <p:grpSpPr>
          <a:xfrm>
            <a:off x="1322704" y="6117728"/>
            <a:ext cx="10359392" cy="1162547"/>
            <a:chOff x="0" y="0"/>
            <a:chExt cx="10359390" cy="1162546"/>
          </a:xfrm>
        </p:grpSpPr>
        <p:sp>
          <p:nvSpPr>
            <p:cNvPr id="135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36" name="A:0.4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A:0.4</a:t>
              </a:r>
            </a:p>
          </p:txBody>
        </p:sp>
        <p:sp>
          <p:nvSpPr>
            <p:cNvPr id="137" name="B:0.6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B:0.6</a:t>
              </a:r>
            </a:p>
          </p:txBody>
        </p:sp>
        <p:sp>
          <p:nvSpPr>
            <p:cNvPr id="138" name="RSMC通道(销毁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RSMC通道(销毁)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sp>
        <p:nvSpPr>
          <p:cNvPr id="142" name="圆形"/>
          <p:cNvSpPr/>
          <p:nvPr/>
        </p:nvSpPr>
        <p:spPr>
          <a:xfrm>
            <a:off x="21590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线条"/>
          <p:cNvSpPr/>
          <p:nvPr/>
        </p:nvSpPr>
        <p:spPr>
          <a:xfrm>
            <a:off x="2659112" y="3330475"/>
            <a:ext cx="1605062" cy="91157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圆形"/>
          <p:cNvSpPr/>
          <p:nvPr/>
        </p:nvSpPr>
        <p:spPr>
          <a:xfrm>
            <a:off x="5118100" y="70548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线条"/>
          <p:cNvSpPr/>
          <p:nvPr/>
        </p:nvSpPr>
        <p:spPr>
          <a:xfrm flipV="1">
            <a:off x="2427882" y="4513436"/>
            <a:ext cx="1859658" cy="16284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>
            <a:off x="4648596" y="4487887"/>
            <a:ext cx="1261320" cy="7778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圆形"/>
          <p:cNvSpPr/>
          <p:nvPr/>
        </p:nvSpPr>
        <p:spPr>
          <a:xfrm>
            <a:off x="4191000" y="4121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线条"/>
          <p:cNvSpPr/>
          <p:nvPr/>
        </p:nvSpPr>
        <p:spPr>
          <a:xfrm flipH="1">
            <a:off x="5460256" y="5585103"/>
            <a:ext cx="483783" cy="16198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线条"/>
          <p:cNvSpPr/>
          <p:nvPr/>
        </p:nvSpPr>
        <p:spPr>
          <a:xfrm flipV="1">
            <a:off x="4644256" y="3323499"/>
            <a:ext cx="1270001" cy="9255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6154490" y="4520130"/>
            <a:ext cx="2220765" cy="71334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线条"/>
          <p:cNvSpPr/>
          <p:nvPr/>
        </p:nvSpPr>
        <p:spPr>
          <a:xfrm>
            <a:off x="6294339" y="3178075"/>
            <a:ext cx="21801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线条"/>
          <p:cNvSpPr/>
          <p:nvPr/>
        </p:nvSpPr>
        <p:spPr>
          <a:xfrm>
            <a:off x="6164312" y="5413275"/>
            <a:ext cx="2440225" cy="16575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圆形"/>
          <p:cNvSpPr/>
          <p:nvPr/>
        </p:nvSpPr>
        <p:spPr>
          <a:xfrm>
            <a:off x="8483600" y="68897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圆形"/>
          <p:cNvSpPr/>
          <p:nvPr/>
        </p:nvSpPr>
        <p:spPr>
          <a:xfrm>
            <a:off x="8331200" y="42608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圆形"/>
          <p:cNvSpPr/>
          <p:nvPr/>
        </p:nvSpPr>
        <p:spPr>
          <a:xfrm>
            <a:off x="5778500" y="50736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圆形"/>
          <p:cNvSpPr/>
          <p:nvPr/>
        </p:nvSpPr>
        <p:spPr>
          <a:xfrm>
            <a:off x="83312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159000" y="59880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 flipV="1">
            <a:off x="6018956" y="3348225"/>
            <a:ext cx="1" cy="176177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圆形"/>
          <p:cNvSpPr/>
          <p:nvPr/>
        </p:nvSpPr>
        <p:spPr>
          <a:xfrm>
            <a:off x="57785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TV与CS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CLTV与CSV</a:t>
            </a:r>
          </a:p>
        </p:txBody>
      </p:sp>
      <p:sp>
        <p:nvSpPr>
          <p:cNvPr id="162" name="CLTV:OP_CHECKLOCKTIMEVERIFY。它是对于nLockTime验证的script脚本。nLockTime是整笔交易的锁定时间，如果该交易未达到锁定时间是无法打入区块。nlocktime是一个绝对时间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CLTV:OP_CHECKLOCKTIMEVERIFY。它是对于nLockTime验证的script脚本。nLockTime是整笔交易的锁定时间，如果该交易未达到锁定时间是无法打入区块。nlocktime是一个绝对时间。</a:t>
            </a:r>
          </a:p>
          <a:p>
            <a:pPr/>
            <a:r>
              <a:t>CSV:OP_CHECKSEQUENCEVERIFY。它是对于nSequence验证的script脚本。一笔交易的input交易在1000高度打包，nSequence=10，这笔交易只能在1010高度后被打包。nSequence是一个相对时间。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165" name="现在的比特币网络每秒钟最多处理6到7笔交易，并且每笔交易还需要手续费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现在的比特币网络每秒钟最多处理6到7笔交易，并且每笔交易还需要手续费。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如果买卖双方有大量的小额交易，微额交易，比如1个宽带提供商向外提供带宽服务，按小时付费。那大量的小额交易，不仅会让比特币网络负担沉重，而且手续费也不划算。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所以有人就提出了，在买卖双方，建立1个支付通道，专门支持双方的小额支付，不需要经过比特币网络。这个通道除了建立、关闭的时候，要和比特币网络通信，其他时间，都是双方点到点的通信。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168" name="例:A为用户 B为数据提供商，A用100BTC购买B的100G的数据。但是不是一次到账而是分100次结算。如果是用传统转账产生的交易费是无法承受的。因此需要微支付通道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例:A为用户 B为数据提供商，A用100BTC购买B的100G的数据。但是不是一次到账而是分100次结算。如果是用传统转账产生的交易费是无法承受的。因此需要微支付通道。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微支付通道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微支付通道建立</a:t>
            </a:r>
          </a:p>
        </p:txBody>
      </p:sp>
      <p:sp>
        <p:nvSpPr>
          <p:cNvPr id="171" name="1.A组成一笔交易，输出到a&amp;b多重签名地址。作为保证金交易（tx1）。tx1这时未被A签名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1.A组成一笔交易，输出到a&amp;b多重签名地址。作为保证金交易（tx1）。tx1这时未被A签名。</a:t>
            </a:r>
          </a:p>
          <a:p>
            <a:pPr marL="0" indent="0">
              <a:buSzTx/>
              <a:buNone/>
            </a:pPr>
            <a:r>
              <a:t>2.A组成一笔退款交易，输入为tx1的输出，输出为a:100，并且带上nLockTime1(表示在锁定时间前该退款交易不能生效)。同时交给B签名，并B签名完成后。再对tx1进行签名。</a:t>
            </a:r>
          </a:p>
          <a:p>
            <a:pPr marL="0" indent="0">
              <a:buSzTx/>
              <a:buNone/>
            </a:pPr>
            <a:r>
              <a:t>3.将tx1广播到网络中，tx1被打包后。说明通道被建立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微支付通道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微支付通道建立</a:t>
            </a:r>
          </a:p>
        </p:txBody>
      </p:sp>
      <p:grpSp>
        <p:nvGrpSpPr>
          <p:cNvPr id="179" name="成组"/>
          <p:cNvGrpSpPr/>
          <p:nvPr/>
        </p:nvGrpSpPr>
        <p:grpSpPr>
          <a:xfrm>
            <a:off x="1284782" y="2163420"/>
            <a:ext cx="1902918" cy="4548803"/>
            <a:chOff x="0" y="0"/>
            <a:chExt cx="1902917" cy="4548802"/>
          </a:xfrm>
        </p:grpSpPr>
        <p:sp>
          <p:nvSpPr>
            <p:cNvPr id="174" name="TXA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(sign:A)</a:t>
              </a:r>
            </a:p>
          </p:txBody>
        </p:sp>
        <p:sp>
          <p:nvSpPr>
            <p:cNvPr id="175" name="A&amp;B:100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A&amp;B:100</a:t>
              </a:r>
            </a:p>
          </p:txBody>
        </p:sp>
        <p:sp>
          <p:nvSpPr>
            <p:cNvPr id="176" name="TX1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TX1</a:t>
              </a:r>
            </a:p>
          </p:txBody>
        </p:sp>
        <p:sp>
          <p:nvSpPr>
            <p:cNvPr id="177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78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186" name="成组"/>
          <p:cNvGrpSpPr/>
          <p:nvPr/>
        </p:nvGrpSpPr>
        <p:grpSpPr>
          <a:xfrm>
            <a:off x="4891582" y="2163420"/>
            <a:ext cx="1902918" cy="5849338"/>
            <a:chOff x="0" y="0"/>
            <a:chExt cx="1902917" cy="5849336"/>
          </a:xfrm>
        </p:grpSpPr>
        <p:sp>
          <p:nvSpPr>
            <p:cNvPr id="180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181" name="A:100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A:100</a:t>
              </a:r>
            </a:p>
          </p:txBody>
        </p:sp>
        <p:sp>
          <p:nvSpPr>
            <p:cNvPr id="182" name="TX2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TX2</a:t>
              </a:r>
            </a:p>
          </p:txBody>
        </p:sp>
        <p:sp>
          <p:nvSpPr>
            <p:cNvPr id="183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84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185" name="Locktime:…"/>
            <p:cNvSpPr/>
            <p:nvPr/>
          </p:nvSpPr>
          <p:spPr>
            <a:xfrm>
              <a:off x="632917" y="4573383"/>
              <a:ext cx="1270001" cy="127595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Locktime:</a:t>
              </a:r>
            </a:p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1000</a:t>
              </a:r>
            </a:p>
          </p:txBody>
        </p:sp>
      </p:grpSp>
      <p:sp>
        <p:nvSpPr>
          <p:cNvPr id="187" name="TX1先创建不广播…"/>
          <p:cNvSpPr txBox="1"/>
          <p:nvPr/>
        </p:nvSpPr>
        <p:spPr>
          <a:xfrm>
            <a:off x="8625281" y="4188508"/>
            <a:ext cx="2586838" cy="137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TX1先创建不广播</a:t>
            </a:r>
          </a:p>
          <a:p>
            <a:pPr/>
            <a:r>
              <a:t>TX2创建，签名。</a:t>
            </a:r>
          </a:p>
          <a:p>
            <a:pPr/>
            <a:r>
              <a:t>A广播TX1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