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5" r:id="rId8"/>
    <p:sldId id="273" r:id="rId9"/>
    <p:sldId id="274" r:id="rId10"/>
    <p:sldId id="276" r:id="rId11"/>
    <p:sldId id="277" r:id="rId12"/>
    <p:sldId id="278"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750" autoAdjust="0"/>
  </p:normalViewPr>
  <p:slideViewPr>
    <p:cSldViewPr snapToGrid="0">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6/27/21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6/27/21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6/27/21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6/27/21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6/27/21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6/27/21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951539" y="2325467"/>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altLang="zh-CN" sz="4000" dirty="0">
                <a:solidFill>
                  <a:schemeClr val="accent2"/>
                </a:solidFill>
              </a:rPr>
              <a:t>G2M insight for Cab Investment firm</a:t>
            </a:r>
          </a:p>
          <a:p>
            <a:endParaRPr lang="en-US" sz="4000" dirty="0"/>
          </a:p>
          <a:p>
            <a:r>
              <a:rPr lang="en-US" sz="2800" b="1" dirty="0">
                <a:solidFill>
                  <a:schemeClr val="accent2"/>
                </a:solidFill>
              </a:rPr>
              <a:t>Jun 22,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A4590189-CA82-4EA6-A025-221FA3227675}"/>
              </a:ext>
            </a:extLst>
          </p:cNvPr>
          <p:cNvSpPr>
            <a:spLocks noGrp="1"/>
          </p:cNvSpPr>
          <p:nvPr>
            <p:ph type="title"/>
          </p:nvPr>
        </p:nvSpPr>
        <p:spPr>
          <a:xfrm>
            <a:off x="0" y="-61784"/>
            <a:ext cx="12192000" cy="1325563"/>
          </a:xfrm>
          <a:solidFill>
            <a:schemeClr val="tx1"/>
          </a:solidFill>
        </p:spPr>
        <p:txBody>
          <a:bodyPr/>
          <a:lstStyle/>
          <a:p>
            <a:r>
              <a:rPr lang="en-US" altLang="zh-CN" dirty="0">
                <a:solidFill>
                  <a:schemeClr val="accent2"/>
                </a:solidFill>
              </a:rPr>
              <a:t>Customer</a:t>
            </a:r>
            <a:r>
              <a:rPr lang="zh-CN" altLang="en-US" dirty="0">
                <a:solidFill>
                  <a:schemeClr val="accent2"/>
                </a:solidFill>
              </a:rPr>
              <a:t> </a:t>
            </a:r>
            <a:r>
              <a:rPr lang="en-US" altLang="zh-CN" dirty="0">
                <a:solidFill>
                  <a:schemeClr val="accent2"/>
                </a:solidFill>
              </a:rPr>
              <a:t>Analysis</a:t>
            </a:r>
            <a:endParaRPr lang="en-US" dirty="0">
              <a:solidFill>
                <a:schemeClr val="accent2"/>
              </a:solidFill>
            </a:endParaRPr>
          </a:p>
        </p:txBody>
      </p:sp>
      <p:pic>
        <p:nvPicPr>
          <p:cNvPr id="1026" name="Picture 2" descr="图表, 条形图&#10;&#10;描述已自动生成">
            <a:extLst>
              <a:ext uri="{FF2B5EF4-FFF2-40B4-BE49-F238E27FC236}">
                <a16:creationId xmlns:a16="http://schemas.microsoft.com/office/drawing/2014/main" id="{6A74DF2E-9564-D847-8520-3429B8827B0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19897" y="2317133"/>
            <a:ext cx="5476103" cy="368563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0912F10-9B96-A741-A989-44D85228C0F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949634" y="1429673"/>
            <a:ext cx="4836652" cy="4685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88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E08AA7DF-7C36-4D77-86E0-B3B5BF3C69AC}"/>
              </a:ext>
            </a:extLst>
          </p:cNvPr>
          <p:cNvSpPr>
            <a:spLocks noGrp="1"/>
          </p:cNvSpPr>
          <p:nvPr>
            <p:ph type="title"/>
          </p:nvPr>
        </p:nvSpPr>
        <p:spPr>
          <a:xfrm>
            <a:off x="0" y="0"/>
            <a:ext cx="12192000" cy="1325563"/>
          </a:xfrm>
          <a:solidFill>
            <a:schemeClr val="tx1"/>
          </a:solidFill>
        </p:spPr>
        <p:txBody>
          <a:bodyPr/>
          <a:lstStyle/>
          <a:p>
            <a:r>
              <a:rPr lang="en-US" altLang="zh-CN" dirty="0">
                <a:solidFill>
                  <a:schemeClr val="accent2"/>
                </a:solidFill>
              </a:rPr>
              <a:t>Customer</a:t>
            </a:r>
            <a:r>
              <a:rPr lang="zh-CN" altLang="en-US" dirty="0">
                <a:solidFill>
                  <a:schemeClr val="accent2"/>
                </a:solidFill>
              </a:rPr>
              <a:t> </a:t>
            </a:r>
            <a:r>
              <a:rPr lang="en-US" altLang="zh-CN" dirty="0">
                <a:solidFill>
                  <a:schemeClr val="accent2"/>
                </a:solidFill>
              </a:rPr>
              <a:t>Analysis</a:t>
            </a:r>
            <a:endParaRPr lang="en-US" dirty="0">
              <a:solidFill>
                <a:schemeClr val="accent2"/>
              </a:solidFill>
            </a:endParaRPr>
          </a:p>
        </p:txBody>
      </p:sp>
      <p:pic>
        <p:nvPicPr>
          <p:cNvPr id="2050" name="Picture 2">
            <a:extLst>
              <a:ext uri="{FF2B5EF4-FFF2-40B4-BE49-F238E27FC236}">
                <a16:creationId xmlns:a16="http://schemas.microsoft.com/office/drawing/2014/main" id="{2B31F5A2-95CF-8449-9DDB-94AA493724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974091"/>
            <a:ext cx="10515600" cy="249745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5E0F065-E9EF-674D-90DD-5E2D6D5682EF}"/>
              </a:ext>
            </a:extLst>
          </p:cNvPr>
          <p:cNvSpPr txBox="1"/>
          <p:nvPr/>
        </p:nvSpPr>
        <p:spPr>
          <a:xfrm>
            <a:off x="704335" y="5226908"/>
            <a:ext cx="11590352"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Most</a:t>
            </a:r>
            <a:r>
              <a:rPr kumimoji="1" lang="zh-CN" altLang="en-US" dirty="0"/>
              <a:t> </a:t>
            </a:r>
            <a:r>
              <a:rPr kumimoji="1" lang="en-US" altLang="zh-CN" dirty="0"/>
              <a:t>of</a:t>
            </a:r>
            <a:r>
              <a:rPr kumimoji="1" lang="zh-CN" altLang="en-US" dirty="0"/>
              <a:t> </a:t>
            </a:r>
            <a:r>
              <a:rPr kumimoji="1" lang="en-US" altLang="zh-CN" dirty="0"/>
              <a:t>the customers choose card to pay the charges of ride in three age groups. However, for the age group from 51 </a:t>
            </a:r>
          </a:p>
          <a:p>
            <a:r>
              <a:rPr kumimoji="1" lang="en-US" altLang="zh-CN" dirty="0"/>
              <a:t>	to 65, the difference between two payment mode is negligible by comparison with other two age groups.</a:t>
            </a:r>
            <a:endParaRPr kumimoji="1" lang="zh-CN" altLang="en-US" dirty="0"/>
          </a:p>
        </p:txBody>
      </p:sp>
    </p:spTree>
    <p:extLst>
      <p:ext uri="{BB962C8B-B14F-4D97-AF65-F5344CB8AC3E}">
        <p14:creationId xmlns:p14="http://schemas.microsoft.com/office/powerpoint/2010/main" val="17772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4EEBB-421C-6B48-A574-2853FE34E3C9}"/>
              </a:ext>
            </a:extLst>
          </p:cNvPr>
          <p:cNvSpPr>
            <a:spLocks noGrp="1"/>
          </p:cNvSpPr>
          <p:nvPr>
            <p:ph type="title"/>
          </p:nvPr>
        </p:nvSpPr>
        <p:spPr>
          <a:xfrm>
            <a:off x="0" y="18255"/>
            <a:ext cx="12192000" cy="1325563"/>
          </a:xfrm>
          <a:solidFill>
            <a:schemeClr val="tx1"/>
          </a:solidFill>
        </p:spPr>
        <p:txBody>
          <a:bodyPr/>
          <a:lstStyle/>
          <a:p>
            <a:r>
              <a:rPr kumimoji="1" lang="en-US" altLang="zh-CN" dirty="0">
                <a:solidFill>
                  <a:schemeClr val="accent2"/>
                </a:solidFill>
              </a:rPr>
              <a:t>Recommendation</a:t>
            </a:r>
            <a:endParaRPr kumimoji="1" lang="zh-CN" altLang="en-US" dirty="0">
              <a:solidFill>
                <a:schemeClr val="accent2"/>
              </a:solidFill>
            </a:endParaRPr>
          </a:p>
        </p:txBody>
      </p:sp>
      <p:sp>
        <p:nvSpPr>
          <p:cNvPr id="3" name="内容占位符 2">
            <a:extLst>
              <a:ext uri="{FF2B5EF4-FFF2-40B4-BE49-F238E27FC236}">
                <a16:creationId xmlns:a16="http://schemas.microsoft.com/office/drawing/2014/main" id="{6E6112E4-8D17-6345-9B64-EB0953363040}"/>
              </a:ext>
            </a:extLst>
          </p:cNvPr>
          <p:cNvSpPr>
            <a:spLocks noGrp="1"/>
          </p:cNvSpPr>
          <p:nvPr>
            <p:ph idx="1"/>
          </p:nvPr>
        </p:nvSpPr>
        <p:spPr/>
        <p:txBody>
          <a:bodyPr>
            <a:normAutofit/>
          </a:bodyPr>
          <a:lstStyle/>
          <a:p>
            <a:r>
              <a:rPr kumimoji="1" lang="en-US" altLang="zh-CN" sz="1800" dirty="0"/>
              <a:t>Yellow Cab has more advantages than Pink Cab in almost all the aspects </a:t>
            </a:r>
          </a:p>
          <a:p>
            <a:r>
              <a:rPr kumimoji="1" lang="en-US" altLang="zh-CN" sz="1800" dirty="0"/>
              <a:t>For the profit, Yellow Cab has almost twice more earnings than Pink Cab did in each year, or even in the most of cities.</a:t>
            </a:r>
          </a:p>
          <a:p>
            <a:r>
              <a:rPr kumimoji="1" lang="en-US" altLang="zh-CN" sz="1800" dirty="0"/>
              <a:t>For the number of customers, Yellow Cab does not have overwhelming advantages, but it still gained 1-3%  number of customers more than Pink Cab did in both male and female riders. </a:t>
            </a:r>
          </a:p>
          <a:p>
            <a:endParaRPr kumimoji="1" lang="zh-CN" altLang="en-US" sz="1800" dirty="0"/>
          </a:p>
        </p:txBody>
      </p:sp>
    </p:spTree>
    <p:extLst>
      <p:ext uri="{BB962C8B-B14F-4D97-AF65-F5344CB8AC3E}">
        <p14:creationId xmlns:p14="http://schemas.microsoft.com/office/powerpoint/2010/main" val="181694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09C92-DCB7-4EB1-83D0-A0FFB076989B}"/>
              </a:ext>
            </a:extLst>
          </p:cNvPr>
          <p:cNvSpPr>
            <a:spLocks noGrp="1"/>
          </p:cNvSpPr>
          <p:nvPr>
            <p:ph type="title"/>
          </p:nvPr>
        </p:nvSpPr>
        <p:spPr>
          <a:xfrm>
            <a:off x="0" y="1"/>
            <a:ext cx="12192000" cy="1690688"/>
          </a:xfrm>
          <a:solidFill>
            <a:schemeClr val="tx1"/>
          </a:solidFill>
        </p:spPr>
        <p:txBody>
          <a:bodyPr/>
          <a:lstStyle/>
          <a:p>
            <a:r>
              <a:rPr lang="en-CA" altLang="zh-CN" dirty="0">
                <a:solidFill>
                  <a:schemeClr val="accent2"/>
                </a:solidFill>
              </a:rPr>
              <a:t>Background Introduction</a:t>
            </a:r>
            <a:r>
              <a:rPr lang="en-CA" altLang="zh-CN" dirty="0"/>
              <a:t> </a:t>
            </a:r>
            <a:endParaRPr lang="zh-CN" altLang="en-US" dirty="0"/>
          </a:p>
        </p:txBody>
      </p:sp>
      <p:sp>
        <p:nvSpPr>
          <p:cNvPr id="3" name="内容占位符 2">
            <a:extLst>
              <a:ext uri="{FF2B5EF4-FFF2-40B4-BE49-F238E27FC236}">
                <a16:creationId xmlns:a16="http://schemas.microsoft.com/office/drawing/2014/main" id="{13F5EE47-04DE-4A24-9A01-FD71A5009FC3}"/>
              </a:ext>
            </a:extLst>
          </p:cNvPr>
          <p:cNvSpPr>
            <a:spLocks noGrp="1"/>
          </p:cNvSpPr>
          <p:nvPr>
            <p:ph idx="1"/>
          </p:nvPr>
        </p:nvSpPr>
        <p:spPr/>
        <p:txBody>
          <a:bodyPr>
            <a:normAutofit/>
          </a:bodyPr>
          <a:lstStyle/>
          <a:p>
            <a:r>
              <a:rPr lang="en-US" altLang="zh-CN" sz="18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altLang="zh-CN" sz="1800" dirty="0"/>
              <a:t>Objectives: Provide and present the recommendations and insights for the investment firms in order to choose one </a:t>
            </a:r>
            <a:r>
              <a:rPr lang="en-CA" altLang="zh-CN" sz="1800" dirty="0"/>
              <a:t>Cab firm with potential in the future. </a:t>
            </a:r>
          </a:p>
          <a:p>
            <a:r>
              <a:rPr lang="en-US" altLang="zh-CN" sz="1800" dirty="0"/>
              <a:t>Analysis Summary:</a:t>
            </a:r>
            <a:endParaRPr lang="en-US" altLang="zh-CN" sz="1000" dirty="0"/>
          </a:p>
          <a:p>
            <a:pPr lvl="1"/>
            <a:r>
              <a:rPr lang="en-US" altLang="zh-CN" sz="1400" dirty="0"/>
              <a:t>Data summary for descriptive information</a:t>
            </a:r>
          </a:p>
          <a:p>
            <a:pPr lvl="1"/>
            <a:r>
              <a:rPr lang="en-US" altLang="zh-CN" sz="1400" dirty="0"/>
              <a:t>Data visualization for insight </a:t>
            </a:r>
          </a:p>
          <a:p>
            <a:pPr lvl="1"/>
            <a:r>
              <a:rPr lang="en-US" altLang="zh-CN" sz="1400" dirty="0"/>
              <a:t>Hypothesis testing </a:t>
            </a:r>
            <a:r>
              <a:rPr lang="en-CA" altLang="zh-CN" sz="1400" dirty="0"/>
              <a:t>for verification</a:t>
            </a:r>
          </a:p>
          <a:p>
            <a:pPr lvl="1"/>
            <a:r>
              <a:rPr lang="en-CA" altLang="zh-CN" sz="1400" dirty="0"/>
              <a:t>Conclusion </a:t>
            </a:r>
          </a:p>
          <a:p>
            <a:pPr lvl="1"/>
            <a:endParaRPr lang="en-US" altLang="zh-CN" sz="1400" dirty="0"/>
          </a:p>
        </p:txBody>
      </p:sp>
    </p:spTree>
    <p:extLst>
      <p:ext uri="{BB962C8B-B14F-4D97-AF65-F5344CB8AC3E}">
        <p14:creationId xmlns:p14="http://schemas.microsoft.com/office/powerpoint/2010/main" val="78263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FC8D-2F1B-491C-9E33-41F5BE5C955A}"/>
              </a:ext>
            </a:extLst>
          </p:cNvPr>
          <p:cNvSpPr>
            <a:spLocks noGrp="1"/>
          </p:cNvSpPr>
          <p:nvPr>
            <p:ph type="title"/>
          </p:nvPr>
        </p:nvSpPr>
        <p:spPr>
          <a:xfrm>
            <a:off x="0" y="1"/>
            <a:ext cx="12192000" cy="1690688"/>
          </a:xfrm>
          <a:solidFill>
            <a:schemeClr val="tx1"/>
          </a:solidFill>
        </p:spPr>
        <p:txBody>
          <a:bodyPr/>
          <a:lstStyle/>
          <a:p>
            <a:r>
              <a:rPr lang="en-CA" altLang="zh-CN" dirty="0">
                <a:solidFill>
                  <a:schemeClr val="accent2"/>
                </a:solidFill>
              </a:rPr>
              <a:t>Preparation for Analysis</a:t>
            </a:r>
            <a:endParaRPr lang="zh-CN" altLang="en-US" dirty="0">
              <a:solidFill>
                <a:schemeClr val="accent2"/>
              </a:solidFill>
            </a:endParaRPr>
          </a:p>
        </p:txBody>
      </p:sp>
      <p:sp>
        <p:nvSpPr>
          <p:cNvPr id="3" name="内容占位符 2">
            <a:extLst>
              <a:ext uri="{FF2B5EF4-FFF2-40B4-BE49-F238E27FC236}">
                <a16:creationId xmlns:a16="http://schemas.microsoft.com/office/drawing/2014/main" id="{D4318947-CDB4-453F-9C48-2EEE805317AD}"/>
              </a:ext>
            </a:extLst>
          </p:cNvPr>
          <p:cNvSpPr>
            <a:spLocks noGrp="1"/>
          </p:cNvSpPr>
          <p:nvPr>
            <p:ph idx="1"/>
          </p:nvPr>
        </p:nvSpPr>
        <p:spPr>
          <a:xfrm>
            <a:off x="838200" y="1825624"/>
            <a:ext cx="10515600" cy="4781363"/>
          </a:xfrm>
        </p:spPr>
        <p:txBody>
          <a:bodyPr>
            <a:normAutofit/>
          </a:bodyPr>
          <a:lstStyle/>
          <a:p>
            <a:r>
              <a:rPr lang="en-CA" altLang="zh-CN" sz="2000" dirty="0"/>
              <a:t>Combined three tables Cab_Data.csv, City.csv, Customer_ID.csv, Transaction_ID.csv into one data frame named df</a:t>
            </a:r>
          </a:p>
          <a:p>
            <a:r>
              <a:rPr lang="en-CA" altLang="zh-CN" sz="2000" dirty="0"/>
              <a:t>Data frame information:</a:t>
            </a:r>
          </a:p>
          <a:p>
            <a:pPr lvl="1"/>
            <a:r>
              <a:rPr lang="en-CA" altLang="zh-CN" sz="1600" dirty="0"/>
              <a:t>359392 entries</a:t>
            </a:r>
          </a:p>
          <a:p>
            <a:pPr lvl="1"/>
            <a:r>
              <a:rPr lang="en-CA" altLang="zh-CN" sz="1600" dirty="0"/>
              <a:t>16 columns</a:t>
            </a:r>
          </a:p>
          <a:p>
            <a:pPr lvl="1"/>
            <a:r>
              <a:rPr lang="en-CA" altLang="zh-CN" sz="1600" dirty="0" err="1"/>
              <a:t>dtypes</a:t>
            </a:r>
            <a:r>
              <a:rPr lang="en-CA" altLang="zh-CN" sz="1600" dirty="0"/>
              <a:t>: float64(3), int64(6), object(5)</a:t>
            </a:r>
          </a:p>
          <a:p>
            <a:pPr lvl="1"/>
            <a:r>
              <a:rPr lang="en-CA" altLang="zh-CN" sz="1600" dirty="0"/>
              <a:t>Timeframe of the data: 2016-01-02 to 2018-12-31</a:t>
            </a:r>
          </a:p>
          <a:p>
            <a:r>
              <a:rPr lang="en-CA" altLang="zh-CN" sz="2000" dirty="0"/>
              <a:t>Assumption:</a:t>
            </a:r>
          </a:p>
          <a:p>
            <a:pPr lvl="1"/>
            <a:r>
              <a:rPr lang="en-CA" altLang="zh-CN" sz="1600" dirty="0"/>
              <a:t>Outlier for Transaction ID 10170615 is detected, but without further information including time duration, packages carrying, or any other service not included in data, we only treat it as a extreme instead of excluding this outlies in the analysis.</a:t>
            </a:r>
          </a:p>
          <a:p>
            <a:pPr lvl="1"/>
            <a:r>
              <a:rPr lang="en-CA" altLang="zh-CN" sz="1600" dirty="0"/>
              <a:t>Profit are calculated by Price Charged minus Cost of Trip, and all other factors are supposed to be included in Price Charged and Cost of Trip.</a:t>
            </a:r>
          </a:p>
          <a:p>
            <a:pPr lvl="1"/>
            <a:r>
              <a:rPr lang="en-CA" altLang="zh-CN" sz="1600" dirty="0"/>
              <a:t>We classify the definition between users and customers that users are the people having registered for the cab service, but the customers are the people having received the cab </a:t>
            </a:r>
            <a:r>
              <a:rPr lang="en-CA" altLang="zh-CN" sz="1600" dirty="0" err="1"/>
              <a:t>serive</a:t>
            </a:r>
            <a:r>
              <a:rPr lang="en-CA" altLang="zh-CN" sz="1600" dirty="0"/>
              <a:t>. </a:t>
            </a:r>
          </a:p>
          <a:p>
            <a:pPr lvl="1"/>
            <a:endParaRPr lang="en-CA" altLang="zh-CN" sz="1600" dirty="0"/>
          </a:p>
          <a:p>
            <a:pPr marL="457200" lvl="1" indent="0">
              <a:buNone/>
            </a:pPr>
            <a:endParaRPr lang="en-CA" altLang="zh-CN" sz="1600" dirty="0"/>
          </a:p>
          <a:p>
            <a:pPr marL="457200" lvl="1" indent="0">
              <a:buNone/>
            </a:pPr>
            <a:endParaRPr lang="en-CA" altLang="zh-CN" sz="1600" dirty="0"/>
          </a:p>
          <a:p>
            <a:pPr marL="457200" lvl="1" indent="0">
              <a:buNone/>
            </a:pPr>
            <a:endParaRPr lang="en-CA" altLang="zh-CN" sz="1600" dirty="0"/>
          </a:p>
          <a:p>
            <a:pPr marL="457200" lvl="1" indent="0">
              <a:buNone/>
            </a:pPr>
            <a:endParaRPr lang="en-CA" altLang="zh-CN" sz="1600" dirty="0"/>
          </a:p>
        </p:txBody>
      </p:sp>
    </p:spTree>
    <p:extLst>
      <p:ext uri="{BB962C8B-B14F-4D97-AF65-F5344CB8AC3E}">
        <p14:creationId xmlns:p14="http://schemas.microsoft.com/office/powerpoint/2010/main" val="235737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D3095-5566-4695-B123-75096C2406EF}"/>
              </a:ext>
            </a:extLst>
          </p:cNvPr>
          <p:cNvSpPr>
            <a:spLocks noGrp="1"/>
          </p:cNvSpPr>
          <p:nvPr>
            <p:ph type="title"/>
          </p:nvPr>
        </p:nvSpPr>
        <p:spPr>
          <a:xfrm>
            <a:off x="-8684" y="1"/>
            <a:ext cx="12209367" cy="806824"/>
          </a:xfrm>
          <a:solidFill>
            <a:schemeClr val="tx1"/>
          </a:solidFill>
        </p:spPr>
        <p:txBody>
          <a:bodyPr anchor="ctr">
            <a:normAutofit/>
          </a:bodyPr>
          <a:lstStyle/>
          <a:p>
            <a:r>
              <a:rPr lang="en-CA" altLang="zh-CN">
                <a:solidFill>
                  <a:schemeClr val="accent2"/>
                </a:solidFill>
              </a:rPr>
              <a:t>Profit Analysis</a:t>
            </a:r>
            <a:endParaRPr lang="zh-CN" altLang="en-US" dirty="0">
              <a:solidFill>
                <a:schemeClr val="accent2"/>
              </a:solidFill>
            </a:endParaRPr>
          </a:p>
        </p:txBody>
      </p:sp>
      <p:pic>
        <p:nvPicPr>
          <p:cNvPr id="13" name="内容占位符 12">
            <a:extLst>
              <a:ext uri="{FF2B5EF4-FFF2-40B4-BE49-F238E27FC236}">
                <a16:creationId xmlns:a16="http://schemas.microsoft.com/office/drawing/2014/main" id="{067A6D23-EDDD-40A0-91FF-E16BCC8EFC44}"/>
              </a:ext>
            </a:extLst>
          </p:cNvPr>
          <p:cNvPicPr>
            <a:picLocks noGrp="1" noChangeAspect="1"/>
          </p:cNvPicPr>
          <p:nvPr>
            <p:ph sz="half" idx="2"/>
          </p:nvPr>
        </p:nvPicPr>
        <p:blipFill>
          <a:blip r:embed="rId2"/>
          <a:stretch>
            <a:fillRect/>
          </a:stretch>
        </p:blipFill>
        <p:spPr>
          <a:xfrm>
            <a:off x="6054200" y="806825"/>
            <a:ext cx="6113368" cy="5082984"/>
          </a:xfrm>
          <a:prstGeom prst="rect">
            <a:avLst/>
          </a:prstGeom>
        </p:spPr>
      </p:pic>
      <p:pic>
        <p:nvPicPr>
          <p:cNvPr id="15" name="图片 14">
            <a:extLst>
              <a:ext uri="{FF2B5EF4-FFF2-40B4-BE49-F238E27FC236}">
                <a16:creationId xmlns:a16="http://schemas.microsoft.com/office/drawing/2014/main" id="{A589B285-FBE0-44CE-A7BE-B5AB36E4910D}"/>
              </a:ext>
            </a:extLst>
          </p:cNvPr>
          <p:cNvPicPr>
            <a:picLocks noChangeAspect="1"/>
          </p:cNvPicPr>
          <p:nvPr/>
        </p:nvPicPr>
        <p:blipFill>
          <a:blip r:embed="rId3"/>
          <a:stretch>
            <a:fillRect/>
          </a:stretch>
        </p:blipFill>
        <p:spPr>
          <a:xfrm>
            <a:off x="-26051" y="4603969"/>
            <a:ext cx="6062885" cy="1066800"/>
          </a:xfrm>
          <a:prstGeom prst="rect">
            <a:avLst/>
          </a:prstGeom>
        </p:spPr>
      </p:pic>
      <p:pic>
        <p:nvPicPr>
          <p:cNvPr id="19" name="图片 18">
            <a:extLst>
              <a:ext uri="{FF2B5EF4-FFF2-40B4-BE49-F238E27FC236}">
                <a16:creationId xmlns:a16="http://schemas.microsoft.com/office/drawing/2014/main" id="{1A28C14C-27A2-44A8-B996-D70235BFBD12}"/>
              </a:ext>
            </a:extLst>
          </p:cNvPr>
          <p:cNvPicPr>
            <a:picLocks noChangeAspect="1"/>
          </p:cNvPicPr>
          <p:nvPr/>
        </p:nvPicPr>
        <p:blipFill>
          <a:blip r:embed="rId4"/>
          <a:stretch>
            <a:fillRect/>
          </a:stretch>
        </p:blipFill>
        <p:spPr>
          <a:xfrm>
            <a:off x="-8684" y="806825"/>
            <a:ext cx="6096001" cy="3827928"/>
          </a:xfrm>
          <a:prstGeom prst="rect">
            <a:avLst/>
          </a:prstGeom>
          <a:noFill/>
        </p:spPr>
      </p:pic>
      <p:sp>
        <p:nvSpPr>
          <p:cNvPr id="20" name="文本框 19">
            <a:extLst>
              <a:ext uri="{FF2B5EF4-FFF2-40B4-BE49-F238E27FC236}">
                <a16:creationId xmlns:a16="http://schemas.microsoft.com/office/drawing/2014/main" id="{BE6420BB-0B70-4698-AE3C-883269E9BEFF}"/>
              </a:ext>
            </a:extLst>
          </p:cNvPr>
          <p:cNvSpPr txBox="1"/>
          <p:nvPr/>
        </p:nvSpPr>
        <p:spPr>
          <a:xfrm>
            <a:off x="146459" y="5761485"/>
            <a:ext cx="11815481" cy="830997"/>
          </a:xfrm>
          <a:prstGeom prst="rect">
            <a:avLst/>
          </a:prstGeom>
          <a:noFill/>
        </p:spPr>
        <p:txBody>
          <a:bodyPr wrap="square" rtlCol="0">
            <a:spAutoFit/>
          </a:bodyPr>
          <a:lstStyle/>
          <a:p>
            <a:pPr marL="171450" indent="-171450">
              <a:buFont typeface="Arial" panose="020B0604020202020204" pitchFamily="34" charset="0"/>
              <a:buChar char="•"/>
            </a:pPr>
            <a:r>
              <a:rPr lang="en-CA" altLang="zh-CN" sz="1200" dirty="0"/>
              <a:t>Based on the graph of  profit distribution on the left, both two firms have similar distribution of profit per ride, but Pink Cab has more centralized at the range from 0 to 250 than Yellow Cab.</a:t>
            </a:r>
          </a:p>
          <a:p>
            <a:pPr marL="171450" indent="-171450">
              <a:buFont typeface="Arial" panose="020B0604020202020204" pitchFamily="34" charset="0"/>
              <a:buChar char="•"/>
            </a:pPr>
            <a:r>
              <a:rPr lang="en-CA" altLang="zh-CN" sz="1200" dirty="0"/>
              <a:t>Based on the graph on the right, in the most of cities, Yellow Cab has higher profit than Pink Cab has; in particular, Yellow Cab has two times more profit than Pink Cab in New York City. </a:t>
            </a:r>
          </a:p>
          <a:p>
            <a:pPr marL="171450" indent="-171450">
              <a:buFont typeface="Arial" panose="020B0604020202020204" pitchFamily="34" charset="0"/>
              <a:buChar char="•"/>
            </a:pPr>
            <a:r>
              <a:rPr lang="en-CA" altLang="zh-CN" sz="1200" dirty="0"/>
              <a:t>Annually, Yellow Cab is still more profitable than Pink Cab.</a:t>
            </a:r>
            <a:endParaRPr lang="zh-CN" altLang="en-US" sz="1200" dirty="0"/>
          </a:p>
        </p:txBody>
      </p:sp>
      <p:pic>
        <p:nvPicPr>
          <p:cNvPr id="21" name="内容占位符 5">
            <a:extLst>
              <a:ext uri="{FF2B5EF4-FFF2-40B4-BE49-F238E27FC236}">
                <a16:creationId xmlns:a16="http://schemas.microsoft.com/office/drawing/2014/main" id="{BF4F2CD8-FB2B-4856-8B07-A079A57EA205}"/>
              </a:ext>
            </a:extLst>
          </p:cNvPr>
          <p:cNvPicPr>
            <a:picLocks noChangeAspect="1"/>
          </p:cNvPicPr>
          <p:nvPr/>
        </p:nvPicPr>
        <p:blipFill>
          <a:blip r:embed="rId5"/>
          <a:stretch>
            <a:fillRect/>
          </a:stretch>
        </p:blipFill>
        <p:spPr>
          <a:xfrm>
            <a:off x="3325039" y="1787176"/>
            <a:ext cx="2319099" cy="2180351"/>
          </a:xfrm>
          <a:prstGeom prst="rect">
            <a:avLst/>
          </a:prstGeom>
        </p:spPr>
      </p:pic>
    </p:spTree>
    <p:extLst>
      <p:ext uri="{BB962C8B-B14F-4D97-AF65-F5344CB8AC3E}">
        <p14:creationId xmlns:p14="http://schemas.microsoft.com/office/powerpoint/2010/main" val="198360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79D53-3BE6-4D14-90D0-2C2C742307A3}"/>
              </a:ext>
            </a:extLst>
          </p:cNvPr>
          <p:cNvSpPr>
            <a:spLocks noGrp="1"/>
          </p:cNvSpPr>
          <p:nvPr>
            <p:ph type="title"/>
          </p:nvPr>
        </p:nvSpPr>
        <p:spPr>
          <a:xfrm>
            <a:off x="0" y="1"/>
            <a:ext cx="12192000" cy="1066800"/>
          </a:xfrm>
          <a:solidFill>
            <a:schemeClr val="tx1"/>
          </a:solidFill>
        </p:spPr>
        <p:txBody>
          <a:bodyPr>
            <a:normAutofit/>
          </a:bodyPr>
          <a:lstStyle/>
          <a:p>
            <a:r>
              <a:rPr lang="en-CA" altLang="zh-CN" dirty="0">
                <a:solidFill>
                  <a:schemeClr val="accent2"/>
                </a:solidFill>
              </a:rPr>
              <a:t>Profit Analysis</a:t>
            </a:r>
            <a:endParaRPr lang="zh-CN" altLang="en-US" dirty="0">
              <a:solidFill>
                <a:schemeClr val="accent2"/>
              </a:solidFill>
            </a:endParaRPr>
          </a:p>
        </p:txBody>
      </p:sp>
      <p:sp>
        <p:nvSpPr>
          <p:cNvPr id="12" name="文本框 11">
            <a:extLst>
              <a:ext uri="{FF2B5EF4-FFF2-40B4-BE49-F238E27FC236}">
                <a16:creationId xmlns:a16="http://schemas.microsoft.com/office/drawing/2014/main" id="{1285A992-61CA-4D20-8143-59C58B10B7BC}"/>
              </a:ext>
            </a:extLst>
          </p:cNvPr>
          <p:cNvSpPr txBox="1"/>
          <p:nvPr/>
        </p:nvSpPr>
        <p:spPr>
          <a:xfrm>
            <a:off x="4529936" y="3880975"/>
            <a:ext cx="7491735" cy="369332"/>
          </a:xfrm>
          <a:prstGeom prst="rect">
            <a:avLst/>
          </a:prstGeom>
          <a:noFill/>
        </p:spPr>
        <p:txBody>
          <a:bodyPr wrap="square" rtlCol="0">
            <a:spAutoFit/>
          </a:bodyPr>
          <a:lstStyle/>
          <a:p>
            <a:pPr marL="285750" indent="-285750">
              <a:buFont typeface="Arial" panose="020B0604020202020204" pitchFamily="34" charset="0"/>
              <a:buChar char="•"/>
            </a:pPr>
            <a:endParaRPr lang="zh-CN" altLang="en-US" dirty="0"/>
          </a:p>
        </p:txBody>
      </p:sp>
      <p:sp>
        <p:nvSpPr>
          <p:cNvPr id="10" name="内容占位符 9">
            <a:extLst>
              <a:ext uri="{FF2B5EF4-FFF2-40B4-BE49-F238E27FC236}">
                <a16:creationId xmlns:a16="http://schemas.microsoft.com/office/drawing/2014/main" id="{28E1D2E7-DAEA-C94C-9B98-86184DCE921B}"/>
              </a:ext>
            </a:extLst>
          </p:cNvPr>
          <p:cNvSpPr>
            <a:spLocks noGrp="1"/>
          </p:cNvSpPr>
          <p:nvPr>
            <p:ph sz="half" idx="1"/>
          </p:nvPr>
        </p:nvSpPr>
        <p:spPr>
          <a:xfrm>
            <a:off x="170330" y="5353224"/>
            <a:ext cx="5925670" cy="1245532"/>
          </a:xfrm>
        </p:spPr>
        <p:txBody>
          <a:bodyPr>
            <a:normAutofit/>
          </a:bodyPr>
          <a:lstStyle/>
          <a:p>
            <a:r>
              <a:rPr lang="en-US" altLang="zh-CN" sz="1800" dirty="0"/>
              <a:t>In the sense of average profit, it has the similar pattern to the profit pattern. The Yellow still have the profit advantage by the comparison with the Pink Cab.  </a:t>
            </a:r>
            <a:endParaRPr lang="zh-CN" altLang="en-US" sz="1800" dirty="0"/>
          </a:p>
        </p:txBody>
      </p:sp>
      <p:pic>
        <p:nvPicPr>
          <p:cNvPr id="2050" name="Picture 2">
            <a:extLst>
              <a:ext uri="{FF2B5EF4-FFF2-40B4-BE49-F238E27FC236}">
                <a16:creationId xmlns:a16="http://schemas.microsoft.com/office/drawing/2014/main" id="{ED68CF96-111E-D64D-A84B-D1FBA6B3F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0" y="1142301"/>
            <a:ext cx="5755342" cy="41354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85453FA-CDAE-6640-8B8B-2892F4EA3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433" y="1797748"/>
            <a:ext cx="2576347" cy="2452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281904D-B6A9-D64E-8D23-2761D6D7DCA6}"/>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251192" y="1178711"/>
            <a:ext cx="5770478" cy="4998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71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BBDF8-BD8D-4933-8725-DF0175149886}"/>
              </a:ext>
            </a:extLst>
          </p:cNvPr>
          <p:cNvSpPr>
            <a:spLocks noGrp="1"/>
          </p:cNvSpPr>
          <p:nvPr>
            <p:ph type="title"/>
          </p:nvPr>
        </p:nvSpPr>
        <p:spPr>
          <a:xfrm>
            <a:off x="0" y="0"/>
            <a:ext cx="12192000" cy="1325563"/>
          </a:xfrm>
          <a:solidFill>
            <a:schemeClr val="tx1"/>
          </a:solidFill>
        </p:spPr>
        <p:txBody>
          <a:bodyPr anchor="ctr">
            <a:normAutofit/>
          </a:bodyPr>
          <a:lstStyle/>
          <a:p>
            <a:r>
              <a:rPr lang="en-CA" altLang="zh-CN" dirty="0">
                <a:solidFill>
                  <a:schemeClr val="accent2"/>
                </a:solidFill>
              </a:rPr>
              <a:t>Customer Analysis</a:t>
            </a:r>
            <a:endParaRPr lang="zh-CN" altLang="en-US" dirty="0">
              <a:solidFill>
                <a:schemeClr val="accent2"/>
              </a:solidFill>
            </a:endParaRPr>
          </a:p>
        </p:txBody>
      </p:sp>
      <p:pic>
        <p:nvPicPr>
          <p:cNvPr id="5" name="内容占位符 4" descr="图表, 条形图&#10;&#10;描述已自动生成">
            <a:extLst>
              <a:ext uri="{FF2B5EF4-FFF2-40B4-BE49-F238E27FC236}">
                <a16:creationId xmlns:a16="http://schemas.microsoft.com/office/drawing/2014/main" id="{E4810C21-9994-4BF6-B07F-28A05FB63872}"/>
              </a:ext>
            </a:extLst>
          </p:cNvPr>
          <p:cNvPicPr>
            <a:picLocks noGrp="1" noChangeAspect="1"/>
          </p:cNvPicPr>
          <p:nvPr>
            <p:ph sz="half" idx="1"/>
          </p:nvPr>
        </p:nvPicPr>
        <p:blipFill>
          <a:blip r:embed="rId2"/>
          <a:stretch>
            <a:fillRect/>
          </a:stretch>
        </p:blipFill>
        <p:spPr>
          <a:xfrm>
            <a:off x="127769" y="1436982"/>
            <a:ext cx="5181600" cy="3614165"/>
          </a:xfrm>
          <a:prstGeom prst="rect">
            <a:avLst/>
          </a:prstGeom>
          <a:noFill/>
        </p:spPr>
      </p:pic>
      <p:sp>
        <p:nvSpPr>
          <p:cNvPr id="10" name="Content Placeholder 3">
            <a:extLst>
              <a:ext uri="{FF2B5EF4-FFF2-40B4-BE49-F238E27FC236}">
                <a16:creationId xmlns:a16="http://schemas.microsoft.com/office/drawing/2014/main" id="{58062882-EDE9-4E5C-9FF6-88D999181FB2}"/>
              </a:ext>
            </a:extLst>
          </p:cNvPr>
          <p:cNvSpPr>
            <a:spLocks noGrp="1"/>
          </p:cNvSpPr>
          <p:nvPr>
            <p:ph sz="half" idx="2"/>
          </p:nvPr>
        </p:nvSpPr>
        <p:spPr>
          <a:xfrm>
            <a:off x="3258477" y="5368520"/>
            <a:ext cx="8496292" cy="1473871"/>
          </a:xfrm>
        </p:spPr>
        <p:txBody>
          <a:bodyPr>
            <a:normAutofit/>
          </a:bodyPr>
          <a:lstStyle/>
          <a:p>
            <a:r>
              <a:rPr lang="en-CA" sz="1800" dirty="0"/>
              <a:t>For the first insight, no matter whether is male or female customers, the number of customers from Yellow Cab is still more than that from Pink Cab.</a:t>
            </a:r>
          </a:p>
          <a:p>
            <a:r>
              <a:rPr lang="en-CA" sz="1800" dirty="0"/>
              <a:t>Two firms have the similar ratio of male customers count to female customers count.</a:t>
            </a:r>
          </a:p>
          <a:p>
            <a:pPr marL="0" indent="0">
              <a:buNone/>
            </a:pPr>
            <a:r>
              <a:rPr lang="en-CA" sz="1800" dirty="0"/>
              <a:t> </a:t>
            </a:r>
            <a:endParaRPr lang="en-US" sz="1800" dirty="0"/>
          </a:p>
        </p:txBody>
      </p:sp>
      <p:pic>
        <p:nvPicPr>
          <p:cNvPr id="7" name="图片 6">
            <a:extLst>
              <a:ext uri="{FF2B5EF4-FFF2-40B4-BE49-F238E27FC236}">
                <a16:creationId xmlns:a16="http://schemas.microsoft.com/office/drawing/2014/main" id="{D5CB94FE-7421-4C0D-A190-C16EAB46048E}"/>
              </a:ext>
            </a:extLst>
          </p:cNvPr>
          <p:cNvPicPr>
            <a:picLocks noChangeAspect="1"/>
          </p:cNvPicPr>
          <p:nvPr/>
        </p:nvPicPr>
        <p:blipFill>
          <a:blip r:embed="rId3"/>
          <a:stretch>
            <a:fillRect/>
          </a:stretch>
        </p:blipFill>
        <p:spPr>
          <a:xfrm>
            <a:off x="437231" y="5051146"/>
            <a:ext cx="2367614" cy="1529609"/>
          </a:xfrm>
          <a:prstGeom prst="rect">
            <a:avLst/>
          </a:prstGeom>
        </p:spPr>
      </p:pic>
      <p:pic>
        <p:nvPicPr>
          <p:cNvPr id="8" name="图片 7">
            <a:extLst>
              <a:ext uri="{FF2B5EF4-FFF2-40B4-BE49-F238E27FC236}">
                <a16:creationId xmlns:a16="http://schemas.microsoft.com/office/drawing/2014/main" id="{ECD40664-205E-42C3-A8DC-AB65D406B948}"/>
              </a:ext>
            </a:extLst>
          </p:cNvPr>
          <p:cNvPicPr>
            <a:picLocks noChangeAspect="1"/>
          </p:cNvPicPr>
          <p:nvPr/>
        </p:nvPicPr>
        <p:blipFill>
          <a:blip r:embed="rId4"/>
          <a:stretch>
            <a:fillRect/>
          </a:stretch>
        </p:blipFill>
        <p:spPr>
          <a:xfrm>
            <a:off x="5612980" y="1436982"/>
            <a:ext cx="2932903" cy="3520835"/>
          </a:xfrm>
          <a:prstGeom prst="rect">
            <a:avLst/>
          </a:prstGeom>
        </p:spPr>
      </p:pic>
      <p:pic>
        <p:nvPicPr>
          <p:cNvPr id="9" name="图片 8">
            <a:extLst>
              <a:ext uri="{FF2B5EF4-FFF2-40B4-BE49-F238E27FC236}">
                <a16:creationId xmlns:a16="http://schemas.microsoft.com/office/drawing/2014/main" id="{12EE506C-FC7C-4423-A93B-560A72CA3409}"/>
              </a:ext>
            </a:extLst>
          </p:cNvPr>
          <p:cNvPicPr>
            <a:picLocks noChangeAspect="1"/>
          </p:cNvPicPr>
          <p:nvPr/>
        </p:nvPicPr>
        <p:blipFill>
          <a:blip r:embed="rId5"/>
          <a:stretch>
            <a:fillRect/>
          </a:stretch>
        </p:blipFill>
        <p:spPr>
          <a:xfrm>
            <a:off x="8849494" y="1436982"/>
            <a:ext cx="3006884" cy="3586192"/>
          </a:xfrm>
          <a:prstGeom prst="rect">
            <a:avLst/>
          </a:prstGeom>
        </p:spPr>
      </p:pic>
    </p:spTree>
    <p:extLst>
      <p:ext uri="{BB962C8B-B14F-4D97-AF65-F5344CB8AC3E}">
        <p14:creationId xmlns:p14="http://schemas.microsoft.com/office/powerpoint/2010/main" val="73737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2F712-E092-4D1A-ABF5-CA5900CD0A47}"/>
              </a:ext>
            </a:extLst>
          </p:cNvPr>
          <p:cNvSpPr>
            <a:spLocks noGrp="1"/>
          </p:cNvSpPr>
          <p:nvPr>
            <p:ph type="title"/>
          </p:nvPr>
        </p:nvSpPr>
        <p:spPr>
          <a:xfrm>
            <a:off x="0" y="1"/>
            <a:ext cx="12192000" cy="934948"/>
          </a:xfrm>
          <a:solidFill>
            <a:schemeClr val="tx1"/>
          </a:solidFill>
        </p:spPr>
        <p:txBody>
          <a:bodyPr anchor="ctr">
            <a:normAutofit/>
          </a:bodyPr>
          <a:lstStyle/>
          <a:p>
            <a:r>
              <a:rPr lang="en-US" altLang="zh-CN" b="1" dirty="0">
                <a:solidFill>
                  <a:schemeClr val="accent2"/>
                </a:solidFill>
              </a:rPr>
              <a:t>Customer Analysis</a:t>
            </a:r>
            <a:endParaRPr lang="zh-CN" altLang="en-US" dirty="0">
              <a:solidFill>
                <a:schemeClr val="accent2"/>
              </a:solidFill>
            </a:endParaRPr>
          </a:p>
        </p:txBody>
      </p:sp>
      <p:pic>
        <p:nvPicPr>
          <p:cNvPr id="5" name="内容占位符 4" descr="图表, 条形图&#10;&#10;描述已自动生成">
            <a:extLst>
              <a:ext uri="{FF2B5EF4-FFF2-40B4-BE49-F238E27FC236}">
                <a16:creationId xmlns:a16="http://schemas.microsoft.com/office/drawing/2014/main" id="{7C600D86-0F2E-48A4-B128-6B40014AAEBC}"/>
              </a:ext>
            </a:extLst>
          </p:cNvPr>
          <p:cNvPicPr>
            <a:picLocks noGrp="1" noChangeAspect="1"/>
          </p:cNvPicPr>
          <p:nvPr>
            <p:ph idx="1"/>
          </p:nvPr>
        </p:nvPicPr>
        <p:blipFill>
          <a:blip r:embed="rId2"/>
          <a:stretch>
            <a:fillRect/>
          </a:stretch>
        </p:blipFill>
        <p:spPr>
          <a:xfrm>
            <a:off x="838200" y="1052824"/>
            <a:ext cx="10515600" cy="4232528"/>
          </a:xfrm>
          <a:prstGeom prst="rect">
            <a:avLst/>
          </a:prstGeom>
          <a:noFill/>
        </p:spPr>
      </p:pic>
      <p:sp>
        <p:nvSpPr>
          <p:cNvPr id="6" name="文本框 5">
            <a:extLst>
              <a:ext uri="{FF2B5EF4-FFF2-40B4-BE49-F238E27FC236}">
                <a16:creationId xmlns:a16="http://schemas.microsoft.com/office/drawing/2014/main" id="{00676A30-1173-4FFC-B478-8A60C4BEADA1}"/>
              </a:ext>
            </a:extLst>
          </p:cNvPr>
          <p:cNvSpPr txBox="1"/>
          <p:nvPr/>
        </p:nvSpPr>
        <p:spPr>
          <a:xfrm>
            <a:off x="256854" y="5285352"/>
            <a:ext cx="11640620" cy="923330"/>
          </a:xfrm>
          <a:prstGeom prst="rect">
            <a:avLst/>
          </a:prstGeom>
          <a:noFill/>
        </p:spPr>
        <p:txBody>
          <a:bodyPr wrap="square" rtlCol="0">
            <a:spAutoFit/>
          </a:bodyPr>
          <a:lstStyle/>
          <a:p>
            <a:pPr marL="285750" indent="-285750">
              <a:buFont typeface="Arial" panose="020B0604020202020204" pitchFamily="34" charset="0"/>
              <a:buChar char="•"/>
            </a:pPr>
            <a:r>
              <a:rPr lang="en-CA" altLang="zh-CN" dirty="0"/>
              <a:t>For the overview of customer count, in the most of cities, Yellow Cab has more customers than Pink Cab has. By classification of gender, there are obvious differences in the number of male customers while there exists comparatively small difference in the number of female customers between Yellow Cab and Pink Cab.</a:t>
            </a:r>
            <a:endParaRPr lang="zh-CN" altLang="en-US" dirty="0"/>
          </a:p>
        </p:txBody>
      </p:sp>
    </p:spTree>
    <p:extLst>
      <p:ext uri="{BB962C8B-B14F-4D97-AF65-F5344CB8AC3E}">
        <p14:creationId xmlns:p14="http://schemas.microsoft.com/office/powerpoint/2010/main" val="411507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C993C88-EABB-4668-9A10-D56CFA32376E}"/>
              </a:ext>
            </a:extLst>
          </p:cNvPr>
          <p:cNvSpPr>
            <a:spLocks noGrp="1"/>
          </p:cNvSpPr>
          <p:nvPr>
            <p:ph type="title"/>
          </p:nvPr>
        </p:nvSpPr>
        <p:spPr>
          <a:xfrm>
            <a:off x="0" y="-14158"/>
            <a:ext cx="12192000" cy="580768"/>
          </a:xfrm>
          <a:solidFill>
            <a:schemeClr val="tx1"/>
          </a:solidFill>
        </p:spPr>
        <p:txBody>
          <a:bodyPr/>
          <a:lstStyle/>
          <a:p>
            <a:r>
              <a:rPr lang="en-US" altLang="zh-CN" dirty="0">
                <a:solidFill>
                  <a:schemeClr val="accent2"/>
                </a:solidFill>
              </a:rPr>
              <a:t>Customer</a:t>
            </a:r>
            <a:r>
              <a:rPr lang="zh-CN" altLang="en-US" dirty="0">
                <a:solidFill>
                  <a:schemeClr val="accent2"/>
                </a:solidFill>
              </a:rPr>
              <a:t> </a:t>
            </a:r>
            <a:r>
              <a:rPr lang="en-US" altLang="zh-CN" dirty="0">
                <a:solidFill>
                  <a:schemeClr val="accent2"/>
                </a:solidFill>
              </a:rPr>
              <a:t>Income Analysis</a:t>
            </a:r>
            <a:endParaRPr lang="en-US" dirty="0">
              <a:solidFill>
                <a:schemeClr val="accent2"/>
              </a:solidFill>
            </a:endParaRPr>
          </a:p>
        </p:txBody>
      </p:sp>
      <p:sp>
        <p:nvSpPr>
          <p:cNvPr id="15" name="Text Placeholder 3">
            <a:extLst>
              <a:ext uri="{FF2B5EF4-FFF2-40B4-BE49-F238E27FC236}">
                <a16:creationId xmlns:a16="http://schemas.microsoft.com/office/drawing/2014/main" id="{64A52370-9502-4D68-8DDF-97C85F7BA940}"/>
              </a:ext>
            </a:extLst>
          </p:cNvPr>
          <p:cNvSpPr>
            <a:spLocks noGrp="1"/>
          </p:cNvSpPr>
          <p:nvPr>
            <p:ph type="body" sz="half" idx="2"/>
          </p:nvPr>
        </p:nvSpPr>
        <p:spPr>
          <a:xfrm>
            <a:off x="0" y="5433026"/>
            <a:ext cx="12192000" cy="1424973"/>
          </a:xfrm>
        </p:spPr>
        <p:txBody>
          <a:bodyPr>
            <a:normAutofit fontScale="92500" lnSpcReduction="10000"/>
          </a:bodyPr>
          <a:lstStyle/>
          <a:p>
            <a:pPr marL="285750" indent="-285750">
              <a:buFont typeface="Arial" panose="020B0604020202020204" pitchFamily="34" charset="0"/>
              <a:buChar char="•"/>
            </a:pPr>
            <a:r>
              <a:rPr lang="en-US" sz="1800" dirty="0"/>
              <a:t>The income distributions of customers from two firms are similar in each city. In other word, in most of city, there doesn’t exist an obvious relation between customers’ income and their choice of cab service. </a:t>
            </a:r>
          </a:p>
          <a:p>
            <a:pPr marL="285750" indent="-285750">
              <a:buFont typeface="Arial" panose="020B0604020202020204" pitchFamily="34" charset="0"/>
              <a:buChar char="•"/>
            </a:pPr>
            <a:r>
              <a:rPr lang="en-US" sz="1800" dirty="0"/>
              <a:t>Also, in most of cities, the maximum and minimum of two customer income distributions stay at the same level. No matter whether you are high- or low-income people, it seems not to affect customers choice for the cab service. </a:t>
            </a:r>
          </a:p>
          <a:p>
            <a:pPr marL="285750" indent="-285750">
              <a:buFont typeface="Arial" panose="020B0604020202020204" pitchFamily="34" charset="0"/>
              <a:buChar char="•"/>
            </a:pPr>
            <a:r>
              <a:rPr lang="en-US" sz="1800" dirty="0"/>
              <a:t>Same logic applied to the annual customer income distributions, two firms have almost the same customer income distributions.</a:t>
            </a:r>
          </a:p>
          <a:p>
            <a:pPr marL="285750" indent="-285750">
              <a:buFont typeface="Arial" panose="020B0604020202020204" pitchFamily="34" charset="0"/>
              <a:buChar char="•"/>
            </a:pPr>
            <a:endParaRPr lang="en-US" sz="1800" dirty="0"/>
          </a:p>
        </p:txBody>
      </p:sp>
      <p:pic>
        <p:nvPicPr>
          <p:cNvPr id="3076" name="Picture 4">
            <a:extLst>
              <a:ext uri="{FF2B5EF4-FFF2-40B4-BE49-F238E27FC236}">
                <a16:creationId xmlns:a16="http://schemas.microsoft.com/office/drawing/2014/main" id="{9232A551-E4B8-F849-BC6D-B97BF5922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38" y="752934"/>
            <a:ext cx="4576713" cy="394579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8D3D61B-18E9-6E46-9548-24E045A8422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57590" y="566610"/>
            <a:ext cx="6417928" cy="486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400452"/>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1196</TotalTime>
  <Words>771</Words>
  <Application>Microsoft Macintosh PowerPoint</Application>
  <PresentationFormat>宽屏</PresentationFormat>
  <Paragraphs>62</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Arial</vt:lpstr>
      <vt:lpstr>Calibri</vt:lpstr>
      <vt:lpstr>Calibri Light</vt:lpstr>
      <vt:lpstr>Office 主题​​</vt:lpstr>
      <vt:lpstr>PowerPoint 演示文稿</vt:lpstr>
      <vt:lpstr>   Agenda</vt:lpstr>
      <vt:lpstr>Background Introduction </vt:lpstr>
      <vt:lpstr>Preparation for Analysis</vt:lpstr>
      <vt:lpstr>Profit Analysis</vt:lpstr>
      <vt:lpstr>Profit Analysis</vt:lpstr>
      <vt:lpstr>Customer Analysis</vt:lpstr>
      <vt:lpstr>Customer Analysis</vt:lpstr>
      <vt:lpstr>Customer Income Analysis</vt:lpstr>
      <vt:lpstr>Customer Analysis</vt:lpstr>
      <vt:lpstr>Customer Analysis</vt:lpstr>
      <vt:lpstr>Recommendation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Winson Liao</dc:creator>
  <cp:lastModifiedBy>Winson Liao</cp:lastModifiedBy>
  <cp:revision>38</cp:revision>
  <dcterms:created xsi:type="dcterms:W3CDTF">2021-06-23T03:58:43Z</dcterms:created>
  <dcterms:modified xsi:type="dcterms:W3CDTF">2021-06-27T07:03:32Z</dcterms:modified>
</cp:coreProperties>
</file>