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B21A7-C5A1-4083-9690-04175ED459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E2AA7F-88A5-432D-8FDA-C3269650D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D45208-69F2-4DA1-86EF-07644AB2DD88}"/>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D804D1E5-2C9F-4F50-93F1-570464955B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DF74A-8FD5-4111-A474-A7AE4696AD44}"/>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94696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B7168-BDF5-4728-8219-9C0911E5BA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E04AE9-D73D-4159-8EA5-9A3E9ABCB6C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E53C16-34EC-4A32-ADAA-8313E9140A22}"/>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7C65ECFC-03B9-4F23-89CA-95EAC2A2F6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E9DB51-FA55-472B-AAC3-913484358383}"/>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240599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A732B9-3FE4-44D8-93F0-1C0E64BB8A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AC298B-7C8A-403D-B0E5-A9872DBA6FA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D1FDDE-F0A5-4727-94DB-D58C0313B784}"/>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CB07E832-2950-471E-AD32-7897FEF3ED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AE7442-A9B8-4D21-9C41-8442E9860628}"/>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280686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C90AF-4C70-4A03-80A0-9CE42D7810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B09188-4BAC-4BA4-AE91-CEC90E9BEA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AEC589-C8B5-47A0-8A92-5CB5384453DB}"/>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C6772E72-1951-472C-9EEF-CD45259888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82F0B9-FC26-41C0-A015-FD73BAF6AA04}"/>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8797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9F750-F22B-4DCB-98C3-3F2FCE71E6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1F2BB34-B325-40BD-A797-545384C15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7FA212-FF56-4289-9744-CF5155E4BC97}"/>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4B062001-A1D5-4E88-99BC-A14F83FCA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8E508E-6470-447F-A970-11613C850277}"/>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376332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52043-6E37-439B-AFA1-F41BB75CE6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CBD6DD-5E23-4CD8-A0D1-A21DDDB914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071DE4-D97C-4A85-860F-60F82EFDD71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F61CF6-40D4-45BB-9E07-557C01B3CB9E}"/>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6" name="页脚占位符 5">
            <a:extLst>
              <a:ext uri="{FF2B5EF4-FFF2-40B4-BE49-F238E27FC236}">
                <a16:creationId xmlns:a16="http://schemas.microsoft.com/office/drawing/2014/main" id="{1D1DB03A-65F0-40BF-8719-39DDDBABDD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57267A-7FEA-4FA0-A2DF-30A098203260}"/>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123241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9EC64-8A65-4594-BF85-1073C01843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D7FF1E-F7DE-4B34-890B-A72AF4763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C4A7CA-BA83-496B-9995-BA20DFF6F3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4C42C44-532C-436D-AA5F-C9FE00D76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9438837-39C2-433B-8F3B-F37376A9B2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14D201-D0BF-4069-86B5-4CBA10B0D96B}"/>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8" name="页脚占位符 7">
            <a:extLst>
              <a:ext uri="{FF2B5EF4-FFF2-40B4-BE49-F238E27FC236}">
                <a16:creationId xmlns:a16="http://schemas.microsoft.com/office/drawing/2014/main" id="{01E7EC17-5240-4B19-8977-9F996ECB2B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CA2E6C-5DDC-4519-8C99-1FBA8EE9A9CB}"/>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140016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AA689-4EE1-4950-BAC4-3F207143FF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5E1287-0876-444D-8651-795ACE4AED9E}"/>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4" name="页脚占位符 3">
            <a:extLst>
              <a:ext uri="{FF2B5EF4-FFF2-40B4-BE49-F238E27FC236}">
                <a16:creationId xmlns:a16="http://schemas.microsoft.com/office/drawing/2014/main" id="{AB653930-3B0A-4ADF-AC9F-07F5ADCA13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3A32D9-51DE-4129-8020-F61C607480E9}"/>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103684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1BE34B-C136-4B23-BE94-35664C623717}"/>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3" name="页脚占位符 2">
            <a:extLst>
              <a:ext uri="{FF2B5EF4-FFF2-40B4-BE49-F238E27FC236}">
                <a16:creationId xmlns:a16="http://schemas.microsoft.com/office/drawing/2014/main" id="{4539C686-6E0F-4986-9FC4-74DC84F409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4D5930-1DC5-4D3E-AF38-6848CE4D01A1}"/>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404429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63C72-F48A-4483-98CF-39347D3CC0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7250F8-AECA-4E88-8CCC-62575AD3B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6A013A-275E-4BAA-AF07-62EC48204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664ECF-6105-4484-9EBF-EB7E2333C743}"/>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6" name="页脚占位符 5">
            <a:extLst>
              <a:ext uri="{FF2B5EF4-FFF2-40B4-BE49-F238E27FC236}">
                <a16:creationId xmlns:a16="http://schemas.microsoft.com/office/drawing/2014/main" id="{0F5896B9-C94D-4472-9A4A-554EED0EBA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185B1E-07EA-47F9-B5C9-AA14477A983E}"/>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273311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050A6-7C32-4A24-94FA-ACD5FAD2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675504-D0F5-40F1-A44C-000867D30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578C04-966C-42D5-9576-3D590B906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D2B40C-9F33-4651-89BC-2DF8B9C162A7}"/>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6" name="页脚占位符 5">
            <a:extLst>
              <a:ext uri="{FF2B5EF4-FFF2-40B4-BE49-F238E27FC236}">
                <a16:creationId xmlns:a16="http://schemas.microsoft.com/office/drawing/2014/main" id="{C6899F99-1641-466B-9365-15434374AB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FA6FBC-27AE-4747-88D4-713BA55B30B1}"/>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330639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39CAD0-7349-4524-89AA-69F8D0367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4689DD-4408-4270-9F32-7C996BA78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C88D42-AB23-4C97-8EF3-780EF7481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6B446C68-579D-4CA3-BB70-C6B3EBC66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AC99D4-C196-4070-A496-801B0764C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260802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iaojingxi@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ananaPea/VC.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4CC75BC-3716-49FB-B12E-28449C34D4A7}"/>
              </a:ext>
            </a:extLst>
          </p:cNvPr>
          <p:cNvSpPr>
            <a:spLocks noGrp="1"/>
          </p:cNvSpPr>
          <p:nvPr>
            <p:ph type="ctrTitle"/>
          </p:nvPr>
        </p:nvSpPr>
        <p:spPr>
          <a:xfrm>
            <a:off x="838199" y="4525347"/>
            <a:ext cx="6801321" cy="1737360"/>
          </a:xfrm>
        </p:spPr>
        <p:txBody>
          <a:bodyPr anchor="ctr">
            <a:normAutofit/>
          </a:bodyPr>
          <a:lstStyle/>
          <a:p>
            <a:pPr algn="r"/>
            <a:r>
              <a:rPr lang="en-US" altLang="zh-CN" sz="3800" b="0" i="0">
                <a:effectLst/>
                <a:latin typeface="Lato Extended"/>
              </a:rPr>
              <a:t>Cross selling recommendation</a:t>
            </a:r>
            <a:br>
              <a:rPr lang="en-US" altLang="zh-CN" sz="3800" b="0" i="0">
                <a:effectLst/>
                <a:latin typeface="Lato Extended"/>
              </a:rPr>
            </a:br>
            <a:endParaRPr lang="zh-CN" altLang="en-US" sz="3800" dirty="0"/>
          </a:p>
        </p:txBody>
      </p:sp>
      <p:sp>
        <p:nvSpPr>
          <p:cNvPr id="3" name="副标题 2">
            <a:extLst>
              <a:ext uri="{FF2B5EF4-FFF2-40B4-BE49-F238E27FC236}">
                <a16:creationId xmlns:a16="http://schemas.microsoft.com/office/drawing/2014/main" id="{BCDF4E4C-9148-4D2D-9CA3-A9A6EA5F9015}"/>
              </a:ext>
            </a:extLst>
          </p:cNvPr>
          <p:cNvSpPr>
            <a:spLocks noGrp="1"/>
          </p:cNvSpPr>
          <p:nvPr>
            <p:ph type="subTitle" idx="1"/>
          </p:nvPr>
        </p:nvSpPr>
        <p:spPr>
          <a:xfrm>
            <a:off x="7961258" y="4525347"/>
            <a:ext cx="3258675" cy="1737360"/>
          </a:xfrm>
        </p:spPr>
        <p:txBody>
          <a:bodyPr anchor="ctr">
            <a:normAutofit lnSpcReduction="10000"/>
          </a:bodyPr>
          <a:lstStyle/>
          <a:p>
            <a:pPr algn="l"/>
            <a:endParaRPr lang="en-US" altLang="zh-CN" sz="1800" kern="100" dirty="0">
              <a:effectLst/>
              <a:latin typeface="Times New Roman" panose="02020603050405020304" pitchFamily="18" charset="0"/>
              <a:ea typeface="SimSun" panose="02010600030101010101" pitchFamily="2" charset="-122"/>
            </a:endParaRPr>
          </a:p>
          <a:p>
            <a:pPr algn="l"/>
            <a:r>
              <a:rPr lang="en-US" altLang="zh-CN" sz="1800" kern="100" dirty="0">
                <a:effectLst/>
                <a:latin typeface="Times New Roman" panose="02020603050405020304" pitchFamily="18" charset="0"/>
                <a:ea typeface="SimSun" panose="02010600030101010101" pitchFamily="2" charset="-122"/>
              </a:rPr>
              <a:t>Team member's details: </a:t>
            </a:r>
          </a:p>
          <a:p>
            <a:pPr algn="l"/>
            <a:r>
              <a:rPr lang="en-US" altLang="zh-CN" sz="1800" kern="100" dirty="0" err="1">
                <a:effectLst/>
                <a:latin typeface="Times New Roman" panose="02020603050405020304" pitchFamily="18" charset="0"/>
                <a:ea typeface="SimSun" panose="02010600030101010101" pitchFamily="2" charset="-122"/>
              </a:rPr>
              <a:t>Jingxi</a:t>
            </a:r>
            <a:r>
              <a:rPr lang="en-US" altLang="zh-CN" sz="1800" kern="100" dirty="0">
                <a:effectLst/>
                <a:latin typeface="Times New Roman" panose="02020603050405020304" pitchFamily="18" charset="0"/>
                <a:ea typeface="SimSun" panose="02010600030101010101" pitchFamily="2" charset="-122"/>
              </a:rPr>
              <a:t> Liao, </a:t>
            </a:r>
            <a:r>
              <a:rPr lang="en-US" altLang="zh-CN" sz="1800" u="sng" kern="100" dirty="0">
                <a:solidFill>
                  <a:srgbClr val="0563C1"/>
                </a:solidFill>
                <a:effectLst/>
                <a:latin typeface="Times New Roman" panose="02020603050405020304" pitchFamily="18" charset="0"/>
                <a:ea typeface="SimSun" panose="02010600030101010101" pitchFamily="2" charset="-122"/>
                <a:hlinkClick r:id="rId2"/>
              </a:rPr>
              <a:t>liaojingxi@gmail.com</a:t>
            </a:r>
            <a:r>
              <a:rPr lang="en-US" altLang="zh-CN" sz="1800" kern="100" dirty="0">
                <a:effectLst/>
                <a:latin typeface="Times New Roman" panose="02020603050405020304" pitchFamily="18" charset="0"/>
                <a:ea typeface="SimSun" panose="02010600030101010101" pitchFamily="2" charset="-122"/>
              </a:rPr>
              <a:t>, Canada, University of Glasgow, Data Analytics</a:t>
            </a:r>
            <a:endParaRPr lang="zh-CN" altLang="zh-CN" sz="1800" kern="100" dirty="0">
              <a:effectLst/>
              <a:latin typeface="Times New Roman" panose="02020603050405020304" pitchFamily="18" charset="0"/>
              <a:ea typeface="SimSun" panose="02010600030101010101" pitchFamily="2" charset="-122"/>
            </a:endParaRPr>
          </a:p>
          <a:p>
            <a:pPr algn="l"/>
            <a:endParaRPr lang="zh-CN" altLang="en-US" dirty="0"/>
          </a:p>
        </p:txBody>
      </p:sp>
      <p:sp>
        <p:nvSpPr>
          <p:cNvPr id="46"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0"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41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4243C99-5A9D-4D61-8BE9-72B396C5B80F}"/>
              </a:ext>
            </a:extLst>
          </p:cNvPr>
          <p:cNvSpPr>
            <a:spLocks noGrp="1"/>
          </p:cNvSpPr>
          <p:nvPr>
            <p:ph type="title"/>
          </p:nvPr>
        </p:nvSpPr>
        <p:spPr>
          <a:xfrm>
            <a:off x="686834" y="1153572"/>
            <a:ext cx="3200400" cy="4461163"/>
          </a:xfrm>
        </p:spPr>
        <p:txBody>
          <a:bodyPr>
            <a:normAutofit/>
          </a:bodyPr>
          <a:lstStyle/>
          <a:p>
            <a:r>
              <a:rPr lang="en-CA" altLang="zh-CN">
                <a:solidFill>
                  <a:srgbClr val="FFFFFF"/>
                </a:solidFill>
              </a:rPr>
              <a:t>Introduction</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CD04CF80-A92D-44F8-A817-1AF78055FB1C}"/>
              </a:ext>
            </a:extLst>
          </p:cNvPr>
          <p:cNvSpPr>
            <a:spLocks noGrp="1"/>
          </p:cNvSpPr>
          <p:nvPr>
            <p:ph idx="1"/>
          </p:nvPr>
        </p:nvSpPr>
        <p:spPr>
          <a:xfrm>
            <a:off x="4447308" y="591344"/>
            <a:ext cx="6906491" cy="5585619"/>
          </a:xfrm>
        </p:spPr>
        <p:txBody>
          <a:bodyPr anchor="ctr">
            <a:normAutofit/>
          </a:bodyPr>
          <a:lstStyle/>
          <a:p>
            <a:r>
              <a:rPr lang="en-US" altLang="zh-CN" sz="2000" b="1" kern="100">
                <a:effectLst/>
                <a:latin typeface="Times New Roman" panose="02020603050405020304" pitchFamily="18" charset="0"/>
                <a:ea typeface="SimSun" panose="02010600030101010101" pitchFamily="2" charset="-122"/>
              </a:rPr>
              <a:t>Problem description</a:t>
            </a:r>
            <a:r>
              <a:rPr lang="en-US" altLang="zh-CN" sz="2000" kern="100">
                <a:effectLst/>
                <a:latin typeface="Times New Roman" panose="02020603050405020304" pitchFamily="18" charset="0"/>
                <a:ea typeface="SimSun" panose="02010600030101010101" pitchFamily="2" charset="-122"/>
              </a:rPr>
              <a:t>: </a:t>
            </a:r>
          </a:p>
          <a:p>
            <a:pPr marL="0" indent="0">
              <a:buNone/>
            </a:pPr>
            <a:r>
              <a:rPr lang="en-US" altLang="zh-CN" sz="2000" kern="100">
                <a:effectLst/>
                <a:latin typeface="Times New Roman" panose="02020603050405020304" pitchFamily="18" charset="0"/>
                <a:ea typeface="SimSun" panose="02010600030101010101" pitchFamily="2" charset="-122"/>
              </a:rPr>
              <a:t>How to increase cross selling of Banking Products -- XYZ credit union in Latin America is performing very well in selling the Banking products (</a:t>
            </a:r>
            <a:r>
              <a:rPr lang="en-US" altLang="zh-CN" sz="2000" kern="100" err="1">
                <a:effectLst/>
                <a:latin typeface="Times New Roman" panose="02020603050405020304" pitchFamily="18" charset="0"/>
                <a:ea typeface="SimSun" panose="02010600030101010101" pitchFamily="2" charset="-122"/>
              </a:rPr>
              <a:t>eg</a:t>
            </a:r>
            <a:r>
              <a:rPr lang="en-US" altLang="zh-CN" sz="2000" kern="100">
                <a:effectLst/>
                <a:latin typeface="Times New Roman" panose="02020603050405020304" pitchFamily="18" charset="0"/>
                <a:ea typeface="SimSun" panose="02010600030101010101" pitchFamily="2" charset="-122"/>
              </a:rPr>
              <a:t>: Credit card, deposit account, retirement account, safe deposit box </a:t>
            </a:r>
            <a:r>
              <a:rPr lang="en-US" altLang="zh-CN" sz="2000" kern="100" err="1">
                <a:effectLst/>
                <a:latin typeface="Times New Roman" panose="02020603050405020304" pitchFamily="18" charset="0"/>
                <a:ea typeface="SimSun" panose="02010600030101010101" pitchFamily="2" charset="-122"/>
              </a:rPr>
              <a:t>etc</a:t>
            </a:r>
            <a:r>
              <a:rPr lang="en-US" altLang="zh-CN" sz="2000" kern="100">
                <a:effectLst/>
                <a:latin typeface="Times New Roman" panose="02020603050405020304" pitchFamily="18" charset="0"/>
                <a:ea typeface="SimSun" panose="02010600030101010101" pitchFamily="2" charset="-122"/>
              </a:rPr>
              <a:t>) but their existing customer is not </a:t>
            </a:r>
            <a:r>
              <a:rPr lang="en-US" altLang="zh-CN" sz="2000" kern="100" err="1">
                <a:effectLst/>
                <a:latin typeface="Times New Roman" panose="02020603050405020304" pitchFamily="18" charset="0"/>
                <a:ea typeface="SimSun" panose="02010600030101010101" pitchFamily="2" charset="-122"/>
              </a:rPr>
              <a:t>not</a:t>
            </a:r>
            <a:r>
              <a:rPr lang="en-US" altLang="zh-CN" sz="2000" kern="100">
                <a:effectLst/>
                <a:latin typeface="Times New Roman" panose="02020603050405020304" pitchFamily="18" charset="0"/>
                <a:ea typeface="SimSun" panose="02010600030101010101" pitchFamily="2" charset="-122"/>
              </a:rPr>
              <a:t> buying more than 1 product which means bank is not performing good in cross selling (Bank is not able to sell their other offerings to existing customer). XYZ Credit Union decided to approach ABC analytics to solve their problem.</a:t>
            </a:r>
          </a:p>
          <a:p>
            <a:pPr marL="0" indent="0">
              <a:buNone/>
            </a:pPr>
            <a:endParaRPr lang="en-US" altLang="zh-CN" sz="2000" kern="100">
              <a:latin typeface="Times New Roman" panose="02020603050405020304" pitchFamily="18" charset="0"/>
              <a:ea typeface="SimSun" panose="02010600030101010101" pitchFamily="2" charset="-122"/>
            </a:endParaRPr>
          </a:p>
          <a:p>
            <a:r>
              <a:rPr lang="en-US" altLang="zh-CN" sz="2000" b="1">
                <a:effectLst/>
                <a:latin typeface="Times New Roman" panose="02020603050405020304" pitchFamily="18" charset="0"/>
                <a:ea typeface="SimSun" panose="02010600030101010101" pitchFamily="2" charset="-122"/>
              </a:rPr>
              <a:t>Business understanding</a:t>
            </a:r>
            <a:r>
              <a:rPr lang="en-US" altLang="zh-CN" sz="2000">
                <a:effectLst/>
                <a:latin typeface="Times New Roman" panose="02020603050405020304" pitchFamily="18" charset="0"/>
                <a:ea typeface="SimSun" panose="02010600030101010101" pitchFamily="2" charset="-122"/>
              </a:rPr>
              <a:t>: </a:t>
            </a:r>
          </a:p>
          <a:p>
            <a:pPr marL="0" indent="0">
              <a:buNone/>
            </a:pPr>
            <a:r>
              <a:rPr lang="en-US" altLang="zh-CN" sz="2000">
                <a:effectLst/>
                <a:latin typeface="Times New Roman" panose="02020603050405020304" pitchFamily="18" charset="0"/>
                <a:ea typeface="SimSun" panose="02010600030101010101" pitchFamily="2" charset="-122"/>
              </a:rPr>
              <a:t>The key to increase cross selling is to find more information between the customers and the company in order to build a stronger relationship between them for improving patient loyalty.</a:t>
            </a:r>
          </a:p>
          <a:p>
            <a:pPr marL="0" indent="0">
              <a:buNone/>
            </a:pPr>
            <a:endParaRPr lang="en-US" altLang="zh-CN" sz="2000" kern="100">
              <a:latin typeface="Times New Roman" panose="02020603050405020304" pitchFamily="18" charset="0"/>
              <a:ea typeface="SimSun" panose="02010600030101010101" pitchFamily="2" charset="-122"/>
            </a:endParaRPr>
          </a:p>
          <a:p>
            <a:r>
              <a:rPr lang="en-US" altLang="zh-CN" sz="2000" b="1" kern="100">
                <a:effectLst/>
                <a:latin typeface="Times New Roman" panose="02020603050405020304" pitchFamily="18" charset="0"/>
                <a:ea typeface="SimSun" panose="02010600030101010101" pitchFamily="2" charset="-122"/>
              </a:rPr>
              <a:t>Project lifecycle along with deadline</a:t>
            </a:r>
            <a:r>
              <a:rPr lang="en-US" altLang="zh-CN" sz="2000" kern="100">
                <a:effectLst/>
                <a:latin typeface="Times New Roman" panose="02020603050405020304" pitchFamily="18" charset="0"/>
                <a:ea typeface="SimSun" panose="02010600030101010101" pitchFamily="2" charset="-122"/>
              </a:rPr>
              <a:t>: 3 months, 2021/11/30</a:t>
            </a:r>
            <a:endParaRPr lang="zh-CN" altLang="zh-CN" sz="2000" kern="100">
              <a:effectLst/>
              <a:latin typeface="Times New Roman" panose="02020603050405020304" pitchFamily="18" charset="0"/>
              <a:ea typeface="SimSun" panose="02010600030101010101" pitchFamily="2" charset="-122"/>
            </a:endParaRPr>
          </a:p>
          <a:p>
            <a:pPr marL="0" indent="0">
              <a:buNone/>
            </a:pPr>
            <a:endParaRPr lang="zh-CN" altLang="zh-CN" sz="2000" kern="100">
              <a:effectLst/>
              <a:latin typeface="Times New Roman" panose="02020603050405020304" pitchFamily="18" charset="0"/>
              <a:ea typeface="SimSun" panose="02010600030101010101" pitchFamily="2" charset="-122"/>
            </a:endParaRPr>
          </a:p>
          <a:p>
            <a:endParaRPr lang="zh-CN" altLang="en-US" sz="2000"/>
          </a:p>
        </p:txBody>
      </p:sp>
    </p:spTree>
    <p:extLst>
      <p:ext uri="{BB962C8B-B14F-4D97-AF65-F5344CB8AC3E}">
        <p14:creationId xmlns:p14="http://schemas.microsoft.com/office/powerpoint/2010/main" val="126305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BF1992F-77E3-4A5C-9887-449D57163E84}"/>
              </a:ext>
            </a:extLst>
          </p:cNvPr>
          <p:cNvSpPr>
            <a:spLocks noGrp="1"/>
          </p:cNvSpPr>
          <p:nvPr>
            <p:ph type="title"/>
          </p:nvPr>
        </p:nvSpPr>
        <p:spPr>
          <a:xfrm>
            <a:off x="686834" y="1153572"/>
            <a:ext cx="3200400" cy="4461163"/>
          </a:xfrm>
        </p:spPr>
        <p:txBody>
          <a:bodyPr>
            <a:normAutofit/>
          </a:bodyPr>
          <a:lstStyle/>
          <a:p>
            <a:r>
              <a:rPr lang="en-US" altLang="zh-CN" kern="100">
                <a:solidFill>
                  <a:srgbClr val="FFFFFF"/>
                </a:solidFill>
                <a:effectLst/>
                <a:latin typeface="Times New Roman" panose="02020603050405020304" pitchFamily="18" charset="0"/>
                <a:ea typeface="SimSun" panose="02010600030101010101" pitchFamily="2" charset="-122"/>
              </a:rPr>
              <a:t>Data Intake report</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AA8B1030-52A2-4EC2-97AB-678B3E38F99D}"/>
              </a:ext>
            </a:extLst>
          </p:cNvPr>
          <p:cNvSpPr>
            <a:spLocks noGrp="1"/>
          </p:cNvSpPr>
          <p:nvPr>
            <p:ph idx="1"/>
          </p:nvPr>
        </p:nvSpPr>
        <p:spPr>
          <a:xfrm>
            <a:off x="4447308" y="471638"/>
            <a:ext cx="6906491" cy="5705325"/>
          </a:xfrm>
        </p:spPr>
        <p:txBody>
          <a:bodyPr anchor="ctr">
            <a:normAutofit/>
          </a:bodyPr>
          <a:lstStyle/>
          <a:p>
            <a:pPr marL="0" indent="0">
              <a:buNone/>
            </a:pPr>
            <a:r>
              <a:rPr lang="en-US" altLang="zh-CN" sz="2000" kern="100" dirty="0">
                <a:effectLst/>
                <a:latin typeface="Times New Roman" panose="02020603050405020304" pitchFamily="18" charset="0"/>
                <a:ea typeface="SimSun" panose="02010600030101010101" pitchFamily="2" charset="-122"/>
              </a:rPr>
              <a:t>Name: Cross selling recommendation</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Report date: July 22</a:t>
            </a:r>
            <a:r>
              <a:rPr lang="en-US" altLang="zh-CN" sz="2000" kern="100" baseline="30000" dirty="0">
                <a:effectLst/>
                <a:latin typeface="Times New Roman" panose="02020603050405020304" pitchFamily="18" charset="0"/>
                <a:ea typeface="SimSun" panose="02010600030101010101" pitchFamily="2" charset="-122"/>
              </a:rPr>
              <a:t>nd</a:t>
            </a:r>
            <a:r>
              <a:rPr lang="en-US" altLang="zh-CN" sz="2000" kern="100" dirty="0">
                <a:effectLst/>
                <a:latin typeface="Times New Roman" panose="02020603050405020304" pitchFamily="18" charset="0"/>
                <a:ea typeface="SimSun" panose="02010600030101010101" pitchFamily="2" charset="-122"/>
              </a:rPr>
              <a:t> </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Internship Batch: LISUM01</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Version:1.0</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Data intake by: </a:t>
            </a:r>
            <a:r>
              <a:rPr lang="en-US" altLang="zh-CN" sz="2000" kern="100" dirty="0" err="1">
                <a:effectLst/>
                <a:latin typeface="Times New Roman" panose="02020603050405020304" pitchFamily="18" charset="0"/>
                <a:ea typeface="SimSun" panose="02010600030101010101" pitchFamily="2" charset="-122"/>
              </a:rPr>
              <a:t>Jingxi</a:t>
            </a:r>
            <a:r>
              <a:rPr lang="en-US" altLang="zh-CN" sz="2000" kern="100" dirty="0">
                <a:effectLst/>
                <a:latin typeface="Times New Roman" panose="02020603050405020304" pitchFamily="18" charset="0"/>
                <a:ea typeface="SimSun" panose="02010600030101010101" pitchFamily="2" charset="-122"/>
              </a:rPr>
              <a:t> Liao</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Data intake reviewer: </a:t>
            </a:r>
            <a:r>
              <a:rPr lang="en-US" altLang="zh-CN" sz="2000" kern="100" dirty="0" err="1">
                <a:effectLst/>
                <a:latin typeface="Times New Roman" panose="02020603050405020304" pitchFamily="18" charset="0"/>
                <a:ea typeface="SimSun" panose="02010600030101010101" pitchFamily="2" charset="-122"/>
              </a:rPr>
              <a:t>Jingxi</a:t>
            </a:r>
            <a:r>
              <a:rPr lang="en-US" altLang="zh-CN" sz="2000" kern="100" dirty="0">
                <a:effectLst/>
                <a:latin typeface="Times New Roman" panose="02020603050405020304" pitchFamily="18" charset="0"/>
                <a:ea typeface="SimSun" panose="02010600030101010101" pitchFamily="2" charset="-122"/>
              </a:rPr>
              <a:t> Liao</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Data storage location: </a:t>
            </a:r>
            <a:r>
              <a:rPr lang="en-US" altLang="zh-CN" sz="2000" u="sng" kern="100" dirty="0">
                <a:effectLst/>
                <a:latin typeface="Times New Roman" panose="02020603050405020304" pitchFamily="18" charset="0"/>
                <a:ea typeface="SimSun" panose="02010600030101010101" pitchFamily="2" charset="-122"/>
                <a:hlinkClick r:id="rId2"/>
              </a:rPr>
              <a:t>https://github.com/BananaPea/VC.git</a:t>
            </a:r>
            <a:endParaRPr lang="en-US" altLang="zh-CN" sz="2000" u="sng" kern="100" dirty="0">
              <a:effectLst/>
              <a:latin typeface="Times New Roman" panose="02020603050405020304" pitchFamily="18" charset="0"/>
              <a:ea typeface="SimSun" panose="02010600030101010101" pitchFamily="2" charset="-122"/>
            </a:endParaRPr>
          </a:p>
          <a:p>
            <a:pPr marL="0" indent="0">
              <a:buNone/>
            </a:pPr>
            <a:endParaRPr lang="en-US" altLang="zh-CN" sz="2000" u="sng" kern="100" dirty="0">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Tabular data details:</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Total number of observations: 13647309</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Total number of files: 2</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Total number of features: 48</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Base format of the file: csv</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Size of the data: </a:t>
            </a:r>
            <a:r>
              <a:rPr lang="en-US" altLang="zh-CN" sz="2000" kern="100" dirty="0">
                <a:effectLst/>
                <a:latin typeface="Helvetica" panose="020B0604020202020204" pitchFamily="34" charset="0"/>
                <a:ea typeface="SimSun" panose="02010600030101010101" pitchFamily="2" charset="-122"/>
              </a:rPr>
              <a:t>2.29 GB</a:t>
            </a:r>
            <a:endParaRPr lang="zh-CN" altLang="zh-CN" sz="2000" kern="100" dirty="0">
              <a:effectLst/>
              <a:latin typeface="Times New Roman" panose="02020603050405020304" pitchFamily="18" charset="0"/>
              <a:ea typeface="SimSun" panose="02010600030101010101" pitchFamily="2" charset="-122"/>
            </a:endParaRPr>
          </a:p>
          <a:p>
            <a:pPr marL="0" indent="0">
              <a:buNone/>
            </a:pPr>
            <a:endParaRPr lang="zh-CN" altLang="zh-CN" sz="2000" kern="100" dirty="0">
              <a:effectLst/>
              <a:latin typeface="Times New Roman" panose="02020603050405020304" pitchFamily="18" charset="0"/>
              <a:ea typeface="SimSun" panose="02010600030101010101" pitchFamily="2" charset="-122"/>
            </a:endParaRPr>
          </a:p>
          <a:p>
            <a:endParaRPr lang="zh-CN" altLang="en-US" sz="2000" dirty="0"/>
          </a:p>
        </p:txBody>
      </p:sp>
    </p:spTree>
    <p:extLst>
      <p:ext uri="{BB962C8B-B14F-4D97-AF65-F5344CB8AC3E}">
        <p14:creationId xmlns:p14="http://schemas.microsoft.com/office/powerpoint/2010/main" val="336219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0032DC6-D08C-4943-A7AB-8F2F59DFC6F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CN" sz="3400" kern="1200">
                <a:solidFill>
                  <a:schemeClr val="tx1"/>
                </a:solidFill>
                <a:latin typeface="+mj-lt"/>
                <a:ea typeface="+mj-ea"/>
                <a:cs typeface="+mj-cs"/>
              </a:rPr>
              <a:t>The Ratio of New Users to Old Customers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占位符 3">
            <a:extLst>
              <a:ext uri="{FF2B5EF4-FFF2-40B4-BE49-F238E27FC236}">
                <a16:creationId xmlns:a16="http://schemas.microsoft.com/office/drawing/2014/main" id="{A2402939-C80A-4C2C-8C14-4E22367042AD}"/>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altLang="zh-CN" sz="1500">
                <a:effectLst/>
              </a:rPr>
              <a:t>Based on the graph above, it is clear that the proportion of new customers is relatively tiny by comparison to the proportion of old customers. Therefore, one of the key focus for the company is to expand the new customers in order to expand the cross-selling business.</a:t>
            </a:r>
          </a:p>
          <a:p>
            <a:pPr indent="-228600">
              <a:buFont typeface="Arial" panose="020B0604020202020204" pitchFamily="34" charset="0"/>
              <a:buChar char="•"/>
            </a:pPr>
            <a:r>
              <a:rPr lang="en-US" altLang="zh-CN" sz="1500">
                <a:effectLst/>
              </a:rPr>
              <a:t>The group of old customers has bigger age span than the group of new customers has. Other than that, two groups of customers have the different medians and the IQRs, so the majorities of customers' age from 20 to 40 is the main force of the new customers. Hence, the company can put more attention on the product for 20 to 40 age for attracting new customers in the business of cross selling.</a:t>
            </a:r>
            <a:endParaRPr lang="en-US" altLang="zh-CN" sz="1500"/>
          </a:p>
        </p:txBody>
      </p:sp>
      <p:pic>
        <p:nvPicPr>
          <p:cNvPr id="5" name="内容占位符 4" descr="图表, 饼图&#10;&#10;描述已自动生成">
            <a:extLst>
              <a:ext uri="{FF2B5EF4-FFF2-40B4-BE49-F238E27FC236}">
                <a16:creationId xmlns:a16="http://schemas.microsoft.com/office/drawing/2014/main" id="{141C6D32-DB39-428D-A233-1C6F6284CE0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9048" y="2221204"/>
            <a:ext cx="5458968" cy="2415592"/>
          </a:xfrm>
          <a:prstGeom prst="rect">
            <a:avLst/>
          </a:prstGeom>
          <a:noFill/>
        </p:spPr>
      </p:pic>
    </p:spTree>
    <p:extLst>
      <p:ext uri="{BB962C8B-B14F-4D97-AF65-F5344CB8AC3E}">
        <p14:creationId xmlns:p14="http://schemas.microsoft.com/office/powerpoint/2010/main" val="273467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F97F1FD-7C3E-41C3-980E-834D88ACB6AC}"/>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altLang="zh-CN" sz="3700"/>
              <a:t>Percentage of Active Users</a:t>
            </a: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占位符 3">
            <a:extLst>
              <a:ext uri="{FF2B5EF4-FFF2-40B4-BE49-F238E27FC236}">
                <a16:creationId xmlns:a16="http://schemas.microsoft.com/office/drawing/2014/main" id="{AD26A6D9-D469-46A8-BCE1-EF9C8C8AD963}"/>
              </a:ext>
            </a:extLst>
          </p:cNvPr>
          <p:cNvSpPr>
            <a:spLocks noGrp="1"/>
          </p:cNvSpPr>
          <p:nvPr>
            <p:ph type="body" sz="half" idx="2"/>
          </p:nvPr>
        </p:nvSpPr>
        <p:spPr>
          <a:xfrm>
            <a:off x="590719" y="2330505"/>
            <a:ext cx="5278066" cy="3979585"/>
          </a:xfrm>
        </p:spPr>
        <p:txBody>
          <a:bodyPr vert="horz" lIns="91440" tIns="45720" rIns="91440" bIns="45720" rtlCol="0" anchor="ctr">
            <a:normAutofit/>
          </a:bodyPr>
          <a:lstStyle/>
          <a:p>
            <a:pPr indent="-228600">
              <a:buFont typeface="Arial" panose="020B0604020202020204" pitchFamily="34" charset="0"/>
              <a:buChar char="•"/>
            </a:pPr>
            <a:r>
              <a:rPr lang="en-US" altLang="zh-CN" sz="2000" dirty="0">
                <a:effectLst/>
              </a:rPr>
              <a:t>Based on two pie charts above, which display the ratio of active and inactive customers in the groups of new and old customers main aged group, it obvious that the number of active customers is dominated that of inactive customers in the group of new customers. However, in the group of old customers, the number of active customers is equal to that of inactive customers. Therefore, expanding the business for new customers is the key to success in cross selling.</a:t>
            </a:r>
            <a:endParaRPr lang="en-US" altLang="zh-CN" sz="20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表, 饼图&#10;&#10;描述已自动生成">
            <a:extLst>
              <a:ext uri="{FF2B5EF4-FFF2-40B4-BE49-F238E27FC236}">
                <a16:creationId xmlns:a16="http://schemas.microsoft.com/office/drawing/2014/main" id="{452DD124-A102-4DC7-AE7D-DE87ABE0206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3423" y="593498"/>
            <a:ext cx="4397433" cy="2495543"/>
          </a:xfrm>
          <a:prstGeom prst="rect">
            <a:avLst/>
          </a:prstGeom>
          <a:noFill/>
        </p:spPr>
      </p:pic>
      <p:sp>
        <p:nvSpPr>
          <p:cNvPr id="30" name="Rectangle 2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饼图&#10;&#10;低可信度描述已自动生成">
            <a:extLst>
              <a:ext uri="{FF2B5EF4-FFF2-40B4-BE49-F238E27FC236}">
                <a16:creationId xmlns:a16="http://schemas.microsoft.com/office/drawing/2014/main" id="{13B9C13F-E428-4829-9AAB-935FA5578A5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317040" y="3707894"/>
            <a:ext cx="3928334" cy="2518756"/>
          </a:xfrm>
          <a:prstGeom prst="rect">
            <a:avLst/>
          </a:prstGeom>
          <a:noFill/>
        </p:spPr>
      </p:pic>
    </p:spTree>
    <p:extLst>
      <p:ext uri="{BB962C8B-B14F-4D97-AF65-F5344CB8AC3E}">
        <p14:creationId xmlns:p14="http://schemas.microsoft.com/office/powerpoint/2010/main" val="316879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标题 1">
            <a:extLst>
              <a:ext uri="{FF2B5EF4-FFF2-40B4-BE49-F238E27FC236}">
                <a16:creationId xmlns:a16="http://schemas.microsoft.com/office/drawing/2014/main" id="{23A937BD-3810-47BC-A95B-CC900098121F}"/>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altLang="zh-CN" sz="2800" kern="1200">
                <a:solidFill>
                  <a:srgbClr val="FFFFFF"/>
                </a:solidFill>
                <a:latin typeface="+mj-lt"/>
                <a:ea typeface="+mj-ea"/>
                <a:cs typeface="+mj-cs"/>
              </a:rPr>
              <a:t>The Relationship between time frame and income</a:t>
            </a:r>
          </a:p>
        </p:txBody>
      </p:sp>
      <p:sp>
        <p:nvSpPr>
          <p:cNvPr id="4" name="文本占位符 3">
            <a:extLst>
              <a:ext uri="{FF2B5EF4-FFF2-40B4-BE49-F238E27FC236}">
                <a16:creationId xmlns:a16="http://schemas.microsoft.com/office/drawing/2014/main" id="{5911EC30-4A88-43EA-810D-BB821325F3E3}"/>
              </a:ext>
            </a:extLst>
          </p:cNvPr>
          <p:cNvSpPr>
            <a:spLocks noGrp="1"/>
          </p:cNvSpPr>
          <p:nvPr>
            <p:ph type="body" sz="half" idx="2"/>
          </p:nvPr>
        </p:nvSpPr>
        <p:spPr>
          <a:xfrm>
            <a:off x="1139635" y="2546161"/>
            <a:ext cx="3200451" cy="2985929"/>
          </a:xfrm>
        </p:spPr>
        <p:txBody>
          <a:bodyPr vert="horz" lIns="91440" tIns="45720" rIns="91440" bIns="45720" rtlCol="0" anchor="t">
            <a:normAutofit/>
          </a:bodyPr>
          <a:lstStyle/>
          <a:p>
            <a:pPr indent="-228600">
              <a:buFont typeface="Arial" panose="020B0604020202020204" pitchFamily="34" charset="0"/>
              <a:buChar char="•"/>
            </a:pPr>
            <a:r>
              <a:rPr lang="en-US" altLang="zh-CN" sz="1700" b="0" i="0">
                <a:solidFill>
                  <a:srgbClr val="FEFFFF"/>
                </a:solidFill>
                <a:effectLst/>
              </a:rPr>
              <a:t>The above scatter plot display no relationship between the time frame the customer became as the first holder of a contract in the bank and his gross household income. </a:t>
            </a:r>
            <a:r>
              <a:rPr lang="en-US" altLang="zh-CN" sz="1700">
                <a:solidFill>
                  <a:srgbClr val="FEFFFF"/>
                </a:solidFill>
              </a:rPr>
              <a:t>Hence, the company should have more focuses on the investment product attract the customers to invest for growth of gross household income.</a:t>
            </a:r>
          </a:p>
        </p:txBody>
      </p:sp>
      <p:pic>
        <p:nvPicPr>
          <p:cNvPr id="1026" name="Picture 2" descr="图表, 散点图&#10;&#10;描述已自动生成">
            <a:extLst>
              <a:ext uri="{FF2B5EF4-FFF2-40B4-BE49-F238E27FC236}">
                <a16:creationId xmlns:a16="http://schemas.microsoft.com/office/drawing/2014/main" id="{7937F281-6125-4075-B8D4-FBDF2BEB91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98268" y="1242177"/>
            <a:ext cx="6539075" cy="405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97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4CDF1-4687-41CC-8966-F8F02AE3FD0B}"/>
              </a:ext>
            </a:extLst>
          </p:cNvPr>
          <p:cNvSpPr>
            <a:spLocks noGrp="1"/>
          </p:cNvSpPr>
          <p:nvPr>
            <p:ph type="title"/>
          </p:nvPr>
        </p:nvSpPr>
        <p:spPr/>
        <p:txBody>
          <a:bodyPr/>
          <a:lstStyle/>
          <a:p>
            <a:r>
              <a:rPr lang="en-CA" altLang="zh-CN" dirty="0"/>
              <a:t>Customers distribution among provinces</a:t>
            </a:r>
            <a:endParaRPr lang="zh-CN" altLang="en-US" dirty="0"/>
          </a:p>
        </p:txBody>
      </p:sp>
      <p:sp>
        <p:nvSpPr>
          <p:cNvPr id="4" name="文本占位符 3">
            <a:extLst>
              <a:ext uri="{FF2B5EF4-FFF2-40B4-BE49-F238E27FC236}">
                <a16:creationId xmlns:a16="http://schemas.microsoft.com/office/drawing/2014/main" id="{5B4CA7E2-0B9A-4E6F-B7B1-6841CF6EF5F4}"/>
              </a:ext>
            </a:extLst>
          </p:cNvPr>
          <p:cNvSpPr>
            <a:spLocks noGrp="1"/>
          </p:cNvSpPr>
          <p:nvPr>
            <p:ph type="body" sz="half" idx="2"/>
          </p:nvPr>
        </p:nvSpPr>
        <p:spPr/>
        <p:txBody>
          <a:bodyPr/>
          <a:lstStyle/>
          <a:p>
            <a:r>
              <a:rPr lang="en-US" altLang="zh-CN" b="0" i="0" dirty="0">
                <a:solidFill>
                  <a:srgbClr val="000000"/>
                </a:solidFill>
                <a:effectLst/>
                <a:latin typeface="Helvetica Neue"/>
              </a:rPr>
              <a:t>Based on the bar graph above, the Madrid is the key province to keep developing the business because this province has massive number of old and new customers by comparison to other provinces. Hence, Madrid should be the core province of cross-selling business.</a:t>
            </a:r>
            <a:endParaRPr lang="zh-CN" altLang="en-US" dirty="0"/>
          </a:p>
        </p:txBody>
      </p:sp>
      <p:pic>
        <p:nvPicPr>
          <p:cNvPr id="6" name="内容占位符 5">
            <a:extLst>
              <a:ext uri="{FF2B5EF4-FFF2-40B4-BE49-F238E27FC236}">
                <a16:creationId xmlns:a16="http://schemas.microsoft.com/office/drawing/2014/main" id="{79871381-208A-41BB-AC97-49BC56E69131}"/>
              </a:ext>
            </a:extLst>
          </p:cNvPr>
          <p:cNvPicPr>
            <a:picLocks noGrp="1" noChangeAspect="1"/>
          </p:cNvPicPr>
          <p:nvPr>
            <p:ph idx="1"/>
          </p:nvPr>
        </p:nvPicPr>
        <p:blipFill>
          <a:blip r:embed="rId2"/>
          <a:stretch>
            <a:fillRect/>
          </a:stretch>
        </p:blipFill>
        <p:spPr>
          <a:xfrm>
            <a:off x="5297635" y="987425"/>
            <a:ext cx="5943305" cy="4873625"/>
          </a:xfrm>
          <a:prstGeom prst="rect">
            <a:avLst/>
          </a:prstGeom>
        </p:spPr>
      </p:pic>
    </p:spTree>
    <p:extLst>
      <p:ext uri="{BB962C8B-B14F-4D97-AF65-F5344CB8AC3E}">
        <p14:creationId xmlns:p14="http://schemas.microsoft.com/office/powerpoint/2010/main" val="273392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FF65A-CC37-4FEF-9100-87F5E6EEA554}"/>
              </a:ext>
            </a:extLst>
          </p:cNvPr>
          <p:cNvSpPr>
            <a:spLocks noGrp="1"/>
          </p:cNvSpPr>
          <p:nvPr>
            <p:ph type="title"/>
          </p:nvPr>
        </p:nvSpPr>
        <p:spPr/>
        <p:txBody>
          <a:bodyPr/>
          <a:lstStyle/>
          <a:p>
            <a:r>
              <a:rPr lang="en-CA" altLang="zh-CN" dirty="0"/>
              <a:t>Conclusion</a:t>
            </a:r>
            <a:endParaRPr lang="zh-CN" altLang="en-US" dirty="0"/>
          </a:p>
        </p:txBody>
      </p:sp>
      <p:sp>
        <p:nvSpPr>
          <p:cNvPr id="3" name="内容占位符 2">
            <a:extLst>
              <a:ext uri="{FF2B5EF4-FFF2-40B4-BE49-F238E27FC236}">
                <a16:creationId xmlns:a16="http://schemas.microsoft.com/office/drawing/2014/main" id="{BFB9295E-14C2-4CE2-9DA7-DB5A8C391E7D}"/>
              </a:ext>
            </a:extLst>
          </p:cNvPr>
          <p:cNvSpPr>
            <a:spLocks noGrp="1"/>
          </p:cNvSpPr>
          <p:nvPr>
            <p:ph idx="1"/>
          </p:nvPr>
        </p:nvSpPr>
        <p:spPr/>
        <p:txBody>
          <a:bodyPr/>
          <a:lstStyle/>
          <a:p>
            <a:r>
              <a:rPr lang="en-CA" altLang="zh-CN" dirty="0"/>
              <a:t>Based on the analysis, the company put their focus on the sections mentioned before in order to expand their cross-selling business, which includes expanding the group of new customers, providing more investment product related the growth of household income, developing more different aspects of products for </a:t>
            </a:r>
            <a:r>
              <a:rPr lang="en-CA" altLang="zh-CN"/>
              <a:t>more active users.</a:t>
            </a:r>
            <a:endParaRPr lang="zh-CN" altLang="en-US" dirty="0"/>
          </a:p>
        </p:txBody>
      </p:sp>
    </p:spTree>
    <p:extLst>
      <p:ext uri="{BB962C8B-B14F-4D97-AF65-F5344CB8AC3E}">
        <p14:creationId xmlns:p14="http://schemas.microsoft.com/office/powerpoint/2010/main" val="18185345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644</Words>
  <Application>Microsoft Office PowerPoint</Application>
  <PresentationFormat>宽屏</PresentationFormat>
  <Paragraphs>38</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等线 Light</vt:lpstr>
      <vt:lpstr>Helvetica Neue</vt:lpstr>
      <vt:lpstr>Lato Extended</vt:lpstr>
      <vt:lpstr>Arial</vt:lpstr>
      <vt:lpstr>Calibri</vt:lpstr>
      <vt:lpstr>Helvetica</vt:lpstr>
      <vt:lpstr>Times New Roman</vt:lpstr>
      <vt:lpstr>Office 主题​​</vt:lpstr>
      <vt:lpstr>Cross selling recommendation </vt:lpstr>
      <vt:lpstr>Introduction</vt:lpstr>
      <vt:lpstr>Data Intake report</vt:lpstr>
      <vt:lpstr>The Ratio of New Users to Old Customers</vt:lpstr>
      <vt:lpstr>Percentage of Active Users</vt:lpstr>
      <vt:lpstr>The Relationship between time frame and income</vt:lpstr>
      <vt:lpstr>Customers distribution among provinces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Winson Liao</dc:creator>
  <cp:lastModifiedBy>Winson Liao</cp:lastModifiedBy>
  <cp:revision>6</cp:revision>
  <dcterms:created xsi:type="dcterms:W3CDTF">2021-08-16T04:10:24Z</dcterms:created>
  <dcterms:modified xsi:type="dcterms:W3CDTF">2021-08-16T06:31:55Z</dcterms:modified>
</cp:coreProperties>
</file>