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06" r:id="rId3"/>
    <p:sldId id="307" r:id="rId4"/>
    <p:sldId id="272" r:id="rId5"/>
    <p:sldId id="273" r:id="rId6"/>
    <p:sldId id="274" r:id="rId7"/>
    <p:sldId id="257" r:id="rId8"/>
    <p:sldId id="275" r:id="rId9"/>
    <p:sldId id="276" r:id="rId10"/>
    <p:sldId id="259" r:id="rId11"/>
    <p:sldId id="277" r:id="rId12"/>
    <p:sldId id="281" r:id="rId13"/>
    <p:sldId id="282" r:id="rId14"/>
    <p:sldId id="283" r:id="rId15"/>
    <p:sldId id="284" r:id="rId16"/>
    <p:sldId id="285" r:id="rId17"/>
    <p:sldId id="258" r:id="rId18"/>
    <p:sldId id="278" r:id="rId19"/>
    <p:sldId id="280" r:id="rId20"/>
    <p:sldId id="301" r:id="rId21"/>
    <p:sldId id="260" r:id="rId22"/>
    <p:sldId id="287" r:id="rId23"/>
    <p:sldId id="261" r:id="rId24"/>
    <p:sldId id="262" r:id="rId25"/>
    <p:sldId id="270" r:id="rId26"/>
    <p:sldId id="289" r:id="rId27"/>
    <p:sldId id="303" r:id="rId28"/>
    <p:sldId id="268" r:id="rId29"/>
    <p:sldId id="290" r:id="rId30"/>
    <p:sldId id="291" r:id="rId31"/>
    <p:sldId id="292" r:id="rId32"/>
    <p:sldId id="304" r:id="rId33"/>
    <p:sldId id="298" r:id="rId34"/>
    <p:sldId id="294" r:id="rId35"/>
    <p:sldId id="269" r:id="rId36"/>
    <p:sldId id="295" r:id="rId37"/>
    <p:sldId id="299" r:id="rId38"/>
    <p:sldId id="296" r:id="rId39"/>
    <p:sldId id="266" r:id="rId40"/>
    <p:sldId id="305" r:id="rId41"/>
    <p:sldId id="267" r:id="rId42"/>
    <p:sldId id="30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50" autoAdjust="0"/>
    <p:restoredTop sz="78406" autoAdjust="0"/>
  </p:normalViewPr>
  <p:slideViewPr>
    <p:cSldViewPr snapToObjects="1">
      <p:cViewPr varScale="1">
        <p:scale>
          <a:sx n="71" d="100"/>
          <a:sy n="71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A6632-57E8-486B-A9CC-F6E0140FCE50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E3865-FA8C-480A-BC50-A2372E9FC0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Boat overview: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20’ long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Bright yellow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100’ of surface area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Sits on a trailer out behind this building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development</a:t>
            </a:r>
            <a:r>
              <a:rPr lang="en-US" baseline="0" dirty="0" smtClean="0"/>
              <a:t> goes as follows: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Simulink</a:t>
            </a:r>
            <a:r>
              <a:rPr lang="en-US" baseline="0" dirty="0" smtClean="0"/>
              <a:t> simulation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Code execution with facsimile and actual hardware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To production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 First step is simulation.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Fully contained and executed within </a:t>
            </a:r>
            <a:r>
              <a:rPr lang="en-US" baseline="0" dirty="0" err="1" smtClean="0"/>
              <a:t>Simulink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Logging of data allows for quick debugging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Scripts have been prepared for graphing the result of the run afterwards.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 smtClean="0"/>
              <a:t> Simulation runs &gt;&gt; real time, 20-30x.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An intermediate step between simulation and live testing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Live code on real control hardware with generated sensor data and</a:t>
            </a:r>
            <a:r>
              <a:rPr lang="en-US" baseline="0" dirty="0" smtClean="0"/>
              <a:t> actuators that imitate the function of the onboard sensors.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Generally don’t use facsimile actuators as development splits pretty cleanly between actuator output and control theory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Industry standard practice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step before live testing</a:t>
            </a:r>
          </a:p>
          <a:p>
            <a:r>
              <a:rPr lang="en-US" dirty="0" smtClean="0"/>
              <a:t>Hardware-in-the-loop testing on the real hardware within the vehicle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Onboard live-action test. This uses the same controller board used throughout HIL.</a:t>
            </a:r>
            <a:r>
              <a:rPr lang="en-US" baseline="0" dirty="0" smtClean="0"/>
              <a:t> Removes the PC, but keeps the </a:t>
            </a:r>
            <a:r>
              <a:rPr lang="en-US" baseline="0" dirty="0" err="1" smtClean="0"/>
              <a:t>groundstation</a:t>
            </a:r>
            <a:r>
              <a:rPr lang="en-US" baseline="0" dirty="0" smtClean="0"/>
              <a:t> operating over a wireless link.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the onboard controller.</a:t>
            </a:r>
          </a:p>
          <a:p>
            <a:r>
              <a:rPr lang="en-US" baseline="0" dirty="0" smtClean="0"/>
              <a:t>Features include: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GPS sensor input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Manual control via RC transceiver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Waypoint guidance with multiple waypoint sets called “Tracks” for testing.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overview</a:t>
            </a:r>
            <a:r>
              <a:rPr lang="en-US" baseline="0" dirty="0" smtClean="0"/>
              <a:t> of the actual control code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vehicle in 3-space has a standard set of 3 translational forces: Surge, Sway, and Heave and 3 rotational forces: Roll, Pitch, and Yaw. Our model ignores the Heave and Pitch because we’re idealizing a 2D plane for the water surface. This may change going forward, however.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inverse bicycle</a:t>
            </a:r>
            <a:r>
              <a:rPr lang="en-US" baseline="0" dirty="0" smtClean="0"/>
              <a:t> model provides the basis of our modeling. It’s name is derived from the bicycle model, but this time with the steering mechanism in the rear. It’s a simple function of heading and Surge &amp; Sway for the position. Heading is calculated as a function of rudder angle and Surge.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this may be the simplest model that one can design for a boat. It is perfectly fine for our uses, however, as the rest of the system is more important currently. We’ll come back and revisit the plant as we deem appropriate in the future.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Boat has 2 24V</a:t>
            </a:r>
            <a:r>
              <a:rPr lang="en-US" baseline="0" dirty="0" smtClean="0"/>
              <a:t> battery banks: a 4x6 and 2x12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Allows 24-hours of</a:t>
            </a:r>
            <a:r>
              <a:rPr lang="en-US" baseline="0" dirty="0" smtClean="0"/>
              <a:t> continuous operation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Only half in use currently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Running a single 24V rail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 smtClean="0"/>
              <a:t> Eventually going to move to a single 48V rail</a:t>
            </a:r>
          </a:p>
          <a:p>
            <a:pPr lvl="0">
              <a:buFont typeface="Arial" pitchFamily="34" charset="0"/>
              <a:buChar char="•"/>
            </a:pPr>
            <a:endParaRPr lang="en-US" baseline="0" dirty="0" smtClean="0"/>
          </a:p>
          <a:p>
            <a:pPr lvl="0">
              <a:buFont typeface="Arial" pitchFamily="34" charset="0"/>
              <a:buChar char="•"/>
            </a:pPr>
            <a:r>
              <a:rPr lang="en-US" baseline="0" dirty="0" smtClean="0"/>
              <a:t> Solar power had been onboard but was removed during vehicle maintenance. Will be replaced and have enough space for 1kW of peak solar input.</a:t>
            </a:r>
          </a:p>
          <a:p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We do have shore charging, which is fine for now, and that charges 4 separate 12V banks and runs off 120V.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Waypoints are managed by a</a:t>
            </a:r>
            <a:r>
              <a:rPr lang="en-US" baseline="0" dirty="0" smtClean="0"/>
              <a:t> separate waypoint controller. It also manages different “missions” or “waypoint tracks” that are used for testing. These can be switched between remotely via the radio transmitter.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outputs the next and previous waypoint for the heading controller.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track terminates there are three settings: patrol reverses the waypoint ordering to head back along the track </a:t>
            </a:r>
            <a:r>
              <a:rPr lang="en-US" baseline="0" dirty="0" err="1" smtClean="0"/>
              <a:t>continuosly</a:t>
            </a:r>
            <a:r>
              <a:rPr lang="en-US" baseline="0" dirty="0" smtClean="0"/>
              <a:t>, loop resets to the first waypoint and starts over, and hold sets a holding pattern around the final waypoint and maintains position around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waypoint control feeds into both a speed controller and heading controller. The speed controller is a null controller right now as it just runs at near full-speed along the track. The heading controller is based on the standard L1 line controller.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L1 control is</a:t>
            </a:r>
            <a:r>
              <a:rPr lang="en-US" baseline="0" dirty="0" smtClean="0"/>
              <a:t> a heading controller that tracks an intersection on the desired path and controls the heading towards that aim point. The L1 vector has a specified length that is speed-dependent to account for the vehicle dynamics. This model assumes that lateral forces can be generated. This isn’t true for a boat, but can be approximated.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premise is that once a reference point is chosen along the desired track a semicircle is drawn between those two points with an angle 2n based on the heading error. For the vehicle to hold this trajectory the equation for centripetal force is used, v^2/R. So with the heading This command is then translated to a rudder angle via some extra equations that I won’t address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L2 controller extended</a:t>
            </a:r>
            <a:r>
              <a:rPr lang="en-US" baseline="0" dirty="0" smtClean="0"/>
              <a:t> L1 control with </a:t>
            </a:r>
            <a:r>
              <a:rPr lang="en-US" baseline="0" dirty="0" err="1" smtClean="0"/>
              <a:t>Niculescu’s</a:t>
            </a:r>
            <a:r>
              <a:rPr lang="en-US" baseline="0" dirty="0" smtClean="0"/>
              <a:t> control law for the </a:t>
            </a:r>
            <a:r>
              <a:rPr lang="en-US" baseline="0" dirty="0" err="1" smtClean="0"/>
              <a:t>Aerosonde</a:t>
            </a:r>
            <a:r>
              <a:rPr lang="en-US" baseline="0" dirty="0" smtClean="0"/>
              <a:t> AUV (first robotic airplane to cross the Atlantic). This control law handles high wind situations very well. I’m not so sure on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L2 control</a:t>
            </a:r>
            <a:r>
              <a:rPr lang="en-US" baseline="0" dirty="0" smtClean="0"/>
              <a:t> is a simple extension of this L1 control. It was necessary to handle the case when the L1 vector is too short to intersect the desired path, i.e. when the </a:t>
            </a:r>
            <a:r>
              <a:rPr lang="en-US" baseline="0" dirty="0" err="1" smtClean="0"/>
              <a:t>crosstrack</a:t>
            </a:r>
            <a:r>
              <a:rPr lang="en-US" baseline="0" dirty="0" smtClean="0"/>
              <a:t> error &gt; L2.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intersect angle is then chosen, based on speed, to select a new aim point. There is an upper-limit on the down-track distance to this aim point, which is also proportional to the L2 vector. The only edge condition is when that aim point is near a waypoint when the desired path will change as this is relying on straight-line segments. A simple extension that would remove this special case is using </a:t>
            </a:r>
            <a:r>
              <a:rPr lang="en-US" baseline="0" dirty="0" err="1" smtClean="0"/>
              <a:t>Ji-wung’s</a:t>
            </a:r>
            <a:r>
              <a:rPr lang="en-US" baseline="0" dirty="0" smtClean="0"/>
              <a:t> Bezier curve path planner.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MBARI very</a:t>
            </a:r>
            <a:r>
              <a:rPr lang="en-US" baseline="0" dirty="0" smtClean="0"/>
              <a:t> interested in an autonomous surface vessel to study surface effects. This is a general fail-case for the underwater vehicles as they can’t get within the top couple of 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the concern of over-fishing and especially over-whaling, observation</a:t>
            </a:r>
            <a:r>
              <a:rPr lang="en-US" baseline="0" dirty="0" smtClean="0"/>
              <a:t> of these animals is a task ideally suited for automation. As you can see, using SCUBA divers is not an optimal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Besides bug hunting and code</a:t>
            </a:r>
            <a:r>
              <a:rPr lang="en-US" baseline="0" dirty="0" smtClean="0"/>
              <a:t> refactoring?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</a:t>
            </a:r>
            <a:r>
              <a:rPr lang="en-US" baseline="0" dirty="0" smtClean="0"/>
              <a:t> kinematics: An inverse-bicycle model is the lowest-bar we could get away with.</a:t>
            </a:r>
          </a:p>
          <a:p>
            <a:r>
              <a:rPr lang="en-US" baseline="0" dirty="0" smtClean="0"/>
              <a:t>New </a:t>
            </a:r>
            <a:r>
              <a:rPr lang="en-US" baseline="0" dirty="0" err="1" smtClean="0"/>
              <a:t>groundstation</a:t>
            </a:r>
            <a:r>
              <a:rPr lang="en-US" baseline="0" dirty="0" smtClean="0"/>
              <a:t>: A new </a:t>
            </a:r>
            <a:r>
              <a:rPr lang="en-US" baseline="0" dirty="0" err="1" smtClean="0"/>
              <a:t>groundstation</a:t>
            </a:r>
            <a:r>
              <a:rPr lang="en-US" baseline="0" dirty="0" smtClean="0"/>
              <a:t> that’s externally supported and somewhat standardized.</a:t>
            </a:r>
          </a:p>
          <a:p>
            <a:r>
              <a:rPr lang="en-US" baseline="0" dirty="0" smtClean="0"/>
              <a:t>Advanced path planning: A recent graduate from our lab, </a:t>
            </a:r>
            <a:r>
              <a:rPr lang="en-US" baseline="0" dirty="0" err="1" smtClean="0"/>
              <a:t>Ji-wung</a:t>
            </a:r>
            <a:r>
              <a:rPr lang="en-US" baseline="0" dirty="0" smtClean="0"/>
              <a:t>, developed a sophisticated system for path planning and obstacle avoidance based on Bezier curves</a:t>
            </a:r>
          </a:p>
          <a:p>
            <a:r>
              <a:rPr lang="en-US" baseline="0" dirty="0" smtClean="0"/>
              <a:t>Obstacle avoidance: see above</a:t>
            </a:r>
          </a:p>
          <a:p>
            <a:r>
              <a:rPr lang="en-US" baseline="0" dirty="0" smtClean="0"/>
              <a:t>High-level planner: MBARI has been putting work into a planner that would plan at the mission and objective level.</a:t>
            </a:r>
          </a:p>
          <a:p>
            <a:r>
              <a:rPr lang="en-US" baseline="0" dirty="0" smtClean="0"/>
              <a:t>Improved sensors: We’ll need an improved payload to do obstacle avoidance.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qGroundControl</a:t>
            </a:r>
            <a:r>
              <a:rPr lang="en-US" baseline="0" dirty="0" smtClean="0"/>
              <a:t> is a large open-source project providing </a:t>
            </a:r>
            <a:r>
              <a:rPr lang="en-US" baseline="0" dirty="0" err="1" smtClean="0"/>
              <a:t>groundstation</a:t>
            </a:r>
            <a:r>
              <a:rPr lang="en-US" baseline="0" dirty="0" smtClean="0"/>
              <a:t> functionality for the </a:t>
            </a:r>
            <a:r>
              <a:rPr lang="en-US" baseline="0" dirty="0" err="1" smtClean="0"/>
              <a:t>diy</a:t>
            </a:r>
            <a:r>
              <a:rPr lang="en-US" baseline="0" dirty="0" smtClean="0"/>
              <a:t>-drones people. It’s built on the multi-platform Qt toolkit, uses a standardized and extensible </a:t>
            </a:r>
            <a:r>
              <a:rPr lang="en-US" baseline="0" dirty="0" err="1" smtClean="0"/>
              <a:t>MAVlink</a:t>
            </a:r>
            <a:r>
              <a:rPr lang="en-US" baseline="0" dirty="0" smtClean="0"/>
              <a:t> communication protocol, and integrates mapping (2D and 3D) functionality. Dr. </a:t>
            </a:r>
            <a:r>
              <a:rPr lang="en-US" baseline="0" dirty="0" err="1" smtClean="0"/>
              <a:t>Lizaragga</a:t>
            </a:r>
            <a:r>
              <a:rPr lang="en-US" baseline="0" dirty="0" smtClean="0"/>
              <a:t> has already started porting the SLUGS autopilot over to rely on </a:t>
            </a:r>
            <a:r>
              <a:rPr lang="en-US" baseline="0" dirty="0" err="1" smtClean="0"/>
              <a:t>qGroundControl</a:t>
            </a:r>
            <a:r>
              <a:rPr lang="en-US" baseline="0" dirty="0" smtClean="0"/>
              <a:t> and I think he’s got the basic functionality up and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 3 main actuators: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Propeller</a:t>
            </a: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/>
              <a:t> peak 1hp motor run at low power</a:t>
            </a: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/>
              <a:t> Expected maximum vehicle speed is 4 m/s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Rudder</a:t>
            </a: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/>
              <a:t> Large geared stepper motor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Ballast</a:t>
            </a: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/>
              <a:t> The 4 6V batteries are mounted in a tray within the vehicle and can rotate providing 200lb of mobile ballast. Large gearing and a </a:t>
            </a:r>
            <a:r>
              <a:rPr lang="en-US" baseline="0" dirty="0" err="1" smtClean="0"/>
              <a:t>wormdrive</a:t>
            </a:r>
            <a:r>
              <a:rPr lang="en-US" baseline="0" dirty="0" smtClean="0"/>
              <a:t> transmission keeps the ballast stationary once positioned.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Rough-overview:</a:t>
            </a:r>
          </a:p>
          <a:p>
            <a:endParaRPr lang="en-US" dirty="0" smtClean="0"/>
          </a:p>
          <a:p>
            <a:r>
              <a:rPr lang="en-US" dirty="0" smtClean="0"/>
              <a:t>Given</a:t>
            </a:r>
            <a:r>
              <a:rPr lang="en-US" baseline="0" dirty="0" smtClean="0"/>
              <a:t> a hallway for navigation and the waypoints </a:t>
            </a:r>
            <a:r>
              <a:rPr lang="en-US" baseline="0" dirty="0" err="1" smtClean="0"/>
              <a:t>Ji-wung’s</a:t>
            </a:r>
            <a:r>
              <a:rPr lang="en-US" baseline="0" dirty="0" smtClean="0"/>
              <a:t> planner can plan for optimal paths. It takes into account the vehicle dynamics such as turn-rate and possible speeds. This can be used to define Bezier curves that include these requirements mathematically.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</a:t>
            </a:r>
            <a:r>
              <a:rPr lang="en-US" dirty="0" err="1" smtClean="0"/>
              <a:t>Voronoi</a:t>
            </a:r>
            <a:r>
              <a:rPr lang="en-US" baseline="0" dirty="0" smtClean="0"/>
              <a:t> diagram made of various obstacles in 2-space. </a:t>
            </a:r>
            <a:r>
              <a:rPr lang="en-US" baseline="0" dirty="0" err="1" smtClean="0"/>
              <a:t>Ji-wung’s</a:t>
            </a:r>
            <a:r>
              <a:rPr lang="en-US" baseline="0" dirty="0" smtClean="0"/>
              <a:t> obstacle avoidance mechanism relies on the edges to build Bezier curves for the path. It has already been extended to apply to constant-speed moving obstacles and work is underway to further expand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Vehicle</a:t>
            </a:r>
            <a:r>
              <a:rPr lang="en-US" baseline="0" dirty="0" smtClean="0"/>
              <a:t> designed as a sensor platform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Two</a:t>
            </a:r>
            <a:r>
              <a:rPr lang="en-US" baseline="0" dirty="0" smtClean="0"/>
              <a:t> sensor pods: fore and aft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Both are 1ft</a:t>
            </a:r>
            <a:r>
              <a:rPr lang="en-US" baseline="30000" dirty="0" smtClean="0"/>
              <a:t>2</a:t>
            </a:r>
            <a:r>
              <a:rPr lang="en-US" baseline="0" dirty="0" smtClean="0"/>
              <a:t> holes that run through the entirety of the hull provided air and water access.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Designed to hold a complete pod so that the exchange of sensor payloads is very fast</a:t>
            </a:r>
            <a:endParaRPr lang="en-US" baseline="0" dirty="0"/>
          </a:p>
          <a:p>
            <a:pPr>
              <a:buFont typeface="Arial" pitchFamily="34" charset="0"/>
              <a:buChar char="•"/>
            </a:pPr>
            <a:r>
              <a:rPr lang="en-US" baseline="0" dirty="0"/>
              <a:t> </a:t>
            </a:r>
            <a:r>
              <a:rPr lang="en-US" baseline="0" dirty="0" smtClean="0"/>
              <a:t>A total of 4 cubic feet of space. We already have a test sensor payload of a CTD – conductivity (salinity), temperature, and depth sensor that fits perfectly in the fore sensor bay.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Sensors</a:t>
            </a:r>
          </a:p>
          <a:p>
            <a:pPr lvl="1"/>
            <a:r>
              <a:rPr lang="en-US" dirty="0" err="1" smtClean="0"/>
              <a:t>Triducer</a:t>
            </a:r>
            <a:r>
              <a:rPr lang="en-US" baseline="0" dirty="0" smtClean="0"/>
              <a:t> on the hull in the bow: </a:t>
            </a:r>
            <a:r>
              <a:rPr lang="en-US" dirty="0" smtClean="0"/>
              <a:t>Water speed/temp/depth. Less accurate</a:t>
            </a:r>
            <a:r>
              <a:rPr lang="en-US" baseline="0" dirty="0" smtClean="0"/>
              <a:t> than the CTD sensor payload.</a:t>
            </a:r>
            <a:endParaRPr lang="en-US" dirty="0" smtClean="0"/>
          </a:p>
          <a:p>
            <a:pPr lvl="1"/>
            <a:r>
              <a:rPr lang="en-US" dirty="0" smtClean="0"/>
              <a:t>GPS</a:t>
            </a:r>
            <a:r>
              <a:rPr lang="en-US" baseline="0" dirty="0" smtClean="0"/>
              <a:t> on the deck of the bow</a:t>
            </a:r>
            <a:endParaRPr lang="en-US" dirty="0" smtClean="0"/>
          </a:p>
          <a:p>
            <a:pPr lvl="1"/>
            <a:r>
              <a:rPr lang="en-US" dirty="0" smtClean="0"/>
              <a:t>C.A.R.D. - Passive radar mounted on the mast</a:t>
            </a:r>
            <a:r>
              <a:rPr lang="en-US" baseline="0" dirty="0" smtClean="0"/>
              <a:t> at the stern</a:t>
            </a:r>
            <a:endParaRPr lang="en-US" dirty="0" smtClean="0"/>
          </a:p>
          <a:p>
            <a:pPr lvl="1"/>
            <a:r>
              <a:rPr lang="en-US" dirty="0" smtClean="0"/>
              <a:t>Mounting</a:t>
            </a:r>
            <a:r>
              <a:rPr lang="en-US" baseline="0" dirty="0" smtClean="0"/>
              <a:t> room for a w</a:t>
            </a:r>
            <a:r>
              <a:rPr lang="en-US" dirty="0" smtClean="0"/>
              <a:t>ind velocity sensor</a:t>
            </a:r>
          </a:p>
          <a:p>
            <a:pPr lvl="1"/>
            <a:r>
              <a:rPr lang="en-US" dirty="0" smtClean="0"/>
              <a:t>2-axis</a:t>
            </a:r>
            <a:r>
              <a:rPr lang="en-US" baseline="0" dirty="0" smtClean="0"/>
              <a:t> </a:t>
            </a:r>
            <a:r>
              <a:rPr lang="en-US" dirty="0" err="1" smtClean="0"/>
              <a:t>Accel</a:t>
            </a:r>
            <a:r>
              <a:rPr lang="en-US" dirty="0" smtClean="0"/>
              <a:t>/</a:t>
            </a:r>
            <a:r>
              <a:rPr lang="en-US" dirty="0" err="1" smtClean="0"/>
              <a:t>mag</a:t>
            </a:r>
            <a:r>
              <a:rPr lang="en-US" dirty="0" smtClean="0"/>
              <a:t>/gyro </a:t>
            </a:r>
            <a:r>
              <a:rPr lang="en-US" dirty="0" err="1" smtClean="0"/>
              <a:t>mounter</a:t>
            </a:r>
            <a:r>
              <a:rPr lang="en-US" dirty="0" smtClean="0"/>
              <a:t> bow-side</a:t>
            </a:r>
            <a:r>
              <a:rPr lang="en-US" baseline="0" dirty="0" smtClean="0"/>
              <a:t> of the fore sensor pod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dirty="0" smtClean="0"/>
              <a:t>bi-directional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Xtend</a:t>
            </a:r>
            <a:r>
              <a:rPr lang="en-US" baseline="0" dirty="0" smtClean="0"/>
              <a:t> radio.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900MHz at 1W peak for a line-of-sight range of 64km (double the diameter of Monterey Bay)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Running at 115200 baud we can transmit almost the entire boat state every 100</a:t>
            </a:r>
            <a:r>
              <a:rPr lang="en-US" baseline="30000" dirty="0" smtClean="0"/>
              <a:t>th</a:t>
            </a:r>
            <a:r>
              <a:rPr lang="en-US" baseline="0" dirty="0" smtClean="0"/>
              <a:t>/s.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now I’ll talk about</a:t>
            </a:r>
            <a:r>
              <a:rPr lang="en-US" baseline="0" dirty="0" smtClean="0"/>
              <a:t> the relevant software: first the development </a:t>
            </a:r>
            <a:r>
              <a:rPr lang="en-US" baseline="0" dirty="0" err="1" smtClean="0"/>
              <a:t>toolchain</a:t>
            </a:r>
            <a:r>
              <a:rPr lang="en-US" baseline="0" dirty="0" smtClean="0"/>
              <a:t>, the operational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Main development occurs</a:t>
            </a:r>
            <a:r>
              <a:rPr lang="en-US" baseline="0" dirty="0" smtClean="0"/>
              <a:t> within </a:t>
            </a:r>
            <a:r>
              <a:rPr lang="en-US" baseline="0" dirty="0" err="1" smtClean="0"/>
              <a:t>Simulink</a:t>
            </a:r>
            <a:endParaRPr lang="en-US" baseline="0" dirty="0" smtClean="0"/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For control algorithms, high-level code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 smtClean="0"/>
              <a:t> Complemented by low-level C code (through a C-Function Call block)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On-chip peripheral configuration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Sensor drivers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Actuator drivers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 smtClean="0"/>
              <a:t> Turns into C-code which is compiled with Microchip’s C30 compiler for the PIC processors we’re using.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Simulink</a:t>
            </a:r>
            <a:r>
              <a:rPr lang="en-US" baseline="0" dirty="0" smtClean="0"/>
              <a:t> is widely used in industry for controls development. It handles much of the low-level details so that controls engineers can focus on the control law itself.</a:t>
            </a:r>
          </a:p>
          <a:p>
            <a:endParaRPr lang="en-US" baseline="0" dirty="0" smtClean="0"/>
          </a:p>
          <a:p>
            <a:r>
              <a:rPr lang="en-US" dirty="0" smtClean="0"/>
              <a:t>Since</a:t>
            </a:r>
            <a:r>
              <a:rPr lang="en-US" baseline="0" dirty="0" smtClean="0"/>
              <a:t> our </a:t>
            </a:r>
            <a:r>
              <a:rPr lang="en-US" baseline="0" dirty="0" err="1" smtClean="0"/>
              <a:t>toolchain</a:t>
            </a:r>
            <a:r>
              <a:rPr lang="en-US" baseline="0" dirty="0" smtClean="0"/>
              <a:t> builds off of </a:t>
            </a:r>
            <a:r>
              <a:rPr lang="en-US" baseline="0" dirty="0" err="1" smtClean="0"/>
              <a:t>Simulink</a:t>
            </a:r>
            <a:r>
              <a:rPr lang="en-US" baseline="0" dirty="0" smtClean="0"/>
              <a:t>, any controls engineer familiar with it can build and simulate their own control code and then plug it into our system. In essence we’re building a reusable framework.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Rapid code generation is the name of the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E3865-FA8C-480A-BC50-A2372E9FC00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2596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99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5993" name="Picture 41" descr="slug-start-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5000" y="5791200"/>
            <a:ext cx="889000" cy="1066800"/>
          </a:xfrm>
          <a:prstGeom prst="rect">
            <a:avLst/>
          </a:prstGeom>
          <a:noFill/>
        </p:spPr>
      </p:pic>
      <p:sp>
        <p:nvSpPr>
          <p:cNvPr id="125994" name="Rectangle 4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33800" y="6477000"/>
            <a:ext cx="4611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UC SANTA CRUZ, AUTONOMOUS SYSTEMS LAB</a:t>
            </a:r>
          </a:p>
        </p:txBody>
      </p:sp>
      <p:sp>
        <p:nvSpPr>
          <p:cNvPr id="40" name="Line 2"/>
          <p:cNvSpPr>
            <a:spLocks noChangeShapeType="1"/>
          </p:cNvSpPr>
          <p:nvPr userDrawn="1"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8"/>
          <p:cNvGrpSpPr>
            <a:grpSpLocks/>
          </p:cNvGrpSpPr>
          <p:nvPr userDrawn="1"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Line 40"/>
          <p:cNvSpPr>
            <a:spLocks noChangeShapeType="1"/>
          </p:cNvSpPr>
          <p:nvPr userDrawn="1"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4" name="Picture 41" descr="slug-start-color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5000" y="5791200"/>
            <a:ext cx="889000" cy="1066800"/>
          </a:xfrm>
          <a:prstGeom prst="rect">
            <a:avLst/>
          </a:prstGeom>
          <a:noFill/>
        </p:spPr>
      </p:pic>
      <p:sp>
        <p:nvSpPr>
          <p:cNvPr id="75" name="Rectangle 4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733800" y="6477000"/>
            <a:ext cx="4611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UC SANTA CRUZ, AUTONOMOUS SYSTEMS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Line 40"/>
          <p:cNvSpPr>
            <a:spLocks noChangeShapeType="1"/>
          </p:cNvSpPr>
          <p:nvPr userDrawn="1"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3" name="Picture 41" descr="slug-start-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0" y="5791200"/>
            <a:ext cx="889000" cy="1066800"/>
          </a:xfrm>
          <a:prstGeom prst="rect">
            <a:avLst/>
          </a:prstGeom>
          <a:noFill/>
        </p:spPr>
      </p:pic>
      <p:sp>
        <p:nvSpPr>
          <p:cNvPr id="44" name="Rectangle 42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33800" y="6477000"/>
            <a:ext cx="4611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UC SANTA CRUZ, AUTONOMOUS SYSTEMS LAB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2"/>
          <p:cNvSpPr>
            <a:spLocks noChangeShapeType="1"/>
          </p:cNvSpPr>
          <p:nvPr userDrawn="1"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grpSp>
        <p:nvGrpSpPr>
          <p:cNvPr id="48" name="Group 8"/>
          <p:cNvGrpSpPr>
            <a:grpSpLocks/>
          </p:cNvGrpSpPr>
          <p:nvPr userDrawn="1"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" name="Line 40"/>
          <p:cNvSpPr>
            <a:spLocks noChangeShapeType="1"/>
          </p:cNvSpPr>
          <p:nvPr userDrawn="1"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1" name="Picture 41" descr="slug-start-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0" y="5791200"/>
            <a:ext cx="889000" cy="1066800"/>
          </a:xfrm>
          <a:prstGeom prst="rect">
            <a:avLst/>
          </a:prstGeom>
          <a:noFill/>
        </p:spPr>
      </p:pic>
      <p:sp>
        <p:nvSpPr>
          <p:cNvPr id="82" name="Rectangle 42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33800" y="6477000"/>
            <a:ext cx="4611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UC SANTA CRUZ, AUTONOMOUS SYSTEMS LAB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8" name="Picture 41" descr="slug-start-colo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0" y="5791200"/>
            <a:ext cx="889000" cy="1066800"/>
          </a:xfrm>
          <a:prstGeom prst="rect">
            <a:avLst/>
          </a:prstGeom>
          <a:noFill/>
        </p:spPr>
      </p:pic>
      <p:sp>
        <p:nvSpPr>
          <p:cNvPr id="39" name="Rectangle 42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733800" y="6477000"/>
            <a:ext cx="4611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UC SANTA CRUZ, AUTONOMOUS SYSTEMS LAB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72" name="Picture 44" descr="washedoutseal"/>
          <p:cNvPicPr>
            <a:picLocks noChangeAspect="1" noChangeArrowheads="1"/>
          </p:cNvPicPr>
          <p:nvPr userDrawn="1">
            <p:custDataLst>
              <p:tags r:id="rId17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0040" b="42072"/>
          <a:stretch>
            <a:fillRect/>
          </a:stretch>
        </p:blipFill>
        <p:spPr bwMode="auto">
          <a:xfrm>
            <a:off x="1981200" y="1676400"/>
            <a:ext cx="7189527" cy="5198375"/>
          </a:xfrm>
          <a:prstGeom prst="rect">
            <a:avLst/>
          </a:prstGeom>
          <a:noFill/>
        </p:spPr>
      </p:pic>
      <p:sp>
        <p:nvSpPr>
          <p:cNvPr id="124930" name="Line 2"/>
          <p:cNvSpPr>
            <a:spLocks noChangeShapeType="1"/>
          </p:cNvSpPr>
          <p:nvPr/>
        </p:nvSpPr>
        <p:spPr bwMode="auto">
          <a:xfrm>
            <a:off x="7962900" y="152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body" idx="1"/>
            <p:custDataLst>
              <p:tags r:id="rId18"/>
            </p:custDataLst>
          </p:nvPr>
        </p:nvSpPr>
        <p:spPr bwMode="auto">
          <a:xfrm>
            <a:off x="457200" y="1111955"/>
            <a:ext cx="8229600" cy="501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2493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4968" name="Picture 40" descr="slug-start-color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55000" y="5791200"/>
            <a:ext cx="889000" cy="1066800"/>
          </a:xfrm>
          <a:prstGeom prst="rect">
            <a:avLst/>
          </a:prstGeom>
          <a:noFill/>
        </p:spPr>
      </p:pic>
      <p:sp>
        <p:nvSpPr>
          <p:cNvPr id="124969" name="Rectangle 41"/>
          <p:cNvSpPr>
            <a:spLocks noChangeArrowheads="1"/>
          </p:cNvSpPr>
          <p:nvPr/>
        </p:nvSpPr>
        <p:spPr bwMode="auto">
          <a:xfrm>
            <a:off x="3733800" y="6477000"/>
            <a:ext cx="4611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UC SANTA CRUZ, AUTONOMOUS SYSTEMS LAB</a:t>
            </a:r>
          </a:p>
        </p:txBody>
      </p:sp>
      <p:sp>
        <p:nvSpPr>
          <p:cNvPr id="43" name="Line 2"/>
          <p:cNvSpPr>
            <a:spLocks noChangeShapeType="1"/>
          </p:cNvSpPr>
          <p:nvPr userDrawn="1"/>
        </p:nvSpPr>
        <p:spPr bwMode="auto">
          <a:xfrm>
            <a:off x="7962900" y="152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4" name="Group 8"/>
          <p:cNvGrpSpPr>
            <a:grpSpLocks/>
          </p:cNvGrpSpPr>
          <p:nvPr userDrawn="1"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6" name="Picture 40" descr="slug-start-color"/>
          <p:cNvPicPr>
            <a:picLocks noChangeAspect="1" noChangeArrowheads="1"/>
          </p:cNvPicPr>
          <p:nvPr userDrawn="1">
            <p:custDataLst>
              <p:tags r:id="rId20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55000" y="5791200"/>
            <a:ext cx="889000" cy="1066800"/>
          </a:xfrm>
          <a:prstGeom prst="rect">
            <a:avLst/>
          </a:prstGeom>
          <a:noFill/>
        </p:spPr>
      </p:pic>
      <p:sp>
        <p:nvSpPr>
          <p:cNvPr id="77" name="Rectangle 41"/>
          <p:cNvSpPr>
            <a:spLocks noChangeArrowheads="1"/>
          </p:cNvSpPr>
          <p:nvPr userDrawn="1"/>
        </p:nvSpPr>
        <p:spPr bwMode="auto">
          <a:xfrm>
            <a:off x="3733800" y="6477000"/>
            <a:ext cx="4611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UC SANTA CRUZ, AUTONOMOUS SYSTEMS LAB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49" r:id="rId14"/>
    <p:sldLayoutId id="2147483650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uy.garmin.com/shop/shop.do?cID=151&amp;pID=8050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Autonomy at the surface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Robotics in oceanography</a:t>
            </a:r>
            <a:endParaRPr lang="en-US" dirty="0"/>
          </a:p>
        </p:txBody>
      </p:sp>
      <p:pic>
        <p:nvPicPr>
          <p:cNvPr id="5" name="Picture 4" descr="robotic fleet.jpg"/>
          <p:cNvPicPr>
            <a:picLocks noChangeAspect="1"/>
          </p:cNvPicPr>
          <p:nvPr/>
        </p:nvPicPr>
        <p:blipFill>
          <a:blip r:embed="rId2" cstate="print"/>
          <a:srcRect l="8640" r="8640" b="30225"/>
          <a:stretch>
            <a:fillRect/>
          </a:stretch>
        </p:blipFill>
        <p:spPr>
          <a:xfrm>
            <a:off x="2539348" y="3732656"/>
            <a:ext cx="4065304" cy="2287144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2438400" y="6019800"/>
            <a:ext cx="3239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http://www.mbari.org/canon/AOSNdefault.htm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Toolchain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2438400"/>
            <a:ext cx="1828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Simulink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3962400"/>
            <a:ext cx="1828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81400" y="2438400"/>
            <a:ext cx="1828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00800" y="3124200"/>
            <a:ext cx="1828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file</a:t>
            </a:r>
            <a:endParaRPr lang="en-US" dirty="0"/>
          </a:p>
        </p:txBody>
      </p: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>
            <a:off x="2743200" y="3048000"/>
            <a:ext cx="8382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43600" y="373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Elbow Connector 13"/>
          <p:cNvCxnSpPr>
            <a:stCxn id="8" idx="3"/>
            <a:endCxn id="9" idx="1"/>
          </p:cNvCxnSpPr>
          <p:nvPr/>
        </p:nvCxnSpPr>
        <p:spPr>
          <a:xfrm>
            <a:off x="5410200" y="3048000"/>
            <a:ext cx="990600" cy="685800"/>
          </a:xfrm>
          <a:prstGeom prst="bentConnector3">
            <a:avLst>
              <a:gd name="adj1" fmla="val 486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9" idx="1"/>
          </p:cNvCxnSpPr>
          <p:nvPr/>
        </p:nvCxnSpPr>
        <p:spPr>
          <a:xfrm flipV="1">
            <a:off x="2743200" y="3733800"/>
            <a:ext cx="3657600" cy="838200"/>
          </a:xfrm>
          <a:prstGeom prst="bentConnector3">
            <a:avLst>
              <a:gd name="adj1" fmla="val 86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Toolchain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Rapid code iteration</a:t>
            </a:r>
          </a:p>
          <a:p>
            <a:r>
              <a:rPr lang="en-US" dirty="0" err="1" smtClean="0"/>
              <a:t>Simulink</a:t>
            </a:r>
            <a:r>
              <a:rPr lang="en-US" dirty="0" smtClean="0"/>
              <a:t> examples lead directly to code</a:t>
            </a:r>
          </a:p>
          <a:p>
            <a:pPr lvl="1"/>
            <a:r>
              <a:rPr lang="en-US" dirty="0" smtClean="0"/>
              <a:t>Minimum coding knowledge requirement</a:t>
            </a:r>
          </a:p>
        </p:txBody>
      </p:sp>
      <p:pic>
        <p:nvPicPr>
          <p:cNvPr id="4" name="Picture 3" descr="Navigation contr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2420" y="3048000"/>
            <a:ext cx="4919160" cy="3239201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simulation in </a:t>
            </a:r>
            <a:r>
              <a:rPr lang="en-US" dirty="0" err="1" smtClean="0"/>
              <a:t>Simulink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live code in-the-loop</a:t>
            </a:r>
          </a:p>
          <a:p>
            <a:pPr lvl="1"/>
            <a:r>
              <a:rPr lang="en-US" dirty="0" smtClean="0"/>
              <a:t>Both with actuators</a:t>
            </a:r>
          </a:p>
          <a:p>
            <a:pPr lvl="1"/>
            <a:r>
              <a:rPr lang="en-US" dirty="0" smtClean="0"/>
              <a:t>And without</a:t>
            </a:r>
          </a:p>
          <a:p>
            <a:endParaRPr lang="en-US" dirty="0" smtClean="0"/>
          </a:p>
          <a:p>
            <a:r>
              <a:rPr lang="en-US" dirty="0" smtClean="0"/>
              <a:t>To live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8700" y="28194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Indoor HIL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28194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19500" y="28194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  <a:p>
            <a:pPr algn="ctr"/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3200" y="39624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Rudder</a:t>
            </a:r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8700" y="4419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28194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Propeller</a:t>
            </a:r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cxnSp>
        <p:nvCxnSpPr>
          <p:cNvPr id="10" name="Elbow Connector 9"/>
          <p:cNvCxnSpPr>
            <a:stCxn id="5" idx="3"/>
            <a:endCxn id="6" idx="1"/>
          </p:cNvCxnSpPr>
          <p:nvPr/>
        </p:nvCxnSpPr>
        <p:spPr>
          <a:xfrm>
            <a:off x="5067300" y="3276600"/>
            <a:ext cx="1485900" cy="1143000"/>
          </a:xfrm>
          <a:prstGeom prst="bentConnector3">
            <a:avLst>
              <a:gd name="adj1" fmla="val 50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5067300" y="3276600"/>
            <a:ext cx="148590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62600" y="2438400"/>
            <a:ext cx="2895600" cy="27432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000" dirty="0" smtClean="0">
                <a:solidFill>
                  <a:schemeClr val="tx1"/>
                </a:solidFill>
              </a:rPr>
              <a:t>Optional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4" idx="3"/>
            <a:endCxn id="5" idx="1"/>
          </p:cNvCxnSpPr>
          <p:nvPr/>
        </p:nvCxnSpPr>
        <p:spPr>
          <a:xfrm>
            <a:off x="2476500" y="3276600"/>
            <a:ext cx="1143000" cy="1588"/>
          </a:xfrm>
          <a:prstGeom prst="bentConnector3">
            <a:avLst>
              <a:gd name="adj1" fmla="val 50000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5" idx="2"/>
            <a:endCxn id="7" idx="3"/>
          </p:cNvCxnSpPr>
          <p:nvPr/>
        </p:nvCxnSpPr>
        <p:spPr>
          <a:xfrm rot="5400000">
            <a:off x="2838450" y="3371850"/>
            <a:ext cx="1143000" cy="1866900"/>
          </a:xfrm>
          <a:prstGeom prst="bentConnector2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Outdoor HIL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28194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19500" y="28194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  <a:p>
            <a:pPr algn="ctr"/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8700" y="4419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</a:t>
            </a:r>
            <a:endParaRPr lang="en-US" dirty="0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5562600" y="2438400"/>
            <a:ext cx="28956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>
            <a:off x="2476500" y="3276600"/>
            <a:ext cx="1143000" cy="1588"/>
          </a:xfrm>
          <a:prstGeom prst="bentConnector3">
            <a:avLst>
              <a:gd name="adj1" fmla="val 50000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5" idx="2"/>
            <a:endCxn id="7" idx="3"/>
          </p:cNvCxnSpPr>
          <p:nvPr/>
        </p:nvCxnSpPr>
        <p:spPr>
          <a:xfrm rot="5400000">
            <a:off x="2838450" y="3371850"/>
            <a:ext cx="1143000" cy="1866900"/>
          </a:xfrm>
          <a:prstGeom prst="bentConnector2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>
            <a:off x="5067300" y="3276600"/>
            <a:ext cx="49530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 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19500" y="28194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  <a:p>
            <a:pPr algn="ctr"/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8700" y="4419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</a:t>
            </a:r>
            <a:endParaRPr lang="en-US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5562600" y="2438400"/>
            <a:ext cx="28956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Shape 9"/>
          <p:cNvCxnSpPr>
            <a:stCxn id="6" idx="2"/>
            <a:endCxn id="7" idx="3"/>
          </p:cNvCxnSpPr>
          <p:nvPr/>
        </p:nvCxnSpPr>
        <p:spPr>
          <a:xfrm rot="5400000">
            <a:off x="2838450" y="3371850"/>
            <a:ext cx="1143000" cy="1866900"/>
          </a:xfrm>
          <a:prstGeom prst="bentConnector2">
            <a:avLst/>
          </a:prstGeom>
          <a:ln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5067300" y="3276600"/>
            <a:ext cx="495300" cy="1588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Onboard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65197" cy="49117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GPS position</a:t>
            </a:r>
          </a:p>
          <a:p>
            <a:r>
              <a:rPr lang="en-US" dirty="0" smtClean="0"/>
              <a:t>Manual control</a:t>
            </a:r>
          </a:p>
          <a:p>
            <a:r>
              <a:rPr lang="en-US" dirty="0" smtClean="0"/>
              <a:t>Waypoint guidance</a:t>
            </a:r>
          </a:p>
          <a:p>
            <a:r>
              <a:rPr lang="en-US" dirty="0" smtClean="0"/>
              <a:t>Multiple track runs</a:t>
            </a:r>
            <a:endParaRPr lang="en-US" dirty="0"/>
          </a:p>
        </p:txBody>
      </p:sp>
      <p:pic>
        <p:nvPicPr>
          <p:cNvPr id="6146" name="Picture 2" descr="C:\Users\Bryant\Projects\Autoboat\Documentation\Controls Seminar Presentation - 4-20-11\Explorer16.JPG"/>
          <p:cNvPicPr>
            <a:picLocks noChangeAspect="1" noChangeArrowheads="1"/>
          </p:cNvPicPr>
          <p:nvPr/>
        </p:nvPicPr>
        <p:blipFill>
          <a:blip r:embed="rId3" cstate="print"/>
          <a:srcRect l="11574" t="1543" b="7716"/>
          <a:stretch>
            <a:fillRect/>
          </a:stretch>
        </p:blipFill>
        <p:spPr bwMode="auto">
          <a:xfrm>
            <a:off x="4922397" y="1951340"/>
            <a:ext cx="3840603" cy="295532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software 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3528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HIL 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4419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00" y="38862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Filtering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86650" y="3810000"/>
            <a:ext cx="13335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HIL Out</a:t>
            </a:r>
            <a:endParaRPr lang="en-US" dirty="0"/>
          </a:p>
        </p:txBody>
      </p:sp>
      <p:cxnSp>
        <p:nvCxnSpPr>
          <p:cNvPr id="9" name="Elbow Connector 8"/>
          <p:cNvCxnSpPr>
            <a:stCxn id="4" idx="3"/>
            <a:endCxn id="6" idx="1"/>
          </p:cNvCxnSpPr>
          <p:nvPr/>
        </p:nvCxnSpPr>
        <p:spPr>
          <a:xfrm>
            <a:off x="1828800" y="3695700"/>
            <a:ext cx="457200" cy="495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6" idx="1"/>
          </p:cNvCxnSpPr>
          <p:nvPr/>
        </p:nvCxnSpPr>
        <p:spPr>
          <a:xfrm flipV="1">
            <a:off x="1828800" y="4191000"/>
            <a:ext cx="45720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486650" y="2590800"/>
            <a:ext cx="13335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Stepper Controller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486650" y="5029200"/>
            <a:ext cx="13335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Propeller Controller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038600" y="381000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Calculation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791200" y="3810000"/>
            <a:ext cx="14097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Waypoint Guidance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3"/>
            <a:endCxn id="16" idx="1"/>
          </p:cNvCxnSpPr>
          <p:nvPr/>
        </p:nvCxnSpPr>
        <p:spPr>
          <a:xfrm>
            <a:off x="3657600" y="4191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7" idx="3"/>
            <a:endCxn id="14" idx="1"/>
          </p:cNvCxnSpPr>
          <p:nvPr/>
        </p:nvCxnSpPr>
        <p:spPr>
          <a:xfrm flipV="1">
            <a:off x="7200900" y="2971800"/>
            <a:ext cx="28575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7239000" y="4191000"/>
            <a:ext cx="304800" cy="1219200"/>
          </a:xfrm>
          <a:prstGeom prst="bentConnector3">
            <a:avLst>
              <a:gd name="adj1" fmla="val 3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  <a:endCxn id="7" idx="1"/>
          </p:cNvCxnSpPr>
          <p:nvPr/>
        </p:nvCxnSpPr>
        <p:spPr>
          <a:xfrm>
            <a:off x="7200900" y="4191000"/>
            <a:ext cx="2857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3"/>
            <a:endCxn id="17" idx="1"/>
          </p:cNvCxnSpPr>
          <p:nvPr/>
        </p:nvCxnSpPr>
        <p:spPr>
          <a:xfrm>
            <a:off x="5486400" y="4191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Groundstation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4114800" cy="44958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on a standard laptop</a:t>
            </a:r>
          </a:p>
          <a:p>
            <a:r>
              <a:rPr lang="en-US" dirty="0" smtClean="0"/>
              <a:t>Live display w/ replay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export</a:t>
            </a:r>
          </a:p>
          <a:p>
            <a:r>
              <a:rPr lang="en-US" dirty="0" smtClean="0"/>
              <a:t>Wireless link for full state display</a:t>
            </a:r>
            <a:endParaRPr lang="en-US" dirty="0"/>
          </a:p>
        </p:txBody>
      </p:sp>
      <p:pic>
        <p:nvPicPr>
          <p:cNvPr id="5" name="Picture 4" descr="Groundstation.png"/>
          <p:cNvPicPr>
            <a:picLocks noChangeAspect="1"/>
          </p:cNvPicPr>
          <p:nvPr/>
        </p:nvPicPr>
        <p:blipFill>
          <a:blip r:embed="rId3" cstate="print"/>
          <a:srcRect l="1176" t="10531" r="23526" b="7522"/>
          <a:stretch>
            <a:fillRect/>
          </a:stretch>
        </p:blipFill>
        <p:spPr>
          <a:xfrm>
            <a:off x="4572000" y="1684402"/>
            <a:ext cx="4100776" cy="3489197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Theory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Applications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Research topics</a:t>
            </a:r>
          </a:p>
          <a:p>
            <a:endParaRPr lang="en-US" dirty="0"/>
          </a:p>
        </p:txBody>
      </p:sp>
      <p:pic>
        <p:nvPicPr>
          <p:cNvPr id="5" name="Picture 2" descr="C:\Users\Bryant\Projects\Autoboat\Documentation\Images\DSCF2120_2-1.jpg"/>
          <p:cNvPicPr>
            <a:picLocks noChangeAspect="1" noChangeArrowheads="1"/>
          </p:cNvPicPr>
          <p:nvPr/>
        </p:nvPicPr>
        <p:blipFill>
          <a:blip r:embed="rId2" cstate="print"/>
          <a:srcRect t="16569" b="16569"/>
          <a:stretch>
            <a:fillRect/>
          </a:stretch>
        </p:blipFill>
        <p:spPr bwMode="auto">
          <a:xfrm>
            <a:off x="4038600" y="2324100"/>
            <a:ext cx="4418376" cy="2209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Applications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Research topics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4-DOF model</a:t>
            </a:r>
          </a:p>
          <a:p>
            <a:pPr lvl="1"/>
            <a:r>
              <a:rPr lang="en-US" dirty="0" smtClean="0"/>
              <a:t>Roll</a:t>
            </a:r>
          </a:p>
          <a:p>
            <a:pPr lvl="1"/>
            <a:r>
              <a:rPr lang="en-US" dirty="0" smtClean="0"/>
              <a:t>Surge</a:t>
            </a:r>
          </a:p>
          <a:p>
            <a:pPr lvl="1"/>
            <a:r>
              <a:rPr lang="en-US" dirty="0" smtClean="0"/>
              <a:t>Sway</a:t>
            </a:r>
          </a:p>
          <a:p>
            <a:pPr lvl="1"/>
            <a:r>
              <a:rPr lang="en-US" dirty="0" smtClean="0"/>
              <a:t>Yaw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1911350"/>
            <a:ext cx="4495800" cy="303530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Inverse-bicycle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Calculates heading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and position delta</a:t>
            </a:r>
            <a:br>
              <a:rPr lang="en-US" dirty="0" smtClean="0"/>
            </a:br>
            <a:r>
              <a:rPr lang="en-US" dirty="0" smtClean="0"/>
              <a:t>from the Surge and </a:t>
            </a:r>
            <a:br>
              <a:rPr lang="en-US" dirty="0" smtClean="0"/>
            </a:br>
            <a:r>
              <a:rPr lang="en-US" dirty="0" smtClean="0"/>
              <a:t>Sway.</a:t>
            </a:r>
          </a:p>
        </p:txBody>
      </p:sp>
      <p:pic>
        <p:nvPicPr>
          <p:cNvPr id="4" name="Picture 2" descr="C:\Users\Bryant\Projects\Autoboat\Documentation\Lab Presentation - 5-13-09\Autoboat.png"/>
          <p:cNvPicPr>
            <a:picLocks noChangeAspect="1" noChangeArrowheads="1"/>
          </p:cNvPicPr>
          <p:nvPr/>
        </p:nvPicPr>
        <p:blipFill>
          <a:blip r:embed="rId4" cstate="print"/>
          <a:srcRect l="2353" t="8181" r="2353" b="2727"/>
          <a:stretch>
            <a:fillRect/>
          </a:stretch>
        </p:blipFill>
        <p:spPr bwMode="auto">
          <a:xfrm>
            <a:off x="4572000" y="1447413"/>
            <a:ext cx="3275101" cy="39631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092200" y="4168775"/>
          <a:ext cx="2790825" cy="1614488"/>
        </p:xfrm>
        <a:graphic>
          <a:graphicData uri="http://schemas.openxmlformats.org/presentationml/2006/ole">
            <p:oleObj spid="_x0000_s4099" name="Equation" r:id="rId5" imgW="144756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Waypoint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Manages waypoint tracks</a:t>
            </a:r>
          </a:p>
          <a:p>
            <a:r>
              <a:rPr lang="en-US" dirty="0" smtClean="0"/>
              <a:t>Tracks source and destination</a:t>
            </a:r>
          </a:p>
          <a:p>
            <a:r>
              <a:rPr lang="en-US" dirty="0" smtClean="0"/>
              <a:t>Termination condition is patrol, loop, or hold</a:t>
            </a:r>
          </a:p>
          <a:p>
            <a:r>
              <a:rPr lang="en-US" dirty="0" smtClean="0"/>
              <a:t>Heading and speed control</a:t>
            </a:r>
          </a:p>
          <a:p>
            <a:pPr lvl="1"/>
            <a:r>
              <a:rPr lang="en-US" dirty="0" smtClean="0"/>
              <a:t>Speed control dependent on power</a:t>
            </a:r>
            <a:endParaRPr lang="en-US" dirty="0"/>
          </a:p>
          <a:p>
            <a:pPr lvl="1"/>
            <a:r>
              <a:rPr lang="en-US" dirty="0" smtClean="0"/>
              <a:t>Heading main focus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Control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2857500"/>
          <a:ext cx="2668587" cy="1143000"/>
        </p:xfrm>
        <a:graphic>
          <a:graphicData uri="http://schemas.openxmlformats.org/presentationml/2006/ole">
            <p:oleObj spid="_x0000_s5122" name="Equation" r:id="rId4" imgW="1066680" imgH="457200" progId="Equation.3">
              <p:embed/>
            </p:oleObj>
          </a:graphicData>
        </a:graphic>
      </p:graphicFrame>
      <p:pic>
        <p:nvPicPr>
          <p:cNvPr id="9" name="Content Placeholder 3" descr="L1-contro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2400" y="1752101"/>
            <a:ext cx="4569415" cy="3353799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0" name="Left Brace 9"/>
          <p:cNvSpPr/>
          <p:nvPr/>
        </p:nvSpPr>
        <p:spPr>
          <a:xfrm>
            <a:off x="5029200" y="2209800"/>
            <a:ext cx="152400" cy="838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22706" y="2438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Extension of L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When d &gt; |L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 </a:t>
            </a:r>
            <a:r>
              <a:rPr lang="en-US" dirty="0" err="1" smtClean="0"/>
              <a:t>Aerosonde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control law</a:t>
            </a:r>
          </a:p>
        </p:txBody>
      </p:sp>
      <p:pic>
        <p:nvPicPr>
          <p:cNvPr id="4" name="Content Placeholder 3" descr="L1-contr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1752101"/>
            <a:ext cx="4569415" cy="3353799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Left Brace 4"/>
          <p:cNvSpPr/>
          <p:nvPr/>
        </p:nvSpPr>
        <p:spPr>
          <a:xfrm>
            <a:off x="5029200" y="2209800"/>
            <a:ext cx="152400" cy="838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2706" y="2438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2+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When d &lt; |L</a:t>
            </a:r>
            <a:r>
              <a:rPr lang="en-US" baseline="-25000" dirty="0" smtClean="0"/>
              <a:t>2</a:t>
            </a:r>
            <a:r>
              <a:rPr lang="en-US" dirty="0" smtClean="0"/>
              <a:t>|</a:t>
            </a:r>
            <a:endParaRPr lang="en-US" dirty="0"/>
          </a:p>
        </p:txBody>
      </p:sp>
      <p:pic>
        <p:nvPicPr>
          <p:cNvPr id="4" name="Content Placeholder 3" descr="L1-contr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1752101"/>
            <a:ext cx="4569415" cy="3353799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Left Brace 4"/>
          <p:cNvSpPr/>
          <p:nvPr/>
        </p:nvSpPr>
        <p:spPr>
          <a:xfrm>
            <a:off x="5029200" y="2209800"/>
            <a:ext cx="152400" cy="838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2706" y="2438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Theory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Research topics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Use-cases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Ideally suited to long-term observation tasks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Unmanned</a:t>
            </a:r>
          </a:p>
          <a:p>
            <a:pPr lvl="1"/>
            <a:r>
              <a:rPr lang="en-US" dirty="0" smtClean="0"/>
              <a:t>Low-maintenance</a:t>
            </a:r>
          </a:p>
          <a:p>
            <a:pPr lvl="1"/>
            <a:r>
              <a:rPr lang="en-US" dirty="0" smtClean="0"/>
              <a:t>Remotely manageable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Oceanography</a:t>
            </a:r>
            <a:endParaRPr lang="en-US" dirty="0"/>
          </a:p>
        </p:txBody>
      </p:sp>
      <p:pic>
        <p:nvPicPr>
          <p:cNvPr id="5" name="Picture 4" descr="algal blo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5938" y="1143000"/>
            <a:ext cx="5772124" cy="5221052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1600200" y="6383179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www.mbari.org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 descr="Picture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2996" t="5989" r="2996" b="5989"/>
          <a:stretch>
            <a:fillRect/>
          </a:stretch>
        </p:blipFill>
        <p:spPr>
          <a:xfrm>
            <a:off x="1111241" y="1513390"/>
            <a:ext cx="6921518" cy="4323323"/>
          </a:xfrm>
          <a:solidFill>
            <a:schemeClr val="bg1"/>
          </a:solidFill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ale-monitor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1295400"/>
            <a:ext cx="6553200" cy="491490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Wildlife observation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230779"/>
            <a:ext cx="4992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http://ngm.nationalgeographic.com/wallpaper/img/2008/10/oct08-19-1280.jpg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Weather monitoring</a:t>
            </a:r>
          </a:p>
          <a:p>
            <a:r>
              <a:rPr lang="en-US" dirty="0" smtClean="0"/>
              <a:t>Near-port traffic monitoring</a:t>
            </a:r>
          </a:p>
          <a:p>
            <a:r>
              <a:rPr lang="en-US" dirty="0" smtClean="0"/>
              <a:t>Tsunami watch</a:t>
            </a:r>
          </a:p>
          <a:p>
            <a:r>
              <a:rPr lang="en-US" dirty="0" smtClean="0"/>
              <a:t>Weather observation</a:t>
            </a:r>
          </a:p>
          <a:p>
            <a:r>
              <a:rPr lang="en-US" dirty="0" smtClean="0"/>
              <a:t>Mapping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Theory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Applications</a:t>
            </a:r>
          </a:p>
          <a:p>
            <a:r>
              <a:rPr lang="en-US" dirty="0" smtClean="0"/>
              <a:t>Future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work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Research topics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Improved kinematics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groundstation</a:t>
            </a:r>
            <a:endParaRPr lang="en-US" dirty="0" smtClean="0"/>
          </a:p>
          <a:p>
            <a:r>
              <a:rPr lang="en-US" dirty="0" smtClean="0"/>
              <a:t>Advanced path planning</a:t>
            </a:r>
          </a:p>
          <a:p>
            <a:r>
              <a:rPr lang="en-US" dirty="0" smtClean="0"/>
              <a:t>Obstacle avoidance</a:t>
            </a:r>
          </a:p>
          <a:p>
            <a:r>
              <a:rPr lang="en-US" dirty="0" smtClean="0"/>
              <a:t>High-level planner</a:t>
            </a:r>
          </a:p>
          <a:p>
            <a:r>
              <a:rPr lang="en-US" dirty="0" smtClean="0"/>
              <a:t>Improved sensors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Based on </a:t>
            </a:r>
            <a:r>
              <a:rPr lang="en-US" dirty="0" err="1" smtClean="0"/>
              <a:t>Fosson</a:t>
            </a:r>
            <a:r>
              <a:rPr lang="en-US" dirty="0" smtClean="0"/>
              <a:t> 1994</a:t>
            </a:r>
          </a:p>
          <a:p>
            <a:r>
              <a:rPr lang="en-US" dirty="0" smtClean="0"/>
              <a:t>Additional forces</a:t>
            </a:r>
          </a:p>
          <a:p>
            <a:pPr lvl="1"/>
            <a:r>
              <a:rPr lang="en-US" dirty="0" smtClean="0"/>
              <a:t>Hydrodynamic (drag, etc.)</a:t>
            </a:r>
          </a:p>
          <a:p>
            <a:pPr lvl="1"/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Propulsion</a:t>
            </a:r>
          </a:p>
          <a:p>
            <a:pPr lvl="1"/>
            <a:r>
              <a:rPr lang="en-US" dirty="0" smtClean="0"/>
              <a:t>Control surfaces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19263" y="4495800"/>
          <a:ext cx="5705475" cy="1370013"/>
        </p:xfrm>
        <a:graphic>
          <a:graphicData uri="http://schemas.openxmlformats.org/presentationml/2006/ole">
            <p:oleObj spid="_x0000_s55298" name="Equation" r:id="rId4" imgW="391140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groundcontrol-google-earth-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2747" y="1676400"/>
            <a:ext cx="6418506" cy="441960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qGroundControl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0505" y="6096000"/>
            <a:ext cx="3082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http://www.qgroundcontrol.org/screenshots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zi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9889" y="1295400"/>
            <a:ext cx="5384222" cy="4815158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Bézier</a:t>
            </a:r>
            <a:r>
              <a:rPr lang="en-US" dirty="0" smtClean="0"/>
              <a:t> path planning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6123801"/>
            <a:ext cx="1752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Reference 4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Obstacle avoidance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905000" y="2265362"/>
            <a:ext cx="5334000" cy="2819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1828800" y="5105400"/>
            <a:ext cx="434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Reference 3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T-REX high-level planner</a:t>
            </a:r>
            <a:endParaRPr lang="en-US" dirty="0"/>
          </a:p>
        </p:txBody>
      </p:sp>
      <p:pic>
        <p:nvPicPr>
          <p:cNvPr id="4" name="Content Placeholder 3" descr="T-REX Schemati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89352" y="1219200"/>
            <a:ext cx="4365296" cy="4911725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2286000" y="6123801"/>
            <a:ext cx="1752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Reference 1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numCol="2">
            <a:normAutofit/>
          </a:bodyPr>
          <a:lstStyle/>
          <a:p>
            <a:r>
              <a:rPr lang="en-US" dirty="0" smtClean="0"/>
              <a:t>Active radar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Wind sensor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091535"/>
            <a:ext cx="5447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Radar: Garmin GMR 18 - </a:t>
            </a:r>
            <a:r>
              <a:rPr lang="en-US" sz="1200" dirty="0" smtClean="0">
                <a:hlinkClick r:id="rId3"/>
              </a:rPr>
              <a:t>https://buy.garmin.com/shop/shop.do?cID=151&amp;pID=8050</a:t>
            </a:r>
            <a:endParaRPr lang="en-US" sz="1200" dirty="0" smtClean="0"/>
          </a:p>
          <a:p>
            <a:r>
              <a:rPr lang="en-US" sz="1200" dirty="0" smtClean="0"/>
              <a:t>Wind sensor: </a:t>
            </a:r>
            <a:r>
              <a:rPr lang="en-US" sz="1200" dirty="0" err="1" smtClean="0"/>
              <a:t>Maretron</a:t>
            </a:r>
            <a:r>
              <a:rPr lang="en-US" sz="1200" dirty="0" smtClean="0"/>
              <a:t> WSO100 - http://www.maretron.com/products/wso100.php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743200"/>
            <a:ext cx="2381250" cy="2000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7" descr="GarminRadar.jpg"/>
          <p:cNvPicPr>
            <a:picLocks noChangeAspect="1"/>
          </p:cNvPicPr>
          <p:nvPr/>
        </p:nvPicPr>
        <p:blipFill>
          <a:blip r:embed="rId5" cstate="print"/>
          <a:srcRect t="12800" b="16000"/>
          <a:stretch>
            <a:fillRect/>
          </a:stretch>
        </p:blipFill>
        <p:spPr>
          <a:xfrm>
            <a:off x="685800" y="2766060"/>
            <a:ext cx="2857500" cy="203454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6 batteries for 48V rail</a:t>
            </a:r>
          </a:p>
          <a:p>
            <a:r>
              <a:rPr lang="en-US" dirty="0" smtClean="0"/>
              <a:t>1kW solar input</a:t>
            </a:r>
          </a:p>
          <a:p>
            <a:r>
              <a:rPr lang="en-US" dirty="0" smtClean="0"/>
              <a:t>Shore charging</a:t>
            </a:r>
            <a:endParaRPr lang="en-US" dirty="0"/>
          </a:p>
        </p:txBody>
      </p:sp>
      <p:pic>
        <p:nvPicPr>
          <p:cNvPr id="9" name="Picture 2" descr="C:\Users\Bryant\Projects\Autoboat\Documentation\Images\boat drawing.png"/>
          <p:cNvPicPr>
            <a:picLocks noChangeAspect="1" noChangeArrowheads="1"/>
          </p:cNvPicPr>
          <p:nvPr/>
        </p:nvPicPr>
        <p:blipFill>
          <a:blip r:embed="rId3" cstate="print"/>
          <a:srcRect l="13833" t="46043"/>
          <a:stretch>
            <a:fillRect/>
          </a:stretch>
        </p:blipFill>
        <p:spPr bwMode="auto">
          <a:xfrm>
            <a:off x="730999" y="3505200"/>
            <a:ext cx="7682002" cy="231225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2" name="Oval 11"/>
          <p:cNvSpPr/>
          <p:nvPr/>
        </p:nvSpPr>
        <p:spPr>
          <a:xfrm>
            <a:off x="5334000" y="4419600"/>
            <a:ext cx="1333500" cy="76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33800" y="4572000"/>
            <a:ext cx="1600200" cy="609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Theory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Applications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Future work</a:t>
            </a:r>
          </a:p>
          <a:p>
            <a:r>
              <a:rPr lang="en-US" dirty="0" smtClean="0"/>
              <a:t>Research topics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research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Automated oceanography</a:t>
            </a:r>
          </a:p>
          <a:p>
            <a:pPr lvl="1"/>
            <a:r>
              <a:rPr lang="en-US" dirty="0" smtClean="0"/>
              <a:t>Sensor integration with controller</a:t>
            </a:r>
          </a:p>
          <a:p>
            <a:pPr lvl="1"/>
            <a:r>
              <a:rPr lang="en-US" dirty="0" smtClean="0"/>
              <a:t>Event detection &amp; response</a:t>
            </a:r>
          </a:p>
          <a:p>
            <a:pPr lvl="1"/>
            <a:r>
              <a:rPr lang="en-US" dirty="0" smtClean="0"/>
              <a:t>Dynamic sampling</a:t>
            </a:r>
          </a:p>
          <a:p>
            <a:r>
              <a:rPr lang="en-US" dirty="0" smtClean="0"/>
              <a:t>Mixed traffic control</a:t>
            </a:r>
          </a:p>
          <a:p>
            <a:pPr lvl="1"/>
            <a:r>
              <a:rPr lang="en-US" dirty="0" smtClean="0"/>
              <a:t>Nautical rules</a:t>
            </a:r>
          </a:p>
          <a:p>
            <a:pPr lvl="1"/>
            <a:r>
              <a:rPr lang="en-US" dirty="0" smtClean="0"/>
              <a:t>Harbor navigation</a:t>
            </a:r>
          </a:p>
          <a:p>
            <a:r>
              <a:rPr lang="en-US" dirty="0" smtClean="0"/>
              <a:t>Multi-vehicle control</a:t>
            </a:r>
          </a:p>
          <a:p>
            <a:pPr lvl="1"/>
            <a:r>
              <a:rPr lang="en-US" dirty="0" smtClean="0"/>
              <a:t>Aerial/submerged vehicle cooperation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K.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Rajan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F.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Py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C.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McGann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J. Ryan, T. O'Reilly, T.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Maughan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&amp; B. Roman. “Onboard Adaptive Control of AUVs using Automated Planning and Execution”. International Symposium on Unmanned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Untethered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Submersible Technology (UUST) August 2009. Durham, NH.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S. Park, J.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Deyst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and J. P. How. “A New Nonlinear Guidance Logic for Trajectory Tracking”. In AIAA Guidance, Navigation, and Control Conference and Exhibit, Providence, RI, August 2004. AIAA-2004-4900.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Choi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J., Curry, R., and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Elkaim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G., “Obstacle Avoiding Real-Time Trajectory Generation of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Omnidirectional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Vehicles,” IEEE Conference on Robotics and Automation, ICRA2009, Kobe, Japan, May 12-17, 2009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Choi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J., Curry, R.,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Elkaim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G., “Smooth Path Generation Based on Bezier Curves for Autonomous Vehicles”, World Congress on Engineering and Computer Science, WCECS 2009, San Francisco, CA, Oct. 20-22, 2009.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Fossen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T. I. (1994). Guidance and Control of Ocean Vehicles. John Wiley and Sons Ltd. ISBN 0-471-94113-1.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M.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Niculescu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 Lateral Track Control Law for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Aerosonde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UAV. In 39th AIAA Aerospace Sciences Meeting and Exhibit, Reno, NV, January 2001. A01-16013.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1hp main propeller motor</a:t>
            </a:r>
          </a:p>
          <a:p>
            <a:pPr lvl="1"/>
            <a:r>
              <a:rPr lang="en-US" dirty="0" smtClean="0"/>
              <a:t>Max speed 4 m/s</a:t>
            </a:r>
          </a:p>
          <a:p>
            <a:r>
              <a:rPr lang="en-US" dirty="0" smtClean="0"/>
              <a:t>Geared stepper on the rudder</a:t>
            </a:r>
          </a:p>
          <a:p>
            <a:r>
              <a:rPr lang="en-US" dirty="0" smtClean="0"/>
              <a:t>200lb of ballast</a:t>
            </a:r>
            <a:endParaRPr lang="en-US" dirty="0"/>
          </a:p>
        </p:txBody>
      </p:sp>
      <p:pic>
        <p:nvPicPr>
          <p:cNvPr id="5" name="Picture 2" descr="C:\Users\Bryant\Projects\Autoboat\Documentation\Images\boat drawing.png"/>
          <p:cNvPicPr>
            <a:picLocks noChangeAspect="1" noChangeArrowheads="1"/>
          </p:cNvPicPr>
          <p:nvPr/>
        </p:nvPicPr>
        <p:blipFill>
          <a:blip r:embed="rId3" cstate="print"/>
          <a:srcRect l="13833" t="46043"/>
          <a:stretch>
            <a:fillRect/>
          </a:stretch>
        </p:blipFill>
        <p:spPr bwMode="auto">
          <a:xfrm>
            <a:off x="730999" y="3505200"/>
            <a:ext cx="7682002" cy="231225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Oval 5"/>
          <p:cNvSpPr/>
          <p:nvPr/>
        </p:nvSpPr>
        <p:spPr>
          <a:xfrm>
            <a:off x="1143000" y="4343400"/>
            <a:ext cx="838200" cy="1143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00550" y="5181600"/>
            <a:ext cx="1466850" cy="609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33800" y="4572000"/>
            <a:ext cx="1600200" cy="609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Fore and aft sensor payload bays</a:t>
            </a:r>
          </a:p>
          <a:p>
            <a:r>
              <a:rPr lang="en-US" dirty="0" smtClean="0"/>
              <a:t>~4ft</a:t>
            </a:r>
            <a:r>
              <a:rPr lang="en-US" baseline="30000" dirty="0" smtClean="0"/>
              <a:t>3</a:t>
            </a:r>
            <a:r>
              <a:rPr lang="en-US" dirty="0" smtClean="0"/>
              <a:t> volume</a:t>
            </a:r>
          </a:p>
          <a:p>
            <a:r>
              <a:rPr lang="en-US" dirty="0" smtClean="0"/>
              <a:t>Access to air and water</a:t>
            </a:r>
          </a:p>
          <a:p>
            <a:endParaRPr lang="en-US" dirty="0"/>
          </a:p>
        </p:txBody>
      </p:sp>
      <p:pic>
        <p:nvPicPr>
          <p:cNvPr id="7" name="Picture 2" descr="C:\Users\Bryant\Projects\Autoboat\Documentation\Images\boat drawing.png"/>
          <p:cNvPicPr>
            <a:picLocks noChangeAspect="1" noChangeArrowheads="1"/>
          </p:cNvPicPr>
          <p:nvPr/>
        </p:nvPicPr>
        <p:blipFill>
          <a:blip r:embed="rId3" cstate="print"/>
          <a:srcRect l="13833" t="46043"/>
          <a:stretch>
            <a:fillRect/>
          </a:stretch>
        </p:blipFill>
        <p:spPr bwMode="auto">
          <a:xfrm>
            <a:off x="730999" y="3505200"/>
            <a:ext cx="7682002" cy="231225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0" name="Oval 9"/>
          <p:cNvSpPr/>
          <p:nvPr/>
        </p:nvSpPr>
        <p:spPr>
          <a:xfrm>
            <a:off x="2590800" y="4114800"/>
            <a:ext cx="685800" cy="990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77000" y="4038600"/>
            <a:ext cx="685800" cy="990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pic>
        <p:nvPicPr>
          <p:cNvPr id="6" name="Picture 5" descr="boat draw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1752600"/>
            <a:ext cx="7620000" cy="366287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286000"/>
            <a:ext cx="1697269" cy="1219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7086600" y="4114800"/>
            <a:ext cx="304800" cy="304800"/>
          </a:xfrm>
          <a:prstGeom prst="ellipse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8" idx="2"/>
          </p:cNvCxnSpPr>
          <p:nvPr/>
        </p:nvCxnSpPr>
        <p:spPr>
          <a:xfrm rot="16200000" flipH="1">
            <a:off x="6667500" y="3848100"/>
            <a:ext cx="762000" cy="762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5"/>
          </p:cNvCxnSpPr>
          <p:nvPr/>
        </p:nvCxnSpPr>
        <p:spPr>
          <a:xfrm rot="5400000" flipH="1" flipV="1">
            <a:off x="7592334" y="3259629"/>
            <a:ext cx="869763" cy="136090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3733800"/>
            <a:ext cx="304800" cy="3048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6"/>
          </p:cNvCxnSpPr>
          <p:nvPr/>
        </p:nvCxnSpPr>
        <p:spPr>
          <a:xfrm flipH="1" flipV="1">
            <a:off x="6477002" y="2133601"/>
            <a:ext cx="228598" cy="175259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3"/>
          </p:cNvCxnSpPr>
          <p:nvPr/>
        </p:nvCxnSpPr>
        <p:spPr>
          <a:xfrm rot="5400000" flipH="1">
            <a:off x="5507143" y="3055669"/>
            <a:ext cx="612752" cy="126383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 b="5154"/>
          <a:stretch>
            <a:fillRect/>
          </a:stretch>
        </p:blipFill>
        <p:spPr bwMode="auto">
          <a:xfrm>
            <a:off x="5181600" y="2133591"/>
            <a:ext cx="1295400" cy="124762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0" y="5029201"/>
            <a:ext cx="1087437" cy="1124658"/>
          </a:xfrm>
          <a:prstGeom prst="rect">
            <a:avLst/>
          </a:prstGeom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6" name="Oval 35"/>
          <p:cNvSpPr/>
          <p:nvPr/>
        </p:nvSpPr>
        <p:spPr>
          <a:xfrm>
            <a:off x="6400800" y="4572000"/>
            <a:ext cx="304800" cy="3048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6" idx="0"/>
          </p:cNvCxnSpPr>
          <p:nvPr/>
        </p:nvCxnSpPr>
        <p:spPr>
          <a:xfrm rot="16200000" flipH="1">
            <a:off x="7135017" y="3990182"/>
            <a:ext cx="457203" cy="162083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3"/>
          </p:cNvCxnSpPr>
          <p:nvPr/>
        </p:nvCxnSpPr>
        <p:spPr>
          <a:xfrm rot="16200000" flipH="1">
            <a:off x="6105171" y="5172428"/>
            <a:ext cx="1321694" cy="64116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1752600"/>
            <a:ext cx="1447800" cy="95789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" name="Oval 49"/>
          <p:cNvSpPr/>
          <p:nvPr/>
        </p:nvSpPr>
        <p:spPr>
          <a:xfrm>
            <a:off x="990600" y="1752600"/>
            <a:ext cx="304800" cy="3048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endCxn id="50" idx="0"/>
          </p:cNvCxnSpPr>
          <p:nvPr/>
        </p:nvCxnSpPr>
        <p:spPr>
          <a:xfrm rot="10800000">
            <a:off x="1143000" y="1752600"/>
            <a:ext cx="1143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0" idx="3"/>
          </p:cNvCxnSpPr>
          <p:nvPr/>
        </p:nvCxnSpPr>
        <p:spPr>
          <a:xfrm rot="10800000">
            <a:off x="1035238" y="2012764"/>
            <a:ext cx="1250763" cy="69773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Xtend</a:t>
            </a:r>
            <a:r>
              <a:rPr lang="en-US" dirty="0" smtClean="0"/>
              <a:t> radio</a:t>
            </a:r>
          </a:p>
          <a:p>
            <a:r>
              <a:rPr lang="en-US" dirty="0" smtClean="0"/>
              <a:t>1W/64km range</a:t>
            </a:r>
          </a:p>
          <a:p>
            <a:r>
              <a:rPr lang="en-US" dirty="0" smtClean="0"/>
              <a:t>115200baud TX/RX</a:t>
            </a:r>
          </a:p>
        </p:txBody>
      </p:sp>
      <p:pic>
        <p:nvPicPr>
          <p:cNvPr id="4" name="Picture 3" descr="9Xtend.jpg"/>
          <p:cNvPicPr>
            <a:picLocks noChangeAspect="1"/>
          </p:cNvPicPr>
          <p:nvPr/>
        </p:nvPicPr>
        <p:blipFill>
          <a:blip r:embed="rId3" cstate="print"/>
          <a:srcRect t="2400" b="4800"/>
          <a:stretch>
            <a:fillRect/>
          </a:stretch>
        </p:blipFill>
        <p:spPr>
          <a:xfrm>
            <a:off x="4876800" y="2061667"/>
            <a:ext cx="3352800" cy="3111399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TextBox 6"/>
          <p:cNvSpPr txBox="1"/>
          <p:nvPr/>
        </p:nvSpPr>
        <p:spPr>
          <a:xfrm>
            <a:off x="4876800" y="5173066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http://digi.com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Hardware</a:t>
            </a:r>
          </a:p>
          <a:p>
            <a:r>
              <a:rPr lang="en-US" dirty="0" smtClean="0"/>
              <a:t>Software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Theory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Applications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Future work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Research topics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ASL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ASL</Template>
  <TotalTime>1920</TotalTime>
  <Words>2380</Words>
  <Application>Microsoft Office PowerPoint</Application>
  <PresentationFormat>On-screen Show (4:3)</PresentationFormat>
  <Paragraphs>356</Paragraphs>
  <Slides>42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ASL</vt:lpstr>
      <vt:lpstr>Equation</vt:lpstr>
      <vt:lpstr>Autonomy at the surface</vt:lpstr>
      <vt:lpstr>Hardware</vt:lpstr>
      <vt:lpstr>Overview</vt:lpstr>
      <vt:lpstr>Power</vt:lpstr>
      <vt:lpstr>Actuators</vt:lpstr>
      <vt:lpstr>Payload</vt:lpstr>
      <vt:lpstr>Sensors</vt:lpstr>
      <vt:lpstr>Communications</vt:lpstr>
      <vt:lpstr>Software</vt:lpstr>
      <vt:lpstr>Toolchain</vt:lpstr>
      <vt:lpstr>Toolchain continued</vt:lpstr>
      <vt:lpstr>Development</vt:lpstr>
      <vt:lpstr>Simulation</vt:lpstr>
      <vt:lpstr>Indoor HIL</vt:lpstr>
      <vt:lpstr>Outdoor HIL</vt:lpstr>
      <vt:lpstr>Live testing</vt:lpstr>
      <vt:lpstr>Onboard Control</vt:lpstr>
      <vt:lpstr>Control software overview</vt:lpstr>
      <vt:lpstr>Groundstation</vt:lpstr>
      <vt:lpstr>Theory</vt:lpstr>
      <vt:lpstr>Kinematics</vt:lpstr>
      <vt:lpstr>Inverse-bicycle Model</vt:lpstr>
      <vt:lpstr>Waypoint Control</vt:lpstr>
      <vt:lpstr>L1 Control</vt:lpstr>
      <vt:lpstr>L2 Control</vt:lpstr>
      <vt:lpstr>L2+ Control</vt:lpstr>
      <vt:lpstr>Applications</vt:lpstr>
      <vt:lpstr>Use-cases</vt:lpstr>
      <vt:lpstr>Oceanography</vt:lpstr>
      <vt:lpstr>Wildlife observation</vt:lpstr>
      <vt:lpstr>Data collection</vt:lpstr>
      <vt:lpstr>Future work</vt:lpstr>
      <vt:lpstr>Moving forward</vt:lpstr>
      <vt:lpstr>Improved kinematics</vt:lpstr>
      <vt:lpstr>qGroundControl</vt:lpstr>
      <vt:lpstr>Bézier path planning</vt:lpstr>
      <vt:lpstr>Obstacle avoidance</vt:lpstr>
      <vt:lpstr>T-REX high-level planner</vt:lpstr>
      <vt:lpstr>Improved sensors</vt:lpstr>
      <vt:lpstr>Research topics</vt:lpstr>
      <vt:lpstr>Open research topics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Autonomy at the surface</dc:title>
  <dc:creator>Bryant</dc:creator>
  <cp:lastModifiedBy>Bryant</cp:lastModifiedBy>
  <cp:revision>197</cp:revision>
  <dcterms:created xsi:type="dcterms:W3CDTF">2011-04-18T17:35:28Z</dcterms:created>
  <dcterms:modified xsi:type="dcterms:W3CDTF">2011-07-08T00:03:09Z</dcterms:modified>
</cp:coreProperties>
</file>