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notesSlides/notesSlide14.xml" ContentType="application/vnd.openxmlformats-officedocument.presentationml.notesSlide+xml"/>
  <Override PartName="/ppt/theme/theme2.xml" ContentType="application/vnd.openxmlformats-officedocument.theme+xml"/>
  <Override PartName="/ppt/notesSlides/notesSlide11.xml" ContentType="application/vnd.openxmlformats-officedocument.presentationml.notesSlide+xml"/>
  <Override PartName="/ppt/slides/slide2.xml" ContentType="application/vnd.openxmlformats-officedocument.presentationml.slide+xml"/>
  <Override PartName="/docProps/app.xml" ContentType="application/vnd.openxmlformats-officedocument.extended-properties+xml"/>
  <Override PartName="/ppt/notesSlides/notesSlide9.xml" ContentType="application/vnd.openxmlformats-officedocument.presentationml.notesSlide+xml"/>
  <Override PartName="/ppt/slides/slide11.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notesSlides/notesSlide16.xml" ContentType="application/vnd.openxmlformats-officedocument.presentationml.notesSlide+xml"/>
  <Override PartName="/ppt/notesSlides/notesSlide21.xml" ContentType="application/vnd.openxmlformats-officedocument.presentationml.notesSlide+xml"/>
  <Override PartName="/ppt/slideLayouts/slideLayout3.xml" ContentType="application/vnd.openxmlformats-officedocument.presentationml.slideLayout+xml"/>
  <Override PartName="/ppt/slides/slide21.xml" ContentType="application/vnd.openxmlformats-officedocument.presentationml.slide+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Slides/notesSlide4.xml" ContentType="application/vnd.openxmlformats-officedocument.presentationml.notesSlide+xml"/>
  <Override PartName="/ppt/embeddings/Microsoft_Equation2.bin" ContentType="application/vnd.openxmlformats-officedocument.oleObject"/>
  <Override PartName="/ppt/notesSlides/notesSlide19.xml" ContentType="application/vnd.openxmlformats-officedocument.presentationml.notesSlide+xml"/>
  <Override PartName="/ppt/handoutMasters/handoutMaster1.xml" ContentType="application/vnd.openxmlformats-officedocument.presentationml.handoutMaster+xml"/>
  <Override PartName="/ppt/slides/slide13.xml" ContentType="application/vnd.openxmlformats-officedocument.presentationml.slide+xml"/>
  <Override PartName="/ppt/slides/slide14.xml" ContentType="application/vnd.openxmlformats-officedocument.presentationml.slide+xml"/>
  <Override PartName="/ppt/notesSlides/notesSlide17.xml" ContentType="application/vnd.openxmlformats-officedocument.presentationml.notesSlide+xml"/>
  <Override PartName="/ppt/notesSlides/notesSlide12.xml" ContentType="application/vnd.openxmlformats-officedocument.presentationml.notesSlide+xml"/>
  <Default Extension="pict" ContentType="image/pict"/>
  <Override PartName="/ppt/notesSlides/notesSlide6.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Default Extension="vml" ContentType="application/vnd.openxmlformats-officedocument.vmlDrawing"/>
  <Override PartName="/ppt/notesSlides/notesSlide18.xml" ContentType="application/vnd.openxmlformats-officedocument.presentationml.notesSlide+xml"/>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embeddings/Microsoft_Equation1.bin" ContentType="application/vnd.openxmlformats-officedocument.oleObject"/>
  <Override PartName="/ppt/slideLayouts/slideLayout11.xml" ContentType="application/vnd.openxmlformats-officedocument.presentationml.slideLayout+xml"/>
  <Override PartName="/ppt/notesSlides/notesSlide8.xml" ContentType="application/vnd.openxmlformats-officedocument.presentationml.notesSlide+xml"/>
  <Override PartName="/docProps/core.xml" ContentType="application/vnd.openxmlformats-package.core-properties+xml"/>
  <Override PartName="/ppt/slides/slide8.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Override PartName="/ppt/notesSlides/notesSlide10.xml" ContentType="application/vnd.openxmlformats-officedocument.presentationml.notesSlide+xml"/>
  <Default Extension="rels" ContentType="application/vnd.openxmlformats-package.relationships+xml"/>
  <Override PartName="/ppt/slides/slide9.xml" ContentType="application/vnd.openxmlformats-officedocument.presentationml.slide+xml"/>
  <Override PartName="/ppt/embeddings/Microsoft_Equation3.bin" ContentType="application/vnd.openxmlformats-officedocument.oleObject"/>
  <Override PartName="/ppt/slides/slide6.xml" ContentType="application/vnd.openxmlformats-officedocument.presentationml.slide+xml"/>
  <Override PartName="/ppt/slides/slide16.xml" ContentType="application/vnd.openxmlformats-officedocument.presentationml.slide+xml"/>
  <Default Extension="pdf" ContentType="application/pdf"/>
  <Override PartName="/ppt/notesSlides/notesSlide20.xml" ContentType="application/vnd.openxmlformats-officedocument.presentationml.notesSlide+xml"/>
  <Override PartName="/ppt/slides/slide19.xml" ContentType="application/vnd.openxmlformats-officedocument.presentationml.slide+xml"/>
  <Override PartName="/ppt/slides/slide12.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72" r:id="rId1"/>
  </p:sldMasterIdLst>
  <p:notesMasterIdLst>
    <p:notesMasterId r:id="rId23"/>
  </p:notesMasterIdLst>
  <p:handoutMasterIdLst>
    <p:handoutMasterId r:id="rId24"/>
  </p:handoutMasterIdLst>
  <p:sldIdLst>
    <p:sldId id="256" r:id="rId2"/>
    <p:sldId id="257" r:id="rId3"/>
    <p:sldId id="258" r:id="rId4"/>
    <p:sldId id="259" r:id="rId5"/>
    <p:sldId id="280" r:id="rId6"/>
    <p:sldId id="269" r:id="rId7"/>
    <p:sldId id="260" r:id="rId8"/>
    <p:sldId id="270" r:id="rId9"/>
    <p:sldId id="278" r:id="rId10"/>
    <p:sldId id="271" r:id="rId11"/>
    <p:sldId id="262" r:id="rId12"/>
    <p:sldId id="263" r:id="rId13"/>
    <p:sldId id="272" r:id="rId14"/>
    <p:sldId id="264" r:id="rId15"/>
    <p:sldId id="266" r:id="rId16"/>
    <p:sldId id="275" r:id="rId17"/>
    <p:sldId id="277" r:id="rId18"/>
    <p:sldId id="273" r:id="rId19"/>
    <p:sldId id="274" r:id="rId20"/>
    <p:sldId id="276" r:id="rId21"/>
    <p:sldId id="281"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notes"/>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p:restoredLeft sz="15620"/>
    <p:restoredTop sz="88312" autoAdjust="0"/>
  </p:normalViewPr>
  <p:slideViewPr>
    <p:cSldViewPr snapToGrid="0" snapToObjects="1">
      <p:cViewPr varScale="1">
        <p:scale>
          <a:sx n="104" d="100"/>
          <a:sy n="104" d="100"/>
        </p:scale>
        <p:origin x="-9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7" Type="http://schemas.openxmlformats.org/officeDocument/2006/relationships/slide" Target="slides/slide6.xml"/><Relationship Id="rId1" Type="http://schemas.openxmlformats.org/officeDocument/2006/relationships/slideMaster" Target="slideMasters/slide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viewProps" Target="viewProps.xml"/><Relationship Id="rId14" Type="http://schemas.openxmlformats.org/officeDocument/2006/relationships/slide" Target="slides/slide13.xml"/><Relationship Id="rId23" Type="http://schemas.openxmlformats.org/officeDocument/2006/relationships/notesMaster" Target="notesMasters/notesMaster1.xml"/><Relationship Id="rId4" Type="http://schemas.openxmlformats.org/officeDocument/2006/relationships/slide" Target="slides/slide3.xml"/><Relationship Id="rId28" Type="http://schemas.openxmlformats.org/officeDocument/2006/relationships/theme" Target="theme/theme1.xml"/><Relationship Id="rId26" Type="http://schemas.openxmlformats.org/officeDocument/2006/relationships/presProps" Target="presProps.xml"/><Relationship Id="rId11" Type="http://schemas.openxmlformats.org/officeDocument/2006/relationships/slide" Target="slides/slide10.xml"/><Relationship Id="rId29" Type="http://schemas.openxmlformats.org/officeDocument/2006/relationships/tableStyles" Target="tableStyles.xml"/><Relationship Id="rId6" Type="http://schemas.openxmlformats.org/officeDocument/2006/relationships/slide" Target="slides/slide5.xml"/><Relationship Id="rId16" Type="http://schemas.openxmlformats.org/officeDocument/2006/relationships/slide" Target="slides/slide15.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20" Type="http://schemas.openxmlformats.org/officeDocument/2006/relationships/slide" Target="slides/slide19.xml"/><Relationship Id="rId22" Type="http://schemas.openxmlformats.org/officeDocument/2006/relationships/slide" Target="slides/slide21.xml"/><Relationship Id="rId21" Type="http://schemas.openxmlformats.org/officeDocument/2006/relationships/slide" Target="slides/slide20.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pict"/></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ict"/></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pict"/></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0F751E-8773-624F-A17D-BCA12D5239B7}" type="datetimeFigureOut">
              <a:rPr lang="en-US" smtClean="0"/>
              <a:t>5/13/09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BAA4A02-46ED-F44B-B60F-C9A6C74C60D6}"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756484-7F3C-CD4E-9F83-FF80FEC6876B}" type="datetimeFigureOut">
              <a:rPr lang="en-US" smtClean="0"/>
              <a:pPr/>
              <a:t>5/13/09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357E43-5379-6A46-B79D-94E9B882EE7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1357E43-5379-6A46-B79D-94E9B882EE76}"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are the nautical conventions for all</a:t>
            </a:r>
            <a:r>
              <a:rPr lang="en-US" baseline="0" dirty="0" smtClean="0"/>
              <a:t> 6 axes. </a:t>
            </a:r>
            <a:endParaRPr lang="en-US" dirty="0"/>
          </a:p>
        </p:txBody>
      </p:sp>
      <p:sp>
        <p:nvSpPr>
          <p:cNvPr id="4" name="Slide Number Placeholder 3"/>
          <p:cNvSpPr>
            <a:spLocks noGrp="1"/>
          </p:cNvSpPr>
          <p:nvPr>
            <p:ph type="sldNum" sz="quarter" idx="10"/>
          </p:nvPr>
        </p:nvSpPr>
        <p:spPr/>
        <p:txBody>
          <a:bodyPr/>
          <a:lstStyle/>
          <a:p>
            <a:fld id="{D1357E43-5379-6A46-B79D-94E9B882EE76}"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1357E43-5379-6A46-B79D-94E9B882EE76}"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Phi_dot</a:t>
            </a:r>
            <a:r>
              <a:rPr lang="en-US" baseline="0" dirty="0" smtClean="0"/>
              <a:t> is simple geometry.</a:t>
            </a:r>
            <a:endParaRPr lang="en-US" dirty="0"/>
          </a:p>
        </p:txBody>
      </p:sp>
      <p:sp>
        <p:nvSpPr>
          <p:cNvPr id="4" name="Slide Number Placeholder 3"/>
          <p:cNvSpPr>
            <a:spLocks noGrp="1"/>
          </p:cNvSpPr>
          <p:nvPr>
            <p:ph type="sldNum" sz="quarter" idx="10"/>
          </p:nvPr>
        </p:nvSpPr>
        <p:spPr/>
        <p:txBody>
          <a:bodyPr/>
          <a:lstStyle/>
          <a:p>
            <a:fld id="{D1357E43-5379-6A46-B79D-94E9B882EE76}"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 lacks a proper model I mean there’s no real</a:t>
            </a:r>
            <a:r>
              <a:rPr lang="en-US" baseline="0" dirty="0" smtClean="0"/>
              <a:t> affect of the rudder as moments or force, it just changes the heading. In reality the rudder flow redirection affect yaw and roll.</a:t>
            </a:r>
          </a:p>
          <a:p>
            <a:endParaRPr lang="en-US" baseline="0" dirty="0" smtClean="0"/>
          </a:p>
          <a:p>
            <a:r>
              <a:rPr lang="en-US" baseline="0" dirty="0" smtClean="0"/>
              <a:t>Drag is calculated with a simple squared-drag law: drag = </a:t>
            </a:r>
            <a:r>
              <a:rPr lang="en-US" baseline="0" dirty="0" err="1" smtClean="0"/>
              <a:t>C_d</a:t>
            </a:r>
            <a:r>
              <a:rPr lang="en-US" baseline="0" dirty="0" smtClean="0"/>
              <a:t>*v^2</a:t>
            </a:r>
          </a:p>
        </p:txBody>
      </p:sp>
      <p:sp>
        <p:nvSpPr>
          <p:cNvPr id="4" name="Slide Number Placeholder 3"/>
          <p:cNvSpPr>
            <a:spLocks noGrp="1"/>
          </p:cNvSpPr>
          <p:nvPr>
            <p:ph type="sldNum" sz="quarter" idx="10"/>
          </p:nvPr>
        </p:nvSpPr>
        <p:spPr/>
        <p:txBody>
          <a:bodyPr/>
          <a:lstStyle/>
          <a:p>
            <a:fld id="{D1357E43-5379-6A46-B79D-94E9B882EE76}"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1357E43-5379-6A46-B79D-94E9B882EE76}"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basic equations of motion take into account the </a:t>
            </a:r>
            <a:r>
              <a:rPr lang="en-US" dirty="0" err="1" smtClean="0"/>
              <a:t>coriolis</a:t>
            </a:r>
            <a:r>
              <a:rPr lang="en-US" baseline="0" dirty="0" smtClean="0"/>
              <a:t> and centripetal forces</a:t>
            </a:r>
            <a:r>
              <a:rPr lang="en-US" baseline="0" dirty="0" smtClean="0"/>
              <a:t>. Looks like M_RB*</a:t>
            </a:r>
            <a:r>
              <a:rPr lang="en-US" baseline="0" dirty="0" err="1" smtClean="0"/>
              <a:t>v_dot</a:t>
            </a:r>
            <a:r>
              <a:rPr lang="en-US" baseline="0" dirty="0" smtClean="0"/>
              <a:t> = tau-C_RB*</a:t>
            </a:r>
            <a:r>
              <a:rPr lang="en-US" baseline="0" dirty="0" err="1" smtClean="0"/>
              <a:t>v</a:t>
            </a:r>
            <a:r>
              <a:rPr lang="en-US" baseline="0" dirty="0" smtClean="0"/>
              <a:t>. M_RB = matrix mass and inertia due to rigid body dynamics. C_RB*</a:t>
            </a:r>
            <a:r>
              <a:rPr lang="en-US" baseline="0" dirty="0" err="1" smtClean="0"/>
              <a:t>v</a:t>
            </a:r>
            <a:r>
              <a:rPr lang="en-US" baseline="0" dirty="0" smtClean="0"/>
              <a:t> are from the </a:t>
            </a:r>
            <a:r>
              <a:rPr lang="en-US" baseline="0" dirty="0" err="1" smtClean="0"/>
              <a:t>coriolis</a:t>
            </a:r>
            <a:r>
              <a:rPr lang="en-US" baseline="0" dirty="0" smtClean="0"/>
              <a:t> and centripetal forces and moments from rigid body dynamics</a:t>
            </a:r>
          </a:p>
          <a:p>
            <a:endParaRPr lang="en-US" baseline="0" dirty="0" smtClean="0"/>
          </a:p>
          <a:p>
            <a:r>
              <a:rPr lang="en-US" baseline="0" dirty="0" err="1" smtClean="0"/>
              <a:t>X_g</a:t>
            </a:r>
            <a:r>
              <a:rPr lang="en-US" baseline="0" dirty="0" smtClean="0"/>
              <a:t> and </a:t>
            </a:r>
            <a:r>
              <a:rPr lang="en-US" baseline="0" dirty="0" err="1" smtClean="0"/>
              <a:t>Z_g</a:t>
            </a:r>
            <a:r>
              <a:rPr lang="en-US" baseline="0" dirty="0" smtClean="0"/>
              <a:t> are the coordinates of the center of gravity with respect to the fixed-body coordinate system.</a:t>
            </a:r>
          </a:p>
          <a:p>
            <a:endParaRPr lang="en-US" baseline="0" dirty="0" smtClean="0"/>
          </a:p>
          <a:p>
            <a:r>
              <a:rPr lang="en-US" baseline="0" dirty="0" smtClean="0"/>
              <a:t>These equations are merely for defining forces in the local </a:t>
            </a:r>
            <a:r>
              <a:rPr lang="en-US" baseline="0" dirty="0" smtClean="0"/>
              <a:t>frame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1357E43-5379-6A46-B79D-94E9B882EE76}"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Need to convert dynamics into</a:t>
            </a:r>
            <a:r>
              <a:rPr lang="en-US" baseline="0" dirty="0" smtClean="0"/>
              <a:t> global inertial frame. Easy to do using Euler angles.</a:t>
            </a:r>
            <a:endParaRPr lang="en-US" dirty="0"/>
          </a:p>
        </p:txBody>
      </p:sp>
      <p:sp>
        <p:nvSpPr>
          <p:cNvPr id="4" name="Slide Number Placeholder 3"/>
          <p:cNvSpPr>
            <a:spLocks noGrp="1"/>
          </p:cNvSpPr>
          <p:nvPr>
            <p:ph type="sldNum" sz="quarter" idx="10"/>
          </p:nvPr>
        </p:nvSpPr>
        <p:spPr/>
        <p:txBody>
          <a:bodyPr/>
          <a:lstStyle/>
          <a:p>
            <a:fld id="{D1357E43-5379-6A46-B79D-94E9B882EE76}"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arenR"/>
            </a:pPr>
            <a:r>
              <a:rPr lang="en-US" dirty="0" smtClean="0"/>
              <a:t>Only involves displacement and reveals mass</a:t>
            </a:r>
            <a:r>
              <a:rPr lang="en-US" baseline="0" dirty="0" smtClean="0"/>
              <a:t> and inertia forces and moments and the </a:t>
            </a:r>
            <a:r>
              <a:rPr lang="en-US" baseline="0" dirty="0" err="1" smtClean="0"/>
              <a:t>Munk</a:t>
            </a:r>
            <a:r>
              <a:rPr lang="en-US" baseline="0" dirty="0" smtClean="0"/>
              <a:t> moment (moment due to constant translation forcing an increase in the angle of attack, generally a coefficient of “</a:t>
            </a:r>
            <a:r>
              <a:rPr lang="en-US" baseline="0" dirty="0" err="1" smtClean="0"/>
              <a:t>uv</a:t>
            </a:r>
            <a:r>
              <a:rPr lang="en-US" baseline="0" dirty="0" smtClean="0"/>
              <a:t>”)</a:t>
            </a:r>
          </a:p>
          <a:p>
            <a:pPr marL="228600" indent="-228600">
              <a:buAutoNum type="arabicParenR"/>
            </a:pPr>
            <a:r>
              <a:rPr lang="en-US" baseline="0" dirty="0" smtClean="0"/>
              <a:t>Hull shape is important. Net force acting on it when it moves through with an angle of attack. Lift forces act on the center of pressure and adds to the </a:t>
            </a:r>
            <a:r>
              <a:rPr lang="en-US" baseline="0" dirty="0" err="1" smtClean="0"/>
              <a:t>Munk</a:t>
            </a:r>
            <a:r>
              <a:rPr lang="en-US" baseline="0" dirty="0" smtClean="0"/>
              <a:t> moment. Terms are </a:t>
            </a:r>
            <a:r>
              <a:rPr lang="en-US" baseline="0" dirty="0" err="1" smtClean="0"/>
              <a:t>uv</a:t>
            </a:r>
            <a:r>
              <a:rPr lang="en-US" baseline="0" dirty="0" smtClean="0"/>
              <a:t> and </a:t>
            </a:r>
            <a:r>
              <a:rPr lang="en-US" baseline="0" dirty="0" err="1" smtClean="0"/>
              <a:t>ur</a:t>
            </a:r>
            <a:r>
              <a:rPr lang="en-US" baseline="0" dirty="0" smtClean="0"/>
              <a:t>.</a:t>
            </a:r>
          </a:p>
          <a:p>
            <a:pPr marL="228600" indent="-228600">
              <a:buAutoNum type="arabicParenR"/>
            </a:pPr>
            <a:r>
              <a:rPr lang="en-US" baseline="0" dirty="0" smtClean="0"/>
              <a:t>Hydrodynamic resistance and is composed of multiple components: frictional resistance (energy lost by moving in a viscous fluid), wave-making resistance (energy lost generating waves), eddy resistance (energy lost in eddies shed from the hull). Terms are </a:t>
            </a:r>
            <a:r>
              <a:rPr lang="en-US" baseline="0" dirty="0" err="1" smtClean="0"/>
              <a:t>abs(u</a:t>
            </a:r>
            <a:r>
              <a:rPr lang="en-US" baseline="0" dirty="0" smtClean="0"/>
              <a:t>)*</a:t>
            </a:r>
            <a:r>
              <a:rPr lang="en-US" baseline="0" dirty="0" err="1" smtClean="0"/>
              <a:t>u</a:t>
            </a:r>
            <a:r>
              <a:rPr lang="en-US" baseline="0" dirty="0" smtClean="0"/>
              <a:t>, </a:t>
            </a:r>
            <a:r>
              <a:rPr lang="en-US" baseline="0" dirty="0" err="1" smtClean="0"/>
              <a:t>abs(v</a:t>
            </a:r>
            <a:r>
              <a:rPr lang="en-US" baseline="0" dirty="0" smtClean="0"/>
              <a:t>)*</a:t>
            </a:r>
            <a:r>
              <a:rPr lang="en-US" baseline="0" dirty="0" err="1" smtClean="0"/>
              <a:t>v</a:t>
            </a:r>
            <a:r>
              <a:rPr lang="en-US" baseline="0" dirty="0" smtClean="0"/>
              <a:t>, </a:t>
            </a:r>
            <a:r>
              <a:rPr lang="en-US" baseline="0" dirty="0" err="1" smtClean="0"/>
              <a:t>abs(r</a:t>
            </a:r>
            <a:r>
              <a:rPr lang="en-US" baseline="0" dirty="0" smtClean="0"/>
              <a:t>)*</a:t>
            </a:r>
            <a:r>
              <a:rPr lang="en-US" baseline="0" dirty="0" err="1" smtClean="0"/>
              <a:t>v,abs(v</a:t>
            </a:r>
            <a:r>
              <a:rPr lang="en-US" baseline="0" dirty="0" smtClean="0"/>
              <a:t>*</a:t>
            </a:r>
            <a:r>
              <a:rPr lang="en-US" baseline="0" dirty="0" err="1" smtClean="0"/>
              <a:t>r</a:t>
            </a:r>
            <a:r>
              <a:rPr lang="en-US" baseline="0" dirty="0" smtClean="0"/>
              <a:t>, </a:t>
            </a:r>
            <a:r>
              <a:rPr lang="en-US" baseline="0" dirty="0" err="1" smtClean="0"/>
              <a:t>abs(r</a:t>
            </a:r>
            <a:r>
              <a:rPr lang="en-US" baseline="0" dirty="0" smtClean="0"/>
              <a:t>)*</a:t>
            </a:r>
            <a:r>
              <a:rPr lang="en-US" baseline="0" dirty="0" err="1" smtClean="0"/>
              <a:t>r</a:t>
            </a:r>
            <a:r>
              <a:rPr lang="en-US" baseline="0" dirty="0" smtClean="0"/>
              <a:t>.</a:t>
            </a:r>
          </a:p>
          <a:p>
            <a:pPr marL="228600" indent="-228600">
              <a:buAutoNum type="arabicParenR"/>
            </a:pPr>
            <a:r>
              <a:rPr lang="en-US" baseline="0" dirty="0" smtClean="0"/>
              <a:t>Restoring forces and moments dependent on the Euler angles and act on CG and CB. Can be considered equivalent to a mass-damper-spring system.</a:t>
            </a:r>
          </a:p>
          <a:p>
            <a:pPr marL="228600" indent="-228600">
              <a:buAutoNum type="arabicParenR"/>
            </a:pPr>
            <a:endParaRPr lang="en-US" baseline="0" dirty="0" smtClean="0"/>
          </a:p>
          <a:p>
            <a:pPr marL="228600" indent="-228600">
              <a:buNone/>
            </a:pPr>
            <a:r>
              <a:rPr lang="en-US" baseline="0" dirty="0" smtClean="0"/>
              <a:t>These hydrodynamic coefficients are on the order of 10^-5, so they shouldn’t be too large of a factor in the model, especially with this being a small boat with correspondingly small mass/inertia.</a:t>
            </a:r>
          </a:p>
        </p:txBody>
      </p:sp>
      <p:sp>
        <p:nvSpPr>
          <p:cNvPr id="4" name="Slide Number Placeholder 3"/>
          <p:cNvSpPr>
            <a:spLocks noGrp="1"/>
          </p:cNvSpPr>
          <p:nvPr>
            <p:ph type="sldNum" sz="quarter" idx="10"/>
          </p:nvPr>
        </p:nvSpPr>
        <p:spPr/>
        <p:txBody>
          <a:bodyPr/>
          <a:lstStyle/>
          <a:p>
            <a:fld id="{D1357E43-5379-6A46-B79D-94E9B882EE76}"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Clamped</a:t>
            </a:r>
            <a:r>
              <a:rPr lang="en-US" baseline="0" dirty="0" smtClean="0"/>
              <a:t> at input to -1..1, output to -1..1, after gain to -1..1, gain itself is 20.</a:t>
            </a:r>
          </a:p>
          <a:p>
            <a:endParaRPr lang="en-US" baseline="0" dirty="0" smtClean="0"/>
          </a:p>
          <a:p>
            <a:r>
              <a:rPr lang="en-US" baseline="0" dirty="0" smtClean="0"/>
              <a:t>20 = Tau </a:t>
            </a:r>
            <a:r>
              <a:rPr lang="en-US" baseline="0" dirty="0" smtClean="0"/>
              <a:t>= </a:t>
            </a:r>
            <a:r>
              <a:rPr lang="en-US" baseline="0" dirty="0" err="1" smtClean="0"/>
              <a:t>rudder_angle_dot_max/proportional_band</a:t>
            </a:r>
            <a:r>
              <a:rPr lang="en-US" baseline="0" dirty="0" smtClean="0"/>
              <a:t>: </a:t>
            </a:r>
            <a:r>
              <a:rPr lang="en-US" baseline="0" dirty="0" err="1" smtClean="0"/>
              <a:t>rudder_angle_dot_max</a:t>
            </a:r>
            <a:r>
              <a:rPr lang="en-US" baseline="0" dirty="0" smtClean="0"/>
              <a:t> = 10 &lt;- from original simulation, proportional band = 0.5</a:t>
            </a:r>
          </a:p>
          <a:p>
            <a:endParaRPr lang="en-US" baseline="0" dirty="0" smtClean="0"/>
          </a:p>
          <a:p>
            <a:r>
              <a:rPr lang="en-US" baseline="0" dirty="0" smtClean="0"/>
              <a:t>Values were chosen to give an adequate response. Not actually certain if these are realistic or even what proportional band really is.</a:t>
            </a:r>
            <a:endParaRPr lang="en-US" dirty="0"/>
          </a:p>
        </p:txBody>
      </p:sp>
      <p:sp>
        <p:nvSpPr>
          <p:cNvPr id="4" name="Slide Number Placeholder 3"/>
          <p:cNvSpPr>
            <a:spLocks noGrp="1"/>
          </p:cNvSpPr>
          <p:nvPr>
            <p:ph type="sldNum" sz="quarter" idx="10"/>
          </p:nvPr>
        </p:nvSpPr>
        <p:spPr/>
        <p:txBody>
          <a:bodyPr/>
          <a:lstStyle/>
          <a:p>
            <a:fld id="{D1357E43-5379-6A46-B79D-94E9B882EE76}"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 graph of the rudder response. I mostly made it</a:t>
            </a:r>
            <a:r>
              <a:rPr lang="en-US" baseline="0" dirty="0" smtClean="0"/>
              <a:t> up to achieve a slight delay. It’s not much but it’s definitely noticeable in the model and can be tuned easily from gathered data. I mentioned that the time constant is 20.</a:t>
            </a:r>
            <a:endParaRPr lang="en-US" dirty="0"/>
          </a:p>
        </p:txBody>
      </p:sp>
      <p:sp>
        <p:nvSpPr>
          <p:cNvPr id="4" name="Slide Number Placeholder 3"/>
          <p:cNvSpPr>
            <a:spLocks noGrp="1"/>
          </p:cNvSpPr>
          <p:nvPr>
            <p:ph type="sldNum" sz="quarter" idx="10"/>
          </p:nvPr>
        </p:nvSpPr>
        <p:spPr/>
        <p:txBody>
          <a:bodyPr/>
          <a:lstStyle/>
          <a:p>
            <a:fld id="{D1357E43-5379-6A46-B79D-94E9B882EE76}"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Too much work to get it</a:t>
            </a:r>
            <a:r>
              <a:rPr lang="en-US" baseline="0" dirty="0" smtClean="0"/>
              <a:t> done </a:t>
            </a:r>
            <a:r>
              <a:rPr lang="en-US" baseline="0" dirty="0" smtClean="0"/>
              <a:t>right and wanted to donate it.</a:t>
            </a:r>
          </a:p>
          <a:p>
            <a:endParaRPr lang="en-US" baseline="0" dirty="0" smtClean="0"/>
          </a:p>
          <a:p>
            <a:r>
              <a:rPr lang="en-US" baseline="0" dirty="0" smtClean="0"/>
              <a:t>This company is based in Menlo Park. Was actually recently in the news for an autonomous wheeled robot that could navigate their place. They promote open source in all their projects and you can play with what they release.</a:t>
            </a:r>
            <a:endParaRPr lang="en-US" dirty="0"/>
          </a:p>
        </p:txBody>
      </p:sp>
      <p:sp>
        <p:nvSpPr>
          <p:cNvPr id="4" name="Slide Number Placeholder 3"/>
          <p:cNvSpPr>
            <a:spLocks noGrp="1"/>
          </p:cNvSpPr>
          <p:nvPr>
            <p:ph type="sldNum" sz="quarter" idx="10"/>
          </p:nvPr>
        </p:nvSpPr>
        <p:spPr/>
        <p:txBody>
          <a:bodyPr/>
          <a:lstStyle/>
          <a:p>
            <a:fld id="{D1357E43-5379-6A46-B79D-94E9B882EE76}"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rudder is treated as a force pushing outward from the center of pressure (CP). Both forces and moments are generated from this model.</a:t>
            </a:r>
            <a:endParaRPr lang="en-US" dirty="0" smtClean="0"/>
          </a:p>
          <a:p>
            <a:endParaRPr lang="en-US" dirty="0" smtClean="0"/>
          </a:p>
          <a:p>
            <a:r>
              <a:rPr lang="en-US" dirty="0" smtClean="0"/>
              <a:t>P</a:t>
            </a:r>
            <a:r>
              <a:rPr lang="en-US" baseline="0" dirty="0" smtClean="0"/>
              <a:t> </a:t>
            </a:r>
            <a:r>
              <a:rPr lang="en-US" baseline="0" dirty="0" smtClean="0"/>
              <a:t>= density of saltwater (rho)</a:t>
            </a:r>
          </a:p>
          <a:p>
            <a:r>
              <a:rPr lang="en-US" baseline="0" dirty="0" smtClean="0"/>
              <a:t>C_F = lift coefficient</a:t>
            </a:r>
          </a:p>
          <a:p>
            <a:r>
              <a:rPr lang="en-US" baseline="0" dirty="0" err="1" smtClean="0"/>
              <a:t>A_r</a:t>
            </a:r>
            <a:r>
              <a:rPr lang="en-US" baseline="0" dirty="0" smtClean="0"/>
              <a:t> = rudder area</a:t>
            </a:r>
          </a:p>
          <a:p>
            <a:r>
              <a:rPr lang="en-US" baseline="0" dirty="0" err="1" smtClean="0"/>
              <a:t>V_av</a:t>
            </a:r>
            <a:r>
              <a:rPr lang="en-US" baseline="0" dirty="0" smtClean="0"/>
              <a:t> = average flow passing the rudder</a:t>
            </a:r>
            <a:endParaRPr lang="en-US" dirty="0" smtClean="0"/>
          </a:p>
          <a:p>
            <a:endParaRPr lang="en-US" dirty="0" smtClean="0"/>
          </a:p>
          <a:p>
            <a:r>
              <a:rPr lang="en-US" dirty="0" err="1" smtClean="0"/>
              <a:t>X_rudder</a:t>
            </a:r>
            <a:r>
              <a:rPr lang="en-US" dirty="0" smtClean="0"/>
              <a:t> = -</a:t>
            </a:r>
            <a:r>
              <a:rPr lang="en-US" dirty="0" err="1" smtClean="0"/>
              <a:t>Fsin(delta</a:t>
            </a:r>
            <a:r>
              <a:rPr lang="en-US" dirty="0" smtClean="0"/>
              <a:t>)</a:t>
            </a:r>
          </a:p>
          <a:p>
            <a:r>
              <a:rPr lang="en-US" dirty="0" err="1" smtClean="0"/>
              <a:t>Y_rudder</a:t>
            </a:r>
            <a:r>
              <a:rPr lang="en-US" dirty="0" smtClean="0"/>
              <a:t> = </a:t>
            </a:r>
            <a:r>
              <a:rPr lang="en-US" dirty="0" err="1" smtClean="0"/>
              <a:t>Fcos(delta</a:t>
            </a:r>
            <a:r>
              <a:rPr lang="en-US" dirty="0" smtClean="0"/>
              <a:t>)</a:t>
            </a:r>
          </a:p>
          <a:p>
            <a:r>
              <a:rPr lang="en-US" dirty="0" err="1" smtClean="0"/>
              <a:t>Z_rudder</a:t>
            </a:r>
            <a:r>
              <a:rPr lang="en-US" dirty="0" smtClean="0"/>
              <a:t> = 0</a:t>
            </a:r>
          </a:p>
          <a:p>
            <a:endParaRPr lang="en-US" dirty="0" smtClean="0"/>
          </a:p>
          <a:p>
            <a:r>
              <a:rPr lang="en-US" dirty="0" smtClean="0"/>
              <a:t>[K M N] = (</a:t>
            </a:r>
            <a:r>
              <a:rPr lang="en-US" dirty="0" smtClean="0"/>
              <a:t>CP-CG) </a:t>
            </a:r>
            <a:r>
              <a:rPr lang="en-US" dirty="0" err="1" smtClean="0"/>
              <a:t>x</a:t>
            </a:r>
            <a:r>
              <a:rPr lang="en-US" baseline="0" dirty="0" smtClean="0"/>
              <a:t> [X Y Z]</a:t>
            </a:r>
            <a:endParaRPr lang="en-US" dirty="0"/>
          </a:p>
        </p:txBody>
      </p:sp>
      <p:sp>
        <p:nvSpPr>
          <p:cNvPr id="4" name="Slide Number Placeholder 3"/>
          <p:cNvSpPr>
            <a:spLocks noGrp="1"/>
          </p:cNvSpPr>
          <p:nvPr>
            <p:ph type="sldNum" sz="quarter" idx="10"/>
          </p:nvPr>
        </p:nvSpPr>
        <p:spPr/>
        <p:txBody>
          <a:bodyPr/>
          <a:lstStyle/>
          <a:p>
            <a:fld id="{D1357E43-5379-6A46-B79D-94E9B882EE76}"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 currently working on both</a:t>
            </a:r>
            <a:r>
              <a:rPr lang="en-US" baseline="0" dirty="0" smtClean="0"/>
              <a:t> the old simulation and the next simulation in MATLAB in order to compare them and also have a “safe” more primitive simulation we can use if needed.</a:t>
            </a:r>
          </a:p>
          <a:p>
            <a:endParaRPr lang="en-US" baseline="0" dirty="0" smtClean="0"/>
          </a:p>
          <a:p>
            <a:r>
              <a:rPr lang="en-US" baseline="0" dirty="0" smtClean="0"/>
              <a:t>The software is pretty complicated, both in the way that it’s organized and in the various features in the different programs. I’m continuing to explore the programs and read through the source code. We do have automated documentation, but that’s little help when very few comments.</a:t>
            </a:r>
          </a:p>
          <a:p>
            <a:endParaRPr lang="en-US" baseline="0" dirty="0" smtClean="0"/>
          </a:p>
          <a:p>
            <a:r>
              <a:rPr lang="en-US" baseline="0" dirty="0" smtClean="0"/>
              <a:t>The hardware also takes a decent amount of work to examine. The code, documentation, and even internals all differ from each other and some features aren’t implemented or used. (We have 2 extra antennas that aren’t connected inside, another cable connected to who knows what. The internals of the boat itself make it difficult to physically follow all the cables as well as look at everything in the boat.</a:t>
            </a:r>
          </a:p>
          <a:p>
            <a:endParaRPr lang="en-US" baseline="0" dirty="0" smtClean="0"/>
          </a:p>
          <a:p>
            <a:r>
              <a:rPr lang="en-US" baseline="0" dirty="0" smtClean="0"/>
              <a:t>The next revision will be based off the </a:t>
            </a:r>
            <a:r>
              <a:rPr lang="en-US" baseline="0" dirty="0" err="1" smtClean="0"/>
              <a:t>dsPIC</a:t>
            </a:r>
            <a:r>
              <a:rPr lang="en-US" baseline="0" dirty="0" smtClean="0"/>
              <a:t>. Between the CAN controller and 2 serial ports we should be able to connect all sensors directly to the </a:t>
            </a:r>
            <a:r>
              <a:rPr lang="en-US" baseline="0" dirty="0" err="1" smtClean="0"/>
              <a:t>dsPIC</a:t>
            </a:r>
            <a:r>
              <a:rPr lang="en-US" baseline="0" dirty="0" smtClean="0"/>
              <a:t>. Depending on processing power, we may need to add a PC to do </a:t>
            </a:r>
            <a:r>
              <a:rPr lang="en-US" baseline="0" dirty="0" err="1" smtClean="0"/>
              <a:t>highlevel</a:t>
            </a:r>
            <a:r>
              <a:rPr lang="en-US" baseline="0" dirty="0" smtClean="0"/>
              <a:t> control. Wireless communication can be done through simple radios.</a:t>
            </a:r>
            <a:endParaRPr lang="en-US" dirty="0"/>
          </a:p>
        </p:txBody>
      </p:sp>
      <p:sp>
        <p:nvSpPr>
          <p:cNvPr id="4" name="Slide Number Placeholder 3"/>
          <p:cNvSpPr>
            <a:spLocks noGrp="1"/>
          </p:cNvSpPr>
          <p:nvPr>
            <p:ph type="sldNum" sz="quarter" idx="10"/>
          </p:nvPr>
        </p:nvSpPr>
        <p:spPr/>
        <p:txBody>
          <a:bodyPr/>
          <a:lstStyle/>
          <a:p>
            <a:fld id="{D1357E43-5379-6A46-B79D-94E9B882EE76}" type="slidenum">
              <a:rPr lang="en-US" smtClean="0"/>
              <a:pPr/>
              <a:t>21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Going to be working with MBARI on interesting software and sensors we can use with </a:t>
            </a:r>
            <a:r>
              <a:rPr lang="en-US" dirty="0" smtClean="0"/>
              <a:t>it</a:t>
            </a:r>
            <a:r>
              <a:rPr lang="en-US" baseline="0" dirty="0" smtClean="0"/>
              <a:t> this summer. Possibly working on coordinating missions between the boat and an underwater vehicle.</a:t>
            </a:r>
            <a:endParaRPr lang="en-US" dirty="0"/>
          </a:p>
        </p:txBody>
      </p:sp>
      <p:sp>
        <p:nvSpPr>
          <p:cNvPr id="4" name="Slide Number Placeholder 3"/>
          <p:cNvSpPr>
            <a:spLocks noGrp="1"/>
          </p:cNvSpPr>
          <p:nvPr>
            <p:ph type="sldNum" sz="quarter" idx="10"/>
          </p:nvPr>
        </p:nvSpPr>
        <p:spPr/>
        <p:txBody>
          <a:bodyPr/>
          <a:lstStyle/>
          <a:p>
            <a:fld id="{D1357E43-5379-6A46-B79D-94E9B882EE76}"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Out behind E2, easy to find. In a little sad shape with the PV panels buckling on top. Possibly going to replace them with commercial modules</a:t>
            </a:r>
            <a:r>
              <a:rPr lang="en-US" baseline="0" dirty="0" smtClean="0"/>
              <a:t> instead of keeping these individual cells.</a:t>
            </a:r>
          </a:p>
          <a:p>
            <a:endParaRPr lang="en-US" baseline="0" dirty="0" smtClean="0"/>
          </a:p>
          <a:p>
            <a:r>
              <a:rPr lang="en-US" baseline="0" dirty="0" smtClean="0"/>
              <a:t>We have a drive motor, battery tray motor, rudder motor, and a bilge pump to round out the motors.</a:t>
            </a:r>
          </a:p>
          <a:p>
            <a:endParaRPr lang="en-US" baseline="0" dirty="0" smtClean="0"/>
          </a:p>
          <a:p>
            <a:r>
              <a:rPr lang="en-US" baseline="0" dirty="0" smtClean="0"/>
              <a:t>6 batteries with 4 mobile and 2 stationary.</a:t>
            </a:r>
            <a:endParaRPr lang="en-US" dirty="0"/>
          </a:p>
        </p:txBody>
      </p:sp>
      <p:sp>
        <p:nvSpPr>
          <p:cNvPr id="4" name="Slide Number Placeholder 3"/>
          <p:cNvSpPr>
            <a:spLocks noGrp="1"/>
          </p:cNvSpPr>
          <p:nvPr>
            <p:ph type="sldNum" sz="quarter" idx="10"/>
          </p:nvPr>
        </p:nvSpPr>
        <p:spPr/>
        <p:txBody>
          <a:bodyPr/>
          <a:lstStyle/>
          <a:p>
            <a:fld id="{D1357E43-5379-6A46-B79D-94E9B882EE76}"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Here’s the internal view of the boat.</a:t>
            </a:r>
          </a:p>
          <a:p>
            <a:endParaRPr lang="en-US" dirty="0" smtClean="0"/>
          </a:p>
          <a:p>
            <a:r>
              <a:rPr lang="en-US" dirty="0" smtClean="0"/>
              <a:t>Mast</a:t>
            </a:r>
            <a:r>
              <a:rPr lang="en-US" baseline="0" dirty="0" smtClean="0"/>
              <a:t> – The mast provides buoyancy to theoretically help right the boat. Also provides a radar target so other boats can see it.</a:t>
            </a:r>
          </a:p>
          <a:p>
            <a:endParaRPr lang="en-US" baseline="0" dirty="0" smtClean="0"/>
          </a:p>
          <a:p>
            <a:r>
              <a:rPr lang="en-US" baseline="0" dirty="0" smtClean="0"/>
              <a:t>Battery tray – The 4 ballast batteries are on a rotating tray that can tilt the boat. Allows for 60 degree rotation each direction.</a:t>
            </a:r>
          </a:p>
          <a:p>
            <a:endParaRPr lang="en-US" baseline="0" dirty="0" smtClean="0"/>
          </a:p>
          <a:p>
            <a:r>
              <a:rPr lang="en-US" baseline="0" dirty="0" smtClean="0"/>
              <a:t>Sensor pods – Pods in the bow and stern allow for sensors to be inserted into the boat with access to the water and the air. No connections yet to the main processor so sensors would need to be self-contained, but that’s a long-term goal.</a:t>
            </a:r>
          </a:p>
        </p:txBody>
      </p:sp>
      <p:sp>
        <p:nvSpPr>
          <p:cNvPr id="4" name="Slide Number Placeholder 3"/>
          <p:cNvSpPr>
            <a:spLocks noGrp="1"/>
          </p:cNvSpPr>
          <p:nvPr>
            <p:ph type="sldNum" sz="quarter" idx="10"/>
          </p:nvPr>
        </p:nvSpPr>
        <p:spPr/>
        <p:txBody>
          <a:bodyPr/>
          <a:lstStyle/>
          <a:p>
            <a:fld id="{D1357E43-5379-6A46-B79D-94E9B882EE76}"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DST800: Water temperature/speed/</a:t>
            </a:r>
            <a:r>
              <a:rPr lang="en-US" dirty="0" smtClean="0"/>
              <a:t>depth (NMEA2000)</a:t>
            </a:r>
          </a:p>
          <a:p>
            <a:r>
              <a:rPr lang="en-US" dirty="0" smtClean="0"/>
              <a:t>CARD: Passive </a:t>
            </a:r>
            <a:r>
              <a:rPr lang="en-US" dirty="0" smtClean="0"/>
              <a:t>radar (NMEA2000)</a:t>
            </a:r>
          </a:p>
          <a:p>
            <a:r>
              <a:rPr lang="en-US" dirty="0" smtClean="0"/>
              <a:t>MR-350: GPS (2x</a:t>
            </a:r>
            <a:r>
              <a:rPr lang="en-US" dirty="0" smtClean="0"/>
              <a:t>) (USB)</a:t>
            </a:r>
          </a:p>
          <a:p>
            <a:r>
              <a:rPr lang="en-US" dirty="0" smtClean="0"/>
              <a:t>Revolution GS: 3-axis </a:t>
            </a:r>
            <a:r>
              <a:rPr lang="en-US" dirty="0" smtClean="0"/>
              <a:t>magnetometer (NMEA2000)</a:t>
            </a:r>
            <a:endParaRPr lang="en-US" dirty="0" smtClean="0"/>
          </a:p>
        </p:txBody>
      </p:sp>
      <p:sp>
        <p:nvSpPr>
          <p:cNvPr id="4" name="Slide Number Placeholder 3"/>
          <p:cNvSpPr>
            <a:spLocks noGrp="1"/>
          </p:cNvSpPr>
          <p:nvPr>
            <p:ph type="sldNum" sz="quarter" idx="10"/>
          </p:nvPr>
        </p:nvSpPr>
        <p:spPr/>
        <p:txBody>
          <a:bodyPr/>
          <a:lstStyle/>
          <a:p>
            <a:fld id="{D1357E43-5379-6A46-B79D-94E9B882EE76}"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Create chart of software interaction. More of an appendix to the block diagram of the boat.</a:t>
            </a:r>
          </a:p>
          <a:p>
            <a:endParaRPr lang="en-US" dirty="0" smtClean="0"/>
          </a:p>
          <a:p>
            <a:r>
              <a:rPr lang="en-US" dirty="0" smtClean="0"/>
              <a:t>Python</a:t>
            </a:r>
            <a:r>
              <a:rPr lang="en-US" baseline="0" dirty="0" smtClean="0"/>
              <a:t> programs are remote and interact with boat. C++ programs are run directly on the onboard computer.</a:t>
            </a:r>
            <a:endParaRPr lang="en-US" dirty="0"/>
          </a:p>
        </p:txBody>
      </p:sp>
      <p:sp>
        <p:nvSpPr>
          <p:cNvPr id="4" name="Slide Number Placeholder 3"/>
          <p:cNvSpPr>
            <a:spLocks noGrp="1"/>
          </p:cNvSpPr>
          <p:nvPr>
            <p:ph type="sldNum" sz="quarter" idx="10"/>
          </p:nvPr>
        </p:nvSpPr>
        <p:spPr/>
        <p:txBody>
          <a:bodyPr/>
          <a:lstStyle/>
          <a:p>
            <a:fld id="{D1357E43-5379-6A46-B79D-94E9B882EE76}"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Build system complicated mix of make and jam building for two different</a:t>
            </a:r>
            <a:r>
              <a:rPr lang="en-US" baseline="0" dirty="0" smtClean="0"/>
              <a:t> architectures. It relies on outdated software packages and doesn’t even compile on recent GCC versions.</a:t>
            </a:r>
          </a:p>
          <a:p>
            <a:endParaRPr lang="en-US" baseline="0" dirty="0" smtClean="0"/>
          </a:p>
          <a:p>
            <a:r>
              <a:rPr lang="en-US" baseline="0" dirty="0" smtClean="0"/>
              <a:t>Software poorly organized and consists mostly of test programs.</a:t>
            </a:r>
          </a:p>
          <a:p>
            <a:endParaRPr lang="en-US" baseline="0" dirty="0" smtClean="0"/>
          </a:p>
          <a:p>
            <a:r>
              <a:rPr lang="en-US" baseline="0" dirty="0" smtClean="0"/>
              <a:t>Two different programming languages: C++ and Python. C++ for local code and Python for the remote control code.</a:t>
            </a:r>
          </a:p>
          <a:p>
            <a:endParaRPr lang="en-US" baseline="0" dirty="0" smtClean="0"/>
          </a:p>
          <a:p>
            <a:r>
              <a:rPr lang="en-US" baseline="0" dirty="0" smtClean="0"/>
              <a:t>Having looked at most of the software there is some sophisticated waypoint and mission planning on the boat, but no easy way to program those. Looks like an external program was going to be retrofitted for this purpose.</a:t>
            </a:r>
          </a:p>
          <a:p>
            <a:endParaRPr lang="en-US" baseline="0" dirty="0" smtClean="0"/>
          </a:p>
          <a:p>
            <a:r>
              <a:rPr lang="en-US" baseline="0" dirty="0" smtClean="0"/>
              <a:t>The software also requires a fairly specific configuration of Linux in order to get everything fully running,</a:t>
            </a:r>
            <a:endParaRPr lang="en-US" dirty="0"/>
          </a:p>
        </p:txBody>
      </p:sp>
      <p:sp>
        <p:nvSpPr>
          <p:cNvPr id="4" name="Slide Number Placeholder 3"/>
          <p:cNvSpPr>
            <a:spLocks noGrp="1"/>
          </p:cNvSpPr>
          <p:nvPr>
            <p:ph type="sldNum" sz="quarter" idx="10"/>
          </p:nvPr>
        </p:nvSpPr>
        <p:spPr/>
        <p:txBody>
          <a:bodyPr/>
          <a:lstStyle/>
          <a:p>
            <a:fld id="{D1357E43-5379-6A46-B79D-94E9B882EE76}"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a:t>
            </a:r>
            <a:r>
              <a:rPr lang="en-US" baseline="0" dirty="0" smtClean="0"/>
              <a:t> boat control program</a:t>
            </a:r>
            <a:endParaRPr lang="en-US" dirty="0"/>
          </a:p>
        </p:txBody>
      </p:sp>
      <p:sp>
        <p:nvSpPr>
          <p:cNvPr id="4" name="Slide Number Placeholder 3"/>
          <p:cNvSpPr>
            <a:spLocks noGrp="1"/>
          </p:cNvSpPr>
          <p:nvPr>
            <p:ph type="sldNum" sz="quarter" idx="10"/>
          </p:nvPr>
        </p:nvSpPr>
        <p:spPr/>
        <p:txBody>
          <a:bodyPr/>
          <a:lstStyle/>
          <a:p>
            <a:fld id="{D1357E43-5379-6A46-B79D-94E9B882EE7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4CFF83D-D365-DD4F-A10E-F3A6C25858B3}" type="datetimeFigureOut">
              <a:rPr lang="en-US" smtClean="0"/>
              <a:pPr/>
              <a:t>5/13/09</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C66749F-7BD2-B841-9153-32D03BF1FAC9}"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4CFF83D-D365-DD4F-A10E-F3A6C25858B3}" type="datetimeFigureOut">
              <a:rPr lang="en-US" smtClean="0"/>
              <a:pPr/>
              <a:t>5/13/09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6749F-7BD2-B841-9153-32D03BF1FAC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3C66749F-7BD2-B841-9153-32D03BF1FAC9}"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4CFF83D-D365-DD4F-A10E-F3A6C25858B3}" type="datetimeFigureOut">
              <a:rPr lang="en-US" smtClean="0"/>
              <a:pPr/>
              <a:t>5/13/09</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4CFF83D-D365-DD4F-A10E-F3A6C25858B3}" type="datetimeFigureOut">
              <a:rPr lang="en-US" smtClean="0"/>
              <a:pPr/>
              <a:t>5/13/09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3C66749F-7BD2-B841-9153-32D03BF1FAC9}"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4CFF83D-D365-DD4F-A10E-F3A6C25858B3}" type="datetimeFigureOut">
              <a:rPr lang="en-US" smtClean="0"/>
              <a:pPr/>
              <a:t>5/13/09</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C66749F-7BD2-B841-9153-32D03BF1FAC9}"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34CFF83D-D365-DD4F-A10E-F3A6C25858B3}" type="datetimeFigureOut">
              <a:rPr lang="en-US" smtClean="0"/>
              <a:pPr/>
              <a:t>5/13/09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6749F-7BD2-B841-9153-32D03BF1FAC9}"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TxTwoObj" preserve="1">
  <p:cSld name="Comparis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4CFF83D-D365-DD4F-A10E-F3A6C25858B3}" type="datetimeFigureOut">
              <a:rPr lang="en-US" smtClean="0"/>
              <a:pPr/>
              <a:t>5/13/09</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3C66749F-7BD2-B841-9153-32D03BF1FAC9}"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4CFF83D-D365-DD4F-A10E-F3A6C25858B3}" type="datetimeFigureOut">
              <a:rPr lang="en-US" smtClean="0"/>
              <a:pPr/>
              <a:t>5/13/09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3C66749F-7BD2-B841-9153-32D03BF1FAC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34CFF83D-D365-DD4F-A10E-F3A6C25858B3}" type="datetimeFigureOut">
              <a:rPr lang="en-US" smtClean="0"/>
              <a:pPr/>
              <a:t>5/13/09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3C66749F-7BD2-B841-9153-32D03BF1FAC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3C66749F-7BD2-B841-9153-32D03BF1FAC9}"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34CFF83D-D365-DD4F-A10E-F3A6C25858B3}" type="datetimeFigureOut">
              <a:rPr lang="en-US" smtClean="0"/>
              <a:pPr/>
              <a:t>5/13/09</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3C66749F-7BD2-B841-9153-32D03BF1FAC9}"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34CFF83D-D365-DD4F-A10E-F3A6C25858B3}" type="datetimeFigureOut">
              <a:rPr lang="en-US" smtClean="0"/>
              <a:pPr/>
              <a:t>5/13/09</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34CFF83D-D365-DD4F-A10E-F3A6C25858B3}" type="datetimeFigureOut">
              <a:rPr lang="en-US" smtClean="0"/>
              <a:pPr/>
              <a:t>5/13/09</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3C66749F-7BD2-B841-9153-32D03BF1FAC9}"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image" Target="../media/image41.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d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3"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image" Target="../media/image14.png"/><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notesSlide" Target="../notesSlides/notesSlide12.xml"/><Relationship Id="rId5" Type="http://schemas.openxmlformats.org/officeDocument/2006/relationships/oleObject" Target="../embeddings/Microsoft_Equation1.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oleObject" Target="../embeddings/Microsoft_Equation2.bin"/><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3"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3"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3"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3"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oleObject" Target="../embeddings/Microsoft_Equation3.bin"/><Relationship Id="rId1" Type="http://schemas.openxmlformats.org/officeDocument/2006/relationships/vmlDrawing" Target="../drawings/vmlDrawing3.vml"/><Relationship Id="rId2" Type="http://schemas.openxmlformats.org/officeDocument/2006/relationships/slideLayout" Target="../slideLayouts/slideLayout2.xml"/><Relationship Id="rId3" Type="http://schemas.openxmlformats.org/officeDocument/2006/relationships/notesSlide" Target="../notesSlides/notesSlide20.xml"/><Relationship Id="rId5"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3"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3"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d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3"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3"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3"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pic>
        <p:nvPicPr>
          <p:cNvPr id="4" name="Picture 3" descr="wg1_general_plan.pdf"/>
          <p:cNvPicPr>
            <a:picLocks noChangeAspect="1"/>
          </p:cNvPicPr>
          <p:nvPr/>
        </p:nvPicPr>
        <mc:AlternateContent xmlns:ma="http://schemas.microsoft.com/office/mac/drawingml/2008/main">
          <mc:Choice Requires="ma">
            <p:blipFill>
              <a:blip r:embed="rId3"/>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4"/>
              <a:stretch>
                <a:fillRect/>
              </a:stretch>
            </p:blipFill>
          </mc:Fallback>
        </mc:AlternateContent>
        <p:spPr>
          <a:xfrm>
            <a:off x="0" y="762000"/>
            <a:ext cx="9144000" cy="6096000"/>
          </a:xfrm>
          <a:prstGeom prst="rect">
            <a:avLst/>
          </a:prstGeom>
        </p:spPr>
      </p:pic>
      <p:sp>
        <p:nvSpPr>
          <p:cNvPr id="2" name="Title 1"/>
          <p:cNvSpPr>
            <a:spLocks noGrp="1"/>
          </p:cNvSpPr>
          <p:nvPr>
            <p:ph type="ctrTitle"/>
          </p:nvPr>
        </p:nvSpPr>
        <p:spPr>
          <a:xfrm>
            <a:off x="685800" y="183165"/>
            <a:ext cx="7772400" cy="827024"/>
          </a:xfrm>
        </p:spPr>
        <p:txBody>
          <a:bodyPr/>
          <a:lstStyle/>
          <a:p>
            <a:r>
              <a:rPr lang="en-US" smtClean="0">
                <a:solidFill>
                  <a:schemeClr val="accent1">
                    <a:lumMod val="50000"/>
                  </a:schemeClr>
                </a:solidFill>
              </a:rPr>
              <a:t>The Overboat</a:t>
            </a:r>
            <a:endParaRPr lang="en-US"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pic>
        <p:nvPicPr>
          <p:cNvPr id="9" name="Picture 8" descr="Untitled Image.png"/>
          <p:cNvPicPr>
            <a:picLocks noChangeAspect="1"/>
          </p:cNvPicPr>
          <p:nvPr/>
        </p:nvPicPr>
        <p:blipFill>
          <a:blip r:embed="rId3"/>
          <a:stretch>
            <a:fillRect/>
          </a:stretch>
        </p:blipFill>
        <p:spPr>
          <a:xfrm>
            <a:off x="2713744" y="1828800"/>
            <a:ext cx="3697132" cy="3289734"/>
          </a:xfrm>
          <a:prstGeom prst="rect">
            <a:avLst/>
          </a:prstGeom>
        </p:spPr>
      </p:pic>
      <p:sp>
        <p:nvSpPr>
          <p:cNvPr id="10" name="Rectangle 9"/>
          <p:cNvSpPr/>
          <p:nvPr/>
        </p:nvSpPr>
        <p:spPr>
          <a:xfrm>
            <a:off x="2204389" y="5257800"/>
            <a:ext cx="4744445" cy="261610"/>
          </a:xfrm>
          <a:prstGeom prst="rect">
            <a:avLst/>
          </a:prstGeom>
        </p:spPr>
        <p:txBody>
          <a:bodyPr wrap="square">
            <a:spAutoFit/>
          </a:bodyPr>
          <a:lstStyle/>
          <a:p>
            <a:r>
              <a:rPr lang="en-US" sz="1100" dirty="0" err="1" smtClean="0"/>
              <a:t>Barauskis</a:t>
            </a:r>
            <a:r>
              <a:rPr lang="en-US" sz="1100" dirty="0" smtClean="0"/>
              <a:t> and </a:t>
            </a:r>
            <a:r>
              <a:rPr lang="en-US" sz="1100" dirty="0" err="1" smtClean="0"/>
              <a:t>Friis</a:t>
            </a:r>
            <a:r>
              <a:rPr lang="en-US" sz="1100" dirty="0" smtClean="0"/>
              <a:t>-Hansen. Fast-time Ship Simulator.  (2007) pp. 1-8</a:t>
            </a:r>
            <a:endParaRPr lang="en-US" sz="11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a:t>
            </a:r>
            <a:endParaRPr lang="en-US" dirty="0"/>
          </a:p>
        </p:txBody>
      </p:sp>
      <p:sp>
        <p:nvSpPr>
          <p:cNvPr id="3" name="Content Placeholder 2"/>
          <p:cNvSpPr>
            <a:spLocks noGrp="1"/>
          </p:cNvSpPr>
          <p:nvPr>
            <p:ph sz="quarter" idx="1"/>
          </p:nvPr>
        </p:nvSpPr>
        <p:spPr/>
        <p:txBody>
          <a:bodyPr/>
          <a:lstStyle/>
          <a:p>
            <a:r>
              <a:rPr lang="en-US" dirty="0" smtClean="0"/>
              <a:t>What we’re looking for</a:t>
            </a:r>
          </a:p>
          <a:p>
            <a:pPr lvl="1"/>
            <a:r>
              <a:rPr lang="en-US" dirty="0" smtClean="0"/>
              <a:t>4 Degrees of freedom (roll, yaw, surge, sway)</a:t>
            </a:r>
          </a:p>
          <a:p>
            <a:pPr lvl="1"/>
            <a:r>
              <a:rPr lang="en-US" dirty="0" smtClean="0"/>
              <a:t>External forces (current, wind)</a:t>
            </a:r>
          </a:p>
          <a:p>
            <a:pPr lvl="1"/>
            <a:r>
              <a:rPr lang="en-US" dirty="0" smtClean="0"/>
              <a:t>Power (drain, gain)</a:t>
            </a:r>
          </a:p>
          <a:p>
            <a:pPr lvl="1"/>
            <a:r>
              <a:rPr lang="en-US" dirty="0" smtClean="0"/>
              <a:t>Global position</a:t>
            </a:r>
          </a:p>
          <a:p>
            <a:pPr lvl="1"/>
            <a:r>
              <a:rPr lang="en-US" dirty="0" smtClean="0"/>
              <a:t>Real-world response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Provided Simulation</a:t>
            </a:r>
            <a:endParaRPr lang="en-US" dirty="0"/>
          </a:p>
        </p:txBody>
      </p:sp>
      <p:sp>
        <p:nvSpPr>
          <p:cNvPr id="3" name="Content Placeholder 2"/>
          <p:cNvSpPr>
            <a:spLocks noGrp="1"/>
          </p:cNvSpPr>
          <p:nvPr>
            <p:ph sz="quarter" idx="1"/>
          </p:nvPr>
        </p:nvSpPr>
        <p:spPr>
          <a:xfrm>
            <a:off x="301752" y="1527048"/>
            <a:ext cx="4260230" cy="4572000"/>
          </a:xfrm>
        </p:spPr>
        <p:txBody>
          <a:bodyPr/>
          <a:lstStyle/>
          <a:p>
            <a:r>
              <a:rPr lang="en-US" dirty="0" smtClean="0"/>
              <a:t>Sun position &amp; power</a:t>
            </a:r>
          </a:p>
          <a:p>
            <a:r>
              <a:rPr lang="en-US" dirty="0" smtClean="0"/>
              <a:t>Global position</a:t>
            </a:r>
          </a:p>
          <a:p>
            <a:r>
              <a:rPr lang="en-US" dirty="0" smtClean="0"/>
              <a:t>4-DOF – </a:t>
            </a:r>
            <a:r>
              <a:rPr lang="en-US" dirty="0" smtClean="0"/>
              <a:t>inverted bicycle model</a:t>
            </a:r>
            <a:endParaRPr lang="en-US" dirty="0" smtClean="0"/>
          </a:p>
        </p:txBody>
      </p:sp>
      <p:pic>
        <p:nvPicPr>
          <p:cNvPr id="4" name="Picture 3" descr="Autoboat.png"/>
          <p:cNvPicPr>
            <a:picLocks noChangeAspect="1"/>
          </p:cNvPicPr>
          <p:nvPr/>
        </p:nvPicPr>
        <p:blipFill>
          <a:blip r:embed="rId4"/>
          <a:stretch>
            <a:fillRect/>
          </a:stretch>
        </p:blipFill>
        <p:spPr>
          <a:xfrm>
            <a:off x="5186039" y="1426941"/>
            <a:ext cx="3500760" cy="4530396"/>
          </a:xfrm>
          <a:prstGeom prst="rect">
            <a:avLst/>
          </a:prstGeom>
        </p:spPr>
      </p:pic>
      <p:graphicFrame>
        <p:nvGraphicFramePr>
          <p:cNvPr id="27650" name="Object 2"/>
          <p:cNvGraphicFramePr>
            <a:graphicFrameLocks noChangeAspect="1"/>
          </p:cNvGraphicFramePr>
          <p:nvPr/>
        </p:nvGraphicFramePr>
        <p:xfrm>
          <a:off x="1116013" y="4193211"/>
          <a:ext cx="2743200" cy="1566862"/>
        </p:xfrm>
        <a:graphic>
          <a:graphicData uri="http://schemas.openxmlformats.org/presentationml/2006/ole">
            <p:oleObj spid="_x0000_s27650" name="Equation" r:id="rId5" imgW="1422400" imgH="812800" progId="Equation.3">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Outcome</a:t>
            </a:r>
            <a:endParaRPr lang="en-US" dirty="0"/>
          </a:p>
        </p:txBody>
      </p:sp>
      <p:sp>
        <p:nvSpPr>
          <p:cNvPr id="3" name="Content Placeholder 2"/>
          <p:cNvSpPr>
            <a:spLocks noGrp="1"/>
          </p:cNvSpPr>
          <p:nvPr>
            <p:ph sz="half" idx="1"/>
          </p:nvPr>
        </p:nvSpPr>
        <p:spPr/>
        <p:txBody>
          <a:bodyPr/>
          <a:lstStyle/>
          <a:p>
            <a:pPr>
              <a:buNone/>
            </a:pPr>
            <a:r>
              <a:rPr lang="en-US" dirty="0" smtClean="0"/>
              <a:t>Disadvantages:</a:t>
            </a:r>
            <a:endParaRPr lang="en-US" dirty="0" smtClean="0"/>
          </a:p>
          <a:p>
            <a:r>
              <a:rPr lang="en-US" dirty="0" smtClean="0"/>
              <a:t>Simple rudder </a:t>
            </a:r>
            <a:r>
              <a:rPr lang="en-US" dirty="0" smtClean="0"/>
              <a:t>model</a:t>
            </a:r>
          </a:p>
          <a:p>
            <a:r>
              <a:rPr lang="en-US" dirty="0" smtClean="0"/>
              <a:t>Excludes boat architecture</a:t>
            </a:r>
          </a:p>
          <a:p>
            <a:r>
              <a:rPr lang="en-US" dirty="0" smtClean="0"/>
              <a:t>Hard to add forces</a:t>
            </a:r>
          </a:p>
          <a:p>
            <a:endParaRPr lang="en-US" dirty="0" smtClean="0"/>
          </a:p>
        </p:txBody>
      </p:sp>
      <p:sp>
        <p:nvSpPr>
          <p:cNvPr id="9" name="Content Placeholder 8"/>
          <p:cNvSpPr>
            <a:spLocks noGrp="1"/>
          </p:cNvSpPr>
          <p:nvPr>
            <p:ph sz="half" idx="2"/>
          </p:nvPr>
        </p:nvSpPr>
        <p:spPr/>
        <p:txBody>
          <a:bodyPr/>
          <a:lstStyle/>
          <a:p>
            <a:pPr>
              <a:buNone/>
            </a:pPr>
            <a:r>
              <a:rPr lang="en-US" dirty="0" smtClean="0"/>
              <a:t>Advantages:</a:t>
            </a:r>
          </a:p>
          <a:p>
            <a:r>
              <a:rPr lang="en-US" dirty="0" smtClean="0"/>
              <a:t>Requires few boat parameters</a:t>
            </a:r>
          </a:p>
          <a:p>
            <a:r>
              <a:rPr lang="en-US" dirty="0" smtClean="0"/>
              <a:t>Easy to implement</a:t>
            </a:r>
          </a:p>
          <a:p>
            <a:r>
              <a:rPr lang="en-US" dirty="0" smtClean="0"/>
              <a:t>Possibly “good enough”</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Autoboat</a:t>
            </a:r>
            <a:r>
              <a:rPr lang="en-US" dirty="0" smtClean="0"/>
              <a:t> </a:t>
            </a:r>
            <a:r>
              <a:rPr lang="en-US" dirty="0" err="1" smtClean="0"/>
              <a:t>Sim</a:t>
            </a:r>
            <a:r>
              <a:rPr lang="en-US" dirty="0" smtClean="0"/>
              <a:t> 2.0</a:t>
            </a:r>
            <a:endParaRPr lang="en-US" dirty="0"/>
          </a:p>
        </p:txBody>
      </p:sp>
      <p:sp>
        <p:nvSpPr>
          <p:cNvPr id="3" name="Content Placeholder 2"/>
          <p:cNvSpPr>
            <a:spLocks noGrp="1"/>
          </p:cNvSpPr>
          <p:nvPr>
            <p:ph sz="quarter" idx="1"/>
          </p:nvPr>
        </p:nvSpPr>
        <p:spPr/>
        <p:txBody>
          <a:bodyPr/>
          <a:lstStyle/>
          <a:p>
            <a:r>
              <a:rPr lang="en-US" dirty="0" smtClean="0"/>
              <a:t>Ties into </a:t>
            </a:r>
            <a:r>
              <a:rPr lang="en-US" dirty="0" err="1" smtClean="0"/>
              <a:t>dsPIC</a:t>
            </a:r>
            <a:r>
              <a:rPr lang="en-US" dirty="0" smtClean="0"/>
              <a:t> workflow</a:t>
            </a:r>
          </a:p>
          <a:p>
            <a:r>
              <a:rPr lang="en-US" dirty="0" smtClean="0"/>
              <a:t>Based on 4-DOF model from </a:t>
            </a:r>
            <a:r>
              <a:rPr lang="en-US" dirty="0" err="1" smtClean="0"/>
              <a:t>Fossen</a:t>
            </a:r>
            <a:r>
              <a:rPr lang="en-US" dirty="0" smtClean="0"/>
              <a:t> 1994</a:t>
            </a:r>
          </a:p>
          <a:p>
            <a:pPr lvl="1"/>
            <a:r>
              <a:rPr lang="en-US" dirty="0" smtClean="0"/>
              <a:t>Improved rudder model</a:t>
            </a:r>
          </a:p>
          <a:p>
            <a:pPr lvl="1"/>
            <a:r>
              <a:rPr lang="en-US" dirty="0" smtClean="0"/>
              <a:t>Built around sums of forces and moments</a:t>
            </a:r>
          </a:p>
          <a:p>
            <a:r>
              <a:rPr lang="en-US" dirty="0" smtClean="0"/>
              <a:t>Requires more boat parameters</a:t>
            </a:r>
          </a:p>
          <a:p>
            <a:pPr lvl="1"/>
            <a:r>
              <a:rPr lang="en-US" dirty="0" smtClean="0"/>
              <a:t>Need to collect data</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Equations of motion</a:t>
            </a:r>
            <a:endParaRPr lang="en-US" dirty="0"/>
          </a:p>
        </p:txBody>
      </p:sp>
      <p:graphicFrame>
        <p:nvGraphicFramePr>
          <p:cNvPr id="5" name="Object 4"/>
          <p:cNvGraphicFramePr>
            <a:graphicFrameLocks noChangeAspect="1"/>
          </p:cNvGraphicFramePr>
          <p:nvPr/>
        </p:nvGraphicFramePr>
        <p:xfrm>
          <a:off x="3581400" y="2956903"/>
          <a:ext cx="5316008" cy="1333633"/>
        </p:xfrm>
        <a:graphic>
          <a:graphicData uri="http://schemas.openxmlformats.org/presentationml/2006/ole">
            <p:oleObj spid="_x0000_s23554" name="Equation" r:id="rId4" imgW="3644900" imgH="914400" progId="Equation.3">
              <p:embed/>
            </p:oleObj>
          </a:graphicData>
        </a:graphic>
      </p:graphicFrame>
      <p:sp>
        <p:nvSpPr>
          <p:cNvPr id="8" name="TextBox 7"/>
          <p:cNvSpPr txBox="1"/>
          <p:nvPr/>
        </p:nvSpPr>
        <p:spPr>
          <a:xfrm>
            <a:off x="457200" y="2813208"/>
            <a:ext cx="6172200" cy="1477328"/>
          </a:xfrm>
          <a:prstGeom prst="rect">
            <a:avLst/>
          </a:prstGeom>
          <a:noFill/>
        </p:spPr>
        <p:txBody>
          <a:bodyPr wrap="square" rtlCol="0">
            <a:spAutoFit/>
          </a:bodyPr>
          <a:lstStyle/>
          <a:p>
            <a:r>
              <a:rPr lang="en-US" dirty="0" smtClean="0"/>
              <a:t>Forces:</a:t>
            </a:r>
          </a:p>
          <a:p>
            <a:pPr>
              <a:buFont typeface="Arial"/>
              <a:buChar char="•"/>
            </a:pPr>
            <a:r>
              <a:rPr lang="en-US" dirty="0" smtClean="0"/>
              <a:t> Hydrodynamic (drag, etc.)</a:t>
            </a:r>
          </a:p>
          <a:p>
            <a:pPr>
              <a:buFont typeface="Arial"/>
              <a:buChar char="•"/>
            </a:pPr>
            <a:r>
              <a:rPr lang="en-US" dirty="0" smtClean="0"/>
              <a:t> External</a:t>
            </a:r>
          </a:p>
          <a:p>
            <a:pPr>
              <a:buFont typeface="Arial"/>
              <a:buChar char="•"/>
            </a:pPr>
            <a:r>
              <a:rPr lang="en-US" dirty="0" smtClean="0"/>
              <a:t> Propulsion</a:t>
            </a:r>
          </a:p>
          <a:p>
            <a:pPr>
              <a:buFont typeface="Arial"/>
              <a:buChar char="•"/>
            </a:pPr>
            <a:r>
              <a:rPr lang="en-US" dirty="0" smtClean="0"/>
              <a:t> Control surfaces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Reference Frame</a:t>
            </a:r>
            <a:endParaRPr lang="en-US" dirty="0"/>
          </a:p>
        </p:txBody>
      </p:sp>
      <p:sp>
        <p:nvSpPr>
          <p:cNvPr id="3" name="Content Placeholder 2"/>
          <p:cNvSpPr>
            <a:spLocks noGrp="1"/>
          </p:cNvSpPr>
          <p:nvPr>
            <p:ph sz="quarter" idx="1"/>
          </p:nvPr>
        </p:nvSpPr>
        <p:spPr/>
        <p:txBody>
          <a:bodyPr/>
          <a:lstStyle/>
          <a:p>
            <a:r>
              <a:rPr lang="en-US" dirty="0" smtClean="0"/>
              <a:t>Equations of motion define dynamics in local inertial frame</a:t>
            </a:r>
          </a:p>
          <a:p>
            <a:endParaRPr lang="en-US" dirty="0"/>
          </a:p>
        </p:txBody>
      </p:sp>
      <p:pic>
        <p:nvPicPr>
          <p:cNvPr id="4" name="Picture 3"/>
          <p:cNvPicPr>
            <a:picLocks noChangeAspect="1"/>
          </p:cNvPicPr>
          <p:nvPr/>
        </p:nvPicPr>
        <p:blipFill>
          <a:blip r:embed="rId3"/>
          <a:stretch>
            <a:fillRect/>
          </a:stretch>
        </p:blipFill>
        <p:spPr>
          <a:xfrm>
            <a:off x="2324100" y="2583703"/>
            <a:ext cx="4495800" cy="30353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Hydrodynamics</a:t>
            </a:r>
            <a:endParaRPr lang="en-US" dirty="0"/>
          </a:p>
        </p:txBody>
      </p:sp>
      <p:sp>
        <p:nvSpPr>
          <p:cNvPr id="3" name="Content Placeholder 2"/>
          <p:cNvSpPr>
            <a:spLocks noGrp="1"/>
          </p:cNvSpPr>
          <p:nvPr>
            <p:ph sz="quarter" idx="1"/>
          </p:nvPr>
        </p:nvSpPr>
        <p:spPr/>
        <p:txBody>
          <a:bodyPr/>
          <a:lstStyle/>
          <a:p>
            <a:r>
              <a:rPr lang="en-US" dirty="0" smtClean="0"/>
              <a:t>Dynamics because of air and water</a:t>
            </a:r>
          </a:p>
          <a:p>
            <a:r>
              <a:rPr lang="en-US" dirty="0" smtClean="0"/>
              <a:t>Multiple origins</a:t>
            </a:r>
          </a:p>
          <a:p>
            <a:pPr lvl="1"/>
            <a:r>
              <a:rPr lang="en-US" dirty="0" smtClean="0"/>
              <a:t>Motion in an ideal fluid with no circulation</a:t>
            </a:r>
          </a:p>
          <a:p>
            <a:pPr lvl="1"/>
            <a:r>
              <a:rPr lang="en-US" dirty="0" smtClean="0"/>
              <a:t>Motion in an ideal fluid with circulation</a:t>
            </a:r>
          </a:p>
          <a:p>
            <a:pPr lvl="1"/>
            <a:r>
              <a:rPr lang="en-US" dirty="0" smtClean="0"/>
              <a:t>Motion in a viscous fluid</a:t>
            </a:r>
          </a:p>
          <a:p>
            <a:pPr lvl="1"/>
            <a:r>
              <a:rPr lang="en-US" dirty="0" smtClean="0"/>
              <a:t>Gravitational and buoyancy forces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Rudder Lag</a:t>
            </a:r>
            <a:endParaRPr lang="en-US" dirty="0"/>
          </a:p>
        </p:txBody>
      </p:sp>
      <p:sp>
        <p:nvSpPr>
          <p:cNvPr id="3" name="Content Placeholder 2"/>
          <p:cNvSpPr>
            <a:spLocks noGrp="1"/>
          </p:cNvSpPr>
          <p:nvPr>
            <p:ph sz="quarter" idx="1"/>
          </p:nvPr>
        </p:nvSpPr>
        <p:spPr/>
        <p:txBody>
          <a:bodyPr/>
          <a:lstStyle/>
          <a:p>
            <a:r>
              <a:rPr lang="en-US" dirty="0" smtClean="0"/>
              <a:t>Rudder angle lags desired rudder position</a:t>
            </a:r>
          </a:p>
          <a:p>
            <a:r>
              <a:rPr lang="en-US" dirty="0" smtClean="0"/>
              <a:t>Simple 1</a:t>
            </a:r>
            <a:r>
              <a:rPr lang="en-US" baseline="30000" dirty="0" smtClean="0"/>
              <a:t>st</a:t>
            </a:r>
            <a:r>
              <a:rPr lang="en-US" dirty="0" smtClean="0"/>
              <a:t>-order system</a:t>
            </a:r>
            <a:endParaRPr lang="en-US" dirty="0"/>
          </a:p>
        </p:txBody>
      </p:sp>
      <p:pic>
        <p:nvPicPr>
          <p:cNvPr id="4" name="Picture 3" descr="Rudder System.png"/>
          <p:cNvPicPr>
            <a:picLocks noChangeAspect="1"/>
          </p:cNvPicPr>
          <p:nvPr/>
        </p:nvPicPr>
        <p:blipFill>
          <a:blip r:embed="rId3"/>
          <a:stretch>
            <a:fillRect/>
          </a:stretch>
        </p:blipFill>
        <p:spPr>
          <a:xfrm>
            <a:off x="1816100" y="3429000"/>
            <a:ext cx="5511800" cy="11049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Rudder Response</a:t>
            </a:r>
            <a:endParaRPr lang="en-US" dirty="0"/>
          </a:p>
        </p:txBody>
      </p:sp>
      <p:pic>
        <p:nvPicPr>
          <p:cNvPr id="4" name="Content Placeholder 3" descr="Rudder Response.png"/>
          <p:cNvPicPr>
            <a:picLocks noGrp="1" noChangeAspect="1"/>
          </p:cNvPicPr>
          <p:nvPr>
            <p:ph sz="quarter" idx="1"/>
          </p:nvPr>
        </p:nvPicPr>
        <p:blipFill>
          <a:blip r:embed="rId3"/>
          <a:stretch>
            <a:fillRect/>
          </a:stretch>
        </p:blipFill>
        <p:spPr>
          <a:xfrm>
            <a:off x="2347923" y="1527048"/>
            <a:ext cx="4411578" cy="457200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016462" y="4841748"/>
            <a:ext cx="3962400" cy="1257300"/>
          </a:xfrm>
          <a:prstGeom prst="rect">
            <a:avLst/>
          </a:prstGeom>
        </p:spPr>
      </p:pic>
      <p:sp>
        <p:nvSpPr>
          <p:cNvPr id="2" name="Title 1"/>
          <p:cNvSpPr>
            <a:spLocks noGrp="1"/>
          </p:cNvSpPr>
          <p:nvPr>
            <p:ph type="title"/>
          </p:nvPr>
        </p:nvSpPr>
        <p:spPr/>
        <p:txBody>
          <a:bodyPr/>
          <a:lstStyle/>
          <a:p>
            <a:r>
              <a:rPr lang="en-US" dirty="0" smtClean="0"/>
              <a:t>Where did it come from?</a:t>
            </a:r>
            <a:endParaRPr lang="en-US" dirty="0"/>
          </a:p>
        </p:txBody>
      </p:sp>
      <p:sp>
        <p:nvSpPr>
          <p:cNvPr id="3" name="Content Placeholder 2"/>
          <p:cNvSpPr>
            <a:spLocks noGrp="1"/>
          </p:cNvSpPr>
          <p:nvPr>
            <p:ph sz="quarter" idx="1"/>
          </p:nvPr>
        </p:nvSpPr>
        <p:spPr/>
        <p:txBody>
          <a:bodyPr/>
          <a:lstStyle/>
          <a:p>
            <a:pPr>
              <a:buNone/>
            </a:pPr>
            <a:r>
              <a:rPr lang="en-US" dirty="0" smtClean="0"/>
              <a:t>Willow Garage</a:t>
            </a:r>
            <a:endParaRPr lang="en-US" dirty="0" smtClean="0"/>
          </a:p>
          <a:p>
            <a:r>
              <a:rPr lang="en-US" dirty="0" smtClean="0"/>
              <a:t>Menlo Park-based Engineering </a:t>
            </a:r>
            <a:r>
              <a:rPr lang="en-US" dirty="0" smtClean="0"/>
              <a:t>Research </a:t>
            </a:r>
            <a:r>
              <a:rPr lang="en-US" dirty="0" smtClean="0"/>
              <a:t>Facility</a:t>
            </a:r>
          </a:p>
          <a:p>
            <a:r>
              <a:rPr lang="en-US" dirty="0" smtClean="0"/>
              <a:t>Specializes in robotics</a:t>
            </a:r>
          </a:p>
          <a:p>
            <a:r>
              <a:rPr lang="en-US" dirty="0" smtClean="0"/>
              <a:t>Promotes open-source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Rudder Forces</a:t>
            </a:r>
            <a:endParaRPr lang="en-US" dirty="0"/>
          </a:p>
        </p:txBody>
      </p:sp>
      <p:graphicFrame>
        <p:nvGraphicFramePr>
          <p:cNvPr id="4" name="Content Placeholder 3"/>
          <p:cNvGraphicFramePr>
            <a:graphicFrameLocks noChangeAspect="1"/>
          </p:cNvGraphicFramePr>
          <p:nvPr>
            <p:ph sz="quarter" idx="1"/>
          </p:nvPr>
        </p:nvGraphicFramePr>
        <p:xfrm>
          <a:off x="1265763" y="2924715"/>
          <a:ext cx="2322512" cy="1057275"/>
        </p:xfrm>
        <a:graphic>
          <a:graphicData uri="http://schemas.openxmlformats.org/presentationml/2006/ole">
            <p:oleObj spid="_x0000_s64514" name="Equation" r:id="rId4" imgW="1841500" imgH="838200" progId="Equation.3">
              <p:embed/>
            </p:oleObj>
          </a:graphicData>
        </a:graphic>
      </p:graphicFrame>
      <p:pic>
        <p:nvPicPr>
          <p:cNvPr id="5" name="Picture 4"/>
          <p:cNvPicPr>
            <a:picLocks noChangeAspect="1"/>
          </p:cNvPicPr>
          <p:nvPr/>
        </p:nvPicPr>
        <p:blipFill>
          <a:blip r:embed="rId5"/>
          <a:stretch>
            <a:fillRect/>
          </a:stretch>
        </p:blipFill>
        <p:spPr>
          <a:xfrm>
            <a:off x="4797552" y="2482456"/>
            <a:ext cx="4038600" cy="19812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Status</a:t>
            </a:r>
            <a:endParaRPr lang="en-US" dirty="0"/>
          </a:p>
        </p:txBody>
      </p:sp>
      <p:sp>
        <p:nvSpPr>
          <p:cNvPr id="3" name="Content Placeholder 2"/>
          <p:cNvSpPr>
            <a:spLocks noGrp="1"/>
          </p:cNvSpPr>
          <p:nvPr>
            <p:ph sz="quarter" idx="1"/>
          </p:nvPr>
        </p:nvSpPr>
        <p:spPr/>
        <p:txBody>
          <a:bodyPr/>
          <a:lstStyle/>
          <a:p>
            <a:r>
              <a:rPr lang="en-US" dirty="0" smtClean="0"/>
              <a:t>Building simulations in MATLAB</a:t>
            </a:r>
          </a:p>
          <a:p>
            <a:r>
              <a:rPr lang="en-US" dirty="0" smtClean="0"/>
              <a:t>Examining existing software</a:t>
            </a:r>
          </a:p>
          <a:p>
            <a:r>
              <a:rPr lang="en-US" dirty="0" smtClean="0"/>
              <a:t>Documenting current hardware</a:t>
            </a:r>
          </a:p>
          <a:p>
            <a:r>
              <a:rPr lang="en-US" dirty="0" smtClean="0"/>
              <a:t>Planning for next revision</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it here?</a:t>
            </a:r>
            <a:endParaRPr lang="en-US" dirty="0"/>
          </a:p>
        </p:txBody>
      </p:sp>
      <p:sp>
        <p:nvSpPr>
          <p:cNvPr id="3" name="Content Placeholder 2"/>
          <p:cNvSpPr>
            <a:spLocks noGrp="1"/>
          </p:cNvSpPr>
          <p:nvPr>
            <p:ph sz="quarter" idx="1"/>
          </p:nvPr>
        </p:nvSpPr>
        <p:spPr/>
        <p:txBody>
          <a:bodyPr/>
          <a:lstStyle/>
          <a:p>
            <a:r>
              <a:rPr lang="en-US" dirty="0" smtClean="0"/>
              <a:t>Reprioritization</a:t>
            </a:r>
            <a:endParaRPr lang="en-US" dirty="0" smtClean="0"/>
          </a:p>
          <a:p>
            <a:r>
              <a:rPr lang="en-US" dirty="0" smtClean="0"/>
              <a:t>Test </a:t>
            </a:r>
            <a:r>
              <a:rPr lang="en-US" dirty="0" smtClean="0"/>
              <a:t>bed for sensors, </a:t>
            </a:r>
            <a:r>
              <a:rPr lang="en-US" dirty="0" smtClean="0"/>
              <a:t>software</a:t>
            </a:r>
          </a:p>
          <a:p>
            <a:r>
              <a:rPr lang="en-US" dirty="0" smtClean="0"/>
              <a:t>And </a:t>
            </a:r>
            <a:r>
              <a:rPr lang="en-US" dirty="0" smtClean="0"/>
              <a:t>because the </a:t>
            </a:r>
            <a:r>
              <a:rPr lang="en-US" dirty="0" err="1" smtClean="0"/>
              <a:t>Overbot</a:t>
            </a:r>
            <a:r>
              <a:rPr lang="en-US" dirty="0" smtClean="0"/>
              <a:t> was lonely…</a:t>
            </a:r>
          </a:p>
        </p:txBody>
      </p:sp>
      <p:pic>
        <p:nvPicPr>
          <p:cNvPr id="4" name="Picture 3"/>
          <p:cNvPicPr>
            <a:picLocks noChangeAspect="1"/>
          </p:cNvPicPr>
          <p:nvPr/>
        </p:nvPicPr>
        <p:blipFill>
          <a:blip r:embed="rId3"/>
          <a:srcRect b="28800"/>
          <a:stretch>
            <a:fillRect/>
          </a:stretch>
        </p:blipFill>
        <p:spPr>
          <a:xfrm>
            <a:off x="2167251" y="3413443"/>
            <a:ext cx="4787900" cy="271272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708400" y="1942656"/>
            <a:ext cx="4978400" cy="3733800"/>
          </a:xfrm>
          <a:prstGeom prst="rect">
            <a:avLst/>
          </a:prstGeom>
        </p:spPr>
      </p:pic>
      <p:sp>
        <p:nvSpPr>
          <p:cNvPr id="2" name="Title 1"/>
          <p:cNvSpPr>
            <a:spLocks noGrp="1"/>
          </p:cNvSpPr>
          <p:nvPr>
            <p:ph type="title"/>
          </p:nvPr>
        </p:nvSpPr>
        <p:spPr/>
        <p:txBody>
          <a:bodyPr/>
          <a:lstStyle/>
          <a:p>
            <a:r>
              <a:rPr lang="en-US" dirty="0" smtClean="0"/>
              <a:t>What’s it look like?</a:t>
            </a:r>
            <a:endParaRPr lang="en-US" dirty="0"/>
          </a:p>
        </p:txBody>
      </p:sp>
      <p:sp>
        <p:nvSpPr>
          <p:cNvPr id="3" name="Content Placeholder 2"/>
          <p:cNvSpPr>
            <a:spLocks noGrp="1"/>
          </p:cNvSpPr>
          <p:nvPr>
            <p:ph sz="quarter" idx="1"/>
          </p:nvPr>
        </p:nvSpPr>
        <p:spPr/>
        <p:txBody>
          <a:bodyPr/>
          <a:lstStyle/>
          <a:p>
            <a:r>
              <a:rPr lang="en-US" dirty="0" smtClean="0"/>
              <a:t>13’</a:t>
            </a:r>
            <a:r>
              <a:rPr lang="en-US" dirty="0" smtClean="0"/>
              <a:t> surface vehicle</a:t>
            </a:r>
          </a:p>
          <a:p>
            <a:r>
              <a:rPr lang="en-US" dirty="0" smtClean="0"/>
              <a:t>Bright yellow</a:t>
            </a:r>
          </a:p>
          <a:p>
            <a:r>
              <a:rPr lang="en-US" dirty="0" smtClean="0"/>
              <a:t>4 motors</a:t>
            </a:r>
          </a:p>
          <a:p>
            <a:r>
              <a:rPr lang="en-US" dirty="0" smtClean="0"/>
              <a:t>6 batteries</a:t>
            </a:r>
          </a:p>
          <a:p>
            <a:r>
              <a:rPr lang="en-US" dirty="0" smtClean="0"/>
              <a:t>412 PV cells</a:t>
            </a:r>
          </a:p>
          <a:p>
            <a:r>
              <a:rPr lang="en-US" dirty="0" smtClean="0"/>
              <a:t>Mobile ballast</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Internals</a:t>
            </a:r>
            <a:endParaRPr lang="en-US" dirty="0"/>
          </a:p>
        </p:txBody>
      </p:sp>
      <p:pic>
        <p:nvPicPr>
          <p:cNvPr id="4" name="Content Placeholder 3" descr="wg1_general_plan.pdf"/>
          <p:cNvPicPr>
            <a:picLocks noGrp="1" noChangeAspect="1"/>
          </p:cNvPicPr>
          <p:nvPr>
            <p:ph sz="quarter" idx="1"/>
          </p:nvPr>
        </p:nvPicPr>
        <mc:AlternateContent>
          <mc:Choice xmlns:ma="http://schemas.microsoft.com/office/mac/drawingml/2008/main" Requires="ma">
            <p:blipFill>
              <a:blip r:embed="rId3"/>
              <a:srcRect l="-7556" r="-7556"/>
              <a:stretch>
                <a:fillRect/>
              </a:stretch>
            </p:blipFill>
          </mc:Choice>
          <mc:Fallback>
            <p:blipFill>
              <a:blip r:embed="rId4"/>
              <a:srcRect l="-7556" r="-7556"/>
              <a:stretch>
                <a:fillRect/>
              </a:stretch>
            </p:blipFill>
          </mc:Fallback>
        </mc:AlternateContent>
        <p:spPr>
          <a:xfrm>
            <a:off x="54864" y="1344168"/>
            <a:ext cx="9094327" cy="5266944"/>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Sensors</a:t>
            </a:r>
            <a:endParaRPr lang="en-US" dirty="0"/>
          </a:p>
        </p:txBody>
      </p:sp>
      <p:pic>
        <p:nvPicPr>
          <p:cNvPr id="4" name="Content Placeholder 3" descr="autoboat with sensors.png"/>
          <p:cNvPicPr>
            <a:picLocks noGrp="1" noChangeAspect="1"/>
          </p:cNvPicPr>
          <p:nvPr>
            <p:ph sz="quarter" idx="1"/>
          </p:nvPr>
        </p:nvPicPr>
        <p:blipFill>
          <a:blip r:embed="rId3"/>
          <a:stretch>
            <a:fillRect/>
          </a:stretch>
        </p:blipFill>
        <p:spPr>
          <a:xfrm>
            <a:off x="301752" y="1618488"/>
            <a:ext cx="8503920" cy="4389120"/>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a:t>
            </a:r>
            <a:endParaRPr lang="en-US" dirty="0"/>
          </a:p>
        </p:txBody>
      </p:sp>
      <p:pic>
        <p:nvPicPr>
          <p:cNvPr id="4" name="Picture 3"/>
          <p:cNvPicPr>
            <a:picLocks noChangeAspect="1"/>
          </p:cNvPicPr>
          <p:nvPr/>
        </p:nvPicPr>
        <p:blipFill>
          <a:blip r:embed="rId3"/>
          <a:srcRect r="12169" b="22953"/>
          <a:stretch>
            <a:fillRect/>
          </a:stretch>
        </p:blipFill>
        <p:spPr>
          <a:xfrm>
            <a:off x="1525125" y="1624622"/>
            <a:ext cx="6101695" cy="4493086"/>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a:t>
            </a:r>
            <a:endParaRPr lang="en-US" dirty="0"/>
          </a:p>
        </p:txBody>
      </p:sp>
      <p:sp>
        <p:nvSpPr>
          <p:cNvPr id="3" name="Content Placeholder 2"/>
          <p:cNvSpPr>
            <a:spLocks noGrp="1"/>
          </p:cNvSpPr>
          <p:nvPr>
            <p:ph sz="quarter" idx="1"/>
          </p:nvPr>
        </p:nvSpPr>
        <p:spPr/>
        <p:txBody>
          <a:bodyPr>
            <a:normAutofit/>
          </a:bodyPr>
          <a:lstStyle/>
          <a:p>
            <a:r>
              <a:rPr lang="en-US" dirty="0" smtClean="0"/>
              <a:t>Complicated to build</a:t>
            </a:r>
          </a:p>
          <a:p>
            <a:r>
              <a:rPr lang="en-US" dirty="0" smtClean="0"/>
              <a:t>Dual </a:t>
            </a:r>
            <a:r>
              <a:rPr lang="en-US" dirty="0" smtClean="0"/>
              <a:t>platform (ARM, x86)</a:t>
            </a:r>
          </a:p>
          <a:p>
            <a:r>
              <a:rPr lang="en-US" dirty="0" smtClean="0"/>
              <a:t>Remote </a:t>
            </a:r>
            <a:r>
              <a:rPr lang="en-US" dirty="0" smtClean="0"/>
              <a:t>control</a:t>
            </a:r>
          </a:p>
          <a:p>
            <a:r>
              <a:rPr lang="en-US" dirty="0" smtClean="0"/>
              <a:t>Test </a:t>
            </a:r>
            <a:r>
              <a:rPr lang="en-US" dirty="0" smtClean="0"/>
              <a:t>programs</a:t>
            </a:r>
          </a:p>
          <a:p>
            <a:r>
              <a:rPr lang="en-US" dirty="0" smtClean="0"/>
              <a:t>Linux dependent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Control</a:t>
            </a:r>
            <a:endParaRPr lang="en-US" dirty="0"/>
          </a:p>
        </p:txBody>
      </p:sp>
      <p:pic>
        <p:nvPicPr>
          <p:cNvPr id="4" name="Picture 3"/>
          <p:cNvPicPr>
            <a:picLocks noChangeAspect="1"/>
          </p:cNvPicPr>
          <p:nvPr/>
        </p:nvPicPr>
        <p:blipFill>
          <a:blip r:embed="rId3"/>
          <a:srcRect l="416"/>
          <a:stretch>
            <a:fillRect/>
          </a:stretch>
        </p:blipFill>
        <p:spPr>
          <a:xfrm>
            <a:off x="1561552" y="1578110"/>
            <a:ext cx="6055400" cy="4745102"/>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Civic.thmx</Template>
  <TotalTime>1531</TotalTime>
  <Words>1643</Words>
  <Application>Microsoft Macintosh PowerPoint</Application>
  <PresentationFormat>On-screen Show (4:3)</PresentationFormat>
  <Paragraphs>177</Paragraphs>
  <Slides>21</Slides>
  <Notes>21</Notes>
  <HiddenSlides>0</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Civic</vt:lpstr>
      <vt:lpstr>Equation</vt:lpstr>
      <vt:lpstr>The Overboat</vt:lpstr>
      <vt:lpstr>Where did it come from?</vt:lpstr>
      <vt:lpstr>Why is it here?</vt:lpstr>
      <vt:lpstr>What’s it look like?</vt:lpstr>
      <vt:lpstr>Internals</vt:lpstr>
      <vt:lpstr>Sensors</vt:lpstr>
      <vt:lpstr>Software</vt:lpstr>
      <vt:lpstr>Software</vt:lpstr>
      <vt:lpstr>Remote Control</vt:lpstr>
      <vt:lpstr>Terminology</vt:lpstr>
      <vt:lpstr>Simulation</vt:lpstr>
      <vt:lpstr>Provided Simulation</vt:lpstr>
      <vt:lpstr>Outcome</vt:lpstr>
      <vt:lpstr>Autoboat Sim 2.0</vt:lpstr>
      <vt:lpstr>Equations of motion</vt:lpstr>
      <vt:lpstr>Global Reference Frame</vt:lpstr>
      <vt:lpstr>Hydrodynamics</vt:lpstr>
      <vt:lpstr>Rudder Lag</vt:lpstr>
      <vt:lpstr>Rudder Response</vt:lpstr>
      <vt:lpstr>Rudder Forces</vt:lpstr>
      <vt:lpstr>Current Status</vt:lpstr>
    </vt:vector>
  </TitlesOfParts>
  <Company>UCSC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Autoboat</dc:title>
  <dc:creator>Bryant Mairs</dc:creator>
  <cp:lastModifiedBy>Bryant Mairs</cp:lastModifiedBy>
  <cp:revision>49</cp:revision>
  <cp:lastPrinted>2009-05-13T18:17:18Z</cp:lastPrinted>
  <dcterms:created xsi:type="dcterms:W3CDTF">2009-05-13T16:08:08Z</dcterms:created>
  <dcterms:modified xsi:type="dcterms:W3CDTF">2009-05-13T18:59:37Z</dcterms:modified>
</cp:coreProperties>
</file>