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</p:sldMasterIdLst>
  <p:notesMasterIdLst>
    <p:notesMasterId r:id="rId36"/>
  </p:notesMasterIdLst>
  <p:sldIdLst>
    <p:sldId id="256" r:id="rId19"/>
    <p:sldId id="259" r:id="rId20"/>
    <p:sldId id="260" r:id="rId21"/>
    <p:sldId id="268" r:id="rId22"/>
    <p:sldId id="269" r:id="rId23"/>
    <p:sldId id="270" r:id="rId24"/>
    <p:sldId id="271" r:id="rId25"/>
    <p:sldId id="274" r:id="rId26"/>
    <p:sldId id="275" r:id="rId27"/>
    <p:sldId id="261" r:id="rId28"/>
    <p:sldId id="262" r:id="rId29"/>
    <p:sldId id="263" r:id="rId30"/>
    <p:sldId id="264" r:id="rId31"/>
    <p:sldId id="273" r:id="rId32"/>
    <p:sldId id="266" r:id="rId33"/>
    <p:sldId id="272" r:id="rId34"/>
    <p:sldId id="267" r:id="rId3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" y="-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 Light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 Light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 Light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 Light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220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Hello, We are the autonomous Lifeguard group, My name is …, I am a … year … Engineer. Hello my name is ...... I am a ..... with a focus in ......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220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We are proposing an autonomous surface vehicle to aid a drowning individual in the critical minutes that it takes a lifeguard to make it out to a person. </a:t>
            </a:r>
          </a:p>
          <a:p>
            <a:pPr eaLnBrk="1" hangingPunct="1"/>
            <a:endParaRPr lang="en-US" sz="2200" smtClean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220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We are interested in the case beyond the breaks where it would take a lifeguard a while to make it out to the person. </a:t>
            </a:r>
          </a:p>
          <a:p>
            <a:pPr eaLnBrk="1" hangingPunct="1"/>
            <a:endParaRPr lang="en-US" sz="2200" smtClean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220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Our system is composed of two subsystems</a:t>
            </a:r>
          </a:p>
          <a:p>
            <a:pPr eaLnBrk="1" hangingPunct="1"/>
            <a:endParaRPr lang="en-US" sz="2200" smtClean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endParaRPr lang="en-US" sz="2200" smtClean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220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range is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Range:</a:t>
            </a:r>
            <a:r>
              <a:rPr lang="en-US" baseline="0" dirty="0" smtClean="0"/>
              <a:t> It will take the average swimmer to swim up to 600 ft, at which point a lifeguard will be able to swim out in 5 minutes.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Add sensor blocks</a:t>
            </a:r>
          </a:p>
          <a:p>
            <a:pPr>
              <a:buFontTx/>
              <a:buChar char="-"/>
            </a:pPr>
            <a:r>
              <a:rPr lang="en-US" dirty="0" smtClean="0"/>
              <a:t>Switches</a:t>
            </a:r>
            <a:r>
              <a:rPr lang="en-US" baseline="0" dirty="0" smtClean="0"/>
              <a:t> can be put into interface sensors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22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John: qualifications: </a:t>
            </a:r>
            <a:r>
              <a:rPr lang="en-US" sz="2200" dirty="0" err="1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XBee</a:t>
            </a:r>
            <a:r>
              <a:rPr lang="en-US" sz="22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experience (121 expansion), autonomous boat for ASL, </a:t>
            </a:r>
          </a:p>
          <a:p>
            <a:pPr eaLnBrk="1" hangingPunct="1"/>
            <a:r>
              <a:rPr lang="en-US" sz="22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David: software eng. for 5yrs industry exp., DSP, and GPS (ASL)</a:t>
            </a:r>
          </a:p>
          <a:p>
            <a:pPr eaLnBrk="1" hangingPunct="1"/>
            <a:r>
              <a:rPr lang="en-US" sz="2200" dirty="0" err="1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Shehadeh</a:t>
            </a:r>
            <a:r>
              <a:rPr lang="en-US" sz="22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: </a:t>
            </a:r>
            <a:r>
              <a:rPr lang="en-US" sz="2200" dirty="0" err="1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Quals</a:t>
            </a:r>
            <a:r>
              <a:rPr lang="en-US" sz="22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: </a:t>
            </a:r>
            <a:r>
              <a:rPr lang="en-US" sz="2200" dirty="0" err="1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Mechatronics</a:t>
            </a:r>
            <a:r>
              <a:rPr lang="en-US" sz="22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motor control, </a:t>
            </a:r>
            <a:r>
              <a:rPr lang="en-US" sz="2200" dirty="0" err="1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solidworks</a:t>
            </a:r>
            <a:r>
              <a:rPr lang="en-US" sz="22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fiend, board layout exp.</a:t>
            </a:r>
          </a:p>
          <a:p>
            <a:pPr eaLnBrk="1" hangingPunct="1"/>
            <a:r>
              <a:rPr lang="en-US" sz="22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Darrel : </a:t>
            </a:r>
            <a:r>
              <a:rPr lang="en-US" sz="2200" dirty="0" err="1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Quals</a:t>
            </a:r>
            <a:r>
              <a:rPr lang="en-US" sz="22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: Sensor Technology experience, math modeling--Solid Mechanics</a:t>
            </a:r>
          </a:p>
          <a:p>
            <a:pPr eaLnBrk="1" hangingPunct="1"/>
            <a:endParaRPr lang="en-US" sz="2200" dirty="0" smtClean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54000"/>
            <a:ext cx="6070600" cy="923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4000"/>
            <a:ext cx="6070600" cy="923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92329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9232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772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772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832600"/>
            <a:ext cx="3073400" cy="2451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832600"/>
            <a:ext cx="9067800" cy="2451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772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772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832600"/>
            <a:ext cx="3073400" cy="2451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832600"/>
            <a:ext cx="9067800" cy="2451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3187700"/>
            <a:ext cx="5892800" cy="584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54000"/>
            <a:ext cx="12293600" cy="923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eaLnBrk="0" fontAlgn="base" hangingPunct="0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3225800"/>
            <a:ext cx="122936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832600"/>
            <a:ext cx="12293600" cy="125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77200"/>
            <a:ext cx="12293600" cy="120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832600"/>
            <a:ext cx="12293600" cy="125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77200"/>
            <a:ext cx="12293600" cy="120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/imgres?um=1&amp;hl=en&amp;client=firefox-a&amp;tbo=d&amp;rls=org.mozilla:en-US:official&amp;biw=976&amp;bih=852&amp;tbm=isch&amp;tbnid=C-ehP3KEJkT_GM:&amp;imgrefurl=http://fineartamerica.com/featured/panther-beach--santa-cruz-county-brendan-reals.html&amp;docid=rDJxWL4Sc8URvM&amp;imgurl=http://images.fineartamerica.com/images-medium-large/panther-beach--santa-cruz-county-brendan-reals.jpg&amp;w=900&amp;h=600&amp;ei=YizuUJ63KcGmigKHvYDYBw&amp;zoom=1&amp;iact=hc&amp;vpx=457&amp;vpy=439&amp;dur=3892&amp;hovh=183&amp;hovw=275&amp;tx=164&amp;ty=95&amp;sig=103251035442276756453&amp;page=2&amp;tbnh=145&amp;tbnw=243&amp;start=20&amp;ndsp=24&amp;ved=1t:429,r:26,s:0,i:230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2387600"/>
            <a:ext cx="12293600" cy="3238500"/>
          </a:xfrm>
        </p:spPr>
        <p:txBody>
          <a:bodyPr/>
          <a:lstStyle/>
          <a:p>
            <a:pPr eaLnBrk="1" hangingPunct="1"/>
            <a:r>
              <a:rPr lang="en-US" sz="4800" smtClean="0"/>
              <a:t>Autonomous Lifeguard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6731000"/>
            <a:ext cx="12293600" cy="1587500"/>
          </a:xfrm>
        </p:spPr>
        <p:txBody>
          <a:bodyPr/>
          <a:lstStyle/>
          <a:p>
            <a:pPr eaLnBrk="1" hangingPunct="1"/>
            <a:r>
              <a:rPr lang="en-US" sz="2400" smtClean="0"/>
              <a:t>Darrel R. Deo (Project Lead)</a:t>
            </a:r>
          </a:p>
          <a:p>
            <a:pPr eaLnBrk="1" hangingPunct="1"/>
            <a:r>
              <a:rPr lang="en-US" sz="2400" smtClean="0"/>
              <a:t>Shehadeh H. Dajani</a:t>
            </a:r>
          </a:p>
          <a:p>
            <a:pPr eaLnBrk="1" hangingPunct="1"/>
            <a:r>
              <a:rPr lang="en-US" sz="2400" smtClean="0"/>
              <a:t>John P.  Ash</a:t>
            </a:r>
          </a:p>
          <a:p>
            <a:pPr eaLnBrk="1" hangingPunct="1"/>
            <a:r>
              <a:rPr lang="en-US" sz="2400" smtClean="0"/>
              <a:t>David A. Goodman</a:t>
            </a:r>
            <a:endParaRPr lang="en-US" sz="2400" baseline="32000" smtClean="0"/>
          </a:p>
          <a:p>
            <a:pPr eaLnBrk="1" hangingPunct="1"/>
            <a:endParaRPr lang="en-US" sz="2400" baseline="32000" smtClean="0"/>
          </a:p>
          <a:p>
            <a:pPr eaLnBrk="1" hangingPunct="1"/>
            <a:r>
              <a:rPr lang="en-US" sz="1800" smtClean="0"/>
              <a:t>University of California at Santa Cruz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0600" y="609600"/>
            <a:ext cx="5943600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Diagram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2286000"/>
            <a:ext cx="12293600" cy="787400"/>
          </a:xfrm>
        </p:spPr>
        <p:txBody>
          <a:bodyPr/>
          <a:lstStyle/>
          <a:p>
            <a:pPr eaLnBrk="1" hangingPunct="1"/>
            <a:r>
              <a:rPr lang="en-US" smtClean="0"/>
              <a:t>Command Center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9550" y="6394450"/>
            <a:ext cx="3810000" cy="370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3962400"/>
            <a:ext cx="8190606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Diagram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2286000"/>
            <a:ext cx="12293600" cy="787400"/>
          </a:xfrm>
        </p:spPr>
        <p:txBody>
          <a:bodyPr/>
          <a:lstStyle/>
          <a:p>
            <a:pPr eaLnBrk="1" hangingPunct="1"/>
            <a:r>
              <a:rPr lang="en-US" smtClean="0"/>
              <a:t>ASV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9550" y="6394450"/>
            <a:ext cx="3810000" cy="370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3200400"/>
            <a:ext cx="902035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Division of Labor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2247900"/>
            <a:ext cx="12293600" cy="7277100"/>
          </a:xfrm>
        </p:spPr>
        <p:txBody>
          <a:bodyPr/>
          <a:lstStyle/>
          <a:p>
            <a:pPr eaLnBrk="1" hangingPunct="1">
              <a:spcBef>
                <a:spcPts val="500"/>
              </a:spcBef>
            </a:pPr>
            <a:r>
              <a:rPr lang="en-US" sz="3600" b="1" dirty="0" smtClean="0"/>
              <a:t>John Ash </a:t>
            </a:r>
            <a:r>
              <a:rPr lang="en-US" sz="3600" dirty="0" smtClean="0"/>
              <a:t>– </a:t>
            </a:r>
            <a:r>
              <a:rPr lang="en-US" sz="3600" i="1" dirty="0" smtClean="0">
                <a:solidFill>
                  <a:srgbClr val="C00000"/>
                </a:solidFill>
              </a:rPr>
              <a:t>Schedule Planner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</a:p>
          <a:p>
            <a:pPr marL="1447800" lvl="3" eaLnBrk="1" hangingPunct="1">
              <a:spcBef>
                <a:spcPts val="500"/>
              </a:spcBef>
            </a:pPr>
            <a:r>
              <a:rPr lang="en-US" sz="3200" i="1" dirty="0" smtClean="0"/>
              <a:t>Wireless Protocol, Power Management, PCB Routing</a:t>
            </a:r>
          </a:p>
          <a:p>
            <a:pPr marL="1447800" lvl="3" eaLnBrk="1" hangingPunct="1">
              <a:spcBef>
                <a:spcPts val="500"/>
              </a:spcBef>
            </a:pPr>
            <a:endParaRPr lang="en-US" sz="1000" i="1" dirty="0" smtClean="0"/>
          </a:p>
          <a:p>
            <a:pPr marL="1447800" lvl="3" eaLnBrk="1" hangingPunct="1">
              <a:spcBef>
                <a:spcPts val="500"/>
              </a:spcBef>
            </a:pPr>
            <a:endParaRPr lang="en-US" sz="1000" i="1" dirty="0" smtClean="0"/>
          </a:p>
          <a:p>
            <a:pPr eaLnBrk="1" hangingPunct="1">
              <a:spcBef>
                <a:spcPts val="500"/>
              </a:spcBef>
            </a:pPr>
            <a:r>
              <a:rPr lang="en-US" sz="3600" b="1" dirty="0" err="1" smtClean="0"/>
              <a:t>Shehadeh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Dajani</a:t>
            </a:r>
            <a:r>
              <a:rPr lang="en-US" sz="3600" b="1" dirty="0" smtClean="0"/>
              <a:t> </a:t>
            </a:r>
            <a:r>
              <a:rPr lang="en-US" sz="3600" dirty="0" smtClean="0"/>
              <a:t>– </a:t>
            </a:r>
            <a:r>
              <a:rPr lang="en-US" sz="3600" i="1" dirty="0" smtClean="0">
                <a:solidFill>
                  <a:srgbClr val="C00000"/>
                </a:solidFill>
              </a:rPr>
              <a:t>Budget Coordinator</a:t>
            </a:r>
          </a:p>
          <a:p>
            <a:pPr marL="1447800" lvl="3" eaLnBrk="1" hangingPunct="1">
              <a:spcBef>
                <a:spcPts val="500"/>
              </a:spcBef>
            </a:pPr>
            <a:r>
              <a:rPr lang="en-US" sz="3200" i="1" dirty="0" smtClean="0"/>
              <a:t>Motor Control, PCB Design/Layout, Vehicle Design</a:t>
            </a:r>
          </a:p>
          <a:p>
            <a:pPr marL="1447800" lvl="3" eaLnBrk="1" hangingPunct="1">
              <a:spcBef>
                <a:spcPts val="500"/>
              </a:spcBef>
            </a:pPr>
            <a:endParaRPr lang="en-US" sz="1000" i="1" dirty="0" smtClean="0"/>
          </a:p>
          <a:p>
            <a:pPr marL="1447800" lvl="3" eaLnBrk="1" hangingPunct="1">
              <a:spcBef>
                <a:spcPts val="500"/>
              </a:spcBef>
            </a:pPr>
            <a:endParaRPr lang="en-US" sz="1000" i="1" dirty="0" smtClean="0"/>
          </a:p>
          <a:p>
            <a:pPr eaLnBrk="1" hangingPunct="1">
              <a:spcBef>
                <a:spcPts val="500"/>
              </a:spcBef>
            </a:pPr>
            <a:r>
              <a:rPr lang="en-US" sz="3600" b="1" dirty="0" smtClean="0"/>
              <a:t>Darrel </a:t>
            </a:r>
            <a:r>
              <a:rPr lang="en-US" sz="3600" b="1" dirty="0" err="1" smtClean="0"/>
              <a:t>Deo</a:t>
            </a:r>
            <a:r>
              <a:rPr lang="en-US" sz="3600" b="1" dirty="0" smtClean="0"/>
              <a:t> </a:t>
            </a:r>
            <a:r>
              <a:rPr lang="en-US" sz="3600" dirty="0" smtClean="0"/>
              <a:t>– </a:t>
            </a:r>
            <a:r>
              <a:rPr lang="en-US" sz="3600" dirty="0" smtClean="0">
                <a:solidFill>
                  <a:srgbClr val="C00000"/>
                </a:solidFill>
              </a:rPr>
              <a:t>Team </a:t>
            </a:r>
            <a:r>
              <a:rPr lang="en-US" sz="3600" i="1" dirty="0" smtClean="0">
                <a:solidFill>
                  <a:srgbClr val="C00000"/>
                </a:solidFill>
              </a:rPr>
              <a:t>Leader</a:t>
            </a:r>
          </a:p>
          <a:p>
            <a:pPr marL="1447800" lvl="3" eaLnBrk="1" hangingPunct="1">
              <a:spcBef>
                <a:spcPts val="500"/>
              </a:spcBef>
            </a:pPr>
            <a:r>
              <a:rPr lang="en-US" sz="3200" i="1" dirty="0" smtClean="0"/>
              <a:t>Sensor Integration, Tripod Design, Modeling</a:t>
            </a:r>
          </a:p>
          <a:p>
            <a:pPr marL="1447800" lvl="3" eaLnBrk="1" hangingPunct="1">
              <a:spcBef>
                <a:spcPts val="500"/>
              </a:spcBef>
            </a:pPr>
            <a:endParaRPr lang="en-US" sz="1000" i="1" dirty="0" smtClean="0"/>
          </a:p>
          <a:p>
            <a:pPr marL="1447800" lvl="3" eaLnBrk="1" hangingPunct="1">
              <a:spcBef>
                <a:spcPts val="500"/>
              </a:spcBef>
            </a:pPr>
            <a:endParaRPr lang="en-US" sz="1000" i="1" dirty="0" smtClean="0"/>
          </a:p>
          <a:p>
            <a:pPr eaLnBrk="1" hangingPunct="1">
              <a:spcBef>
                <a:spcPts val="500"/>
              </a:spcBef>
            </a:pPr>
            <a:r>
              <a:rPr lang="en-US" sz="3600" b="1" dirty="0" smtClean="0"/>
              <a:t>David Goodman </a:t>
            </a:r>
            <a:r>
              <a:rPr lang="en-US" sz="3600" dirty="0" smtClean="0"/>
              <a:t>- </a:t>
            </a:r>
            <a:r>
              <a:rPr lang="en-US" sz="3600" i="1" dirty="0" smtClean="0">
                <a:solidFill>
                  <a:srgbClr val="C00000"/>
                </a:solidFill>
              </a:rPr>
              <a:t>Document Administrator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</a:p>
          <a:p>
            <a:pPr marL="1447800" lvl="3" eaLnBrk="1" hangingPunct="1">
              <a:spcBef>
                <a:spcPts val="500"/>
              </a:spcBef>
            </a:pPr>
            <a:r>
              <a:rPr lang="en-US" sz="3200" i="1" dirty="0" smtClean="0"/>
              <a:t>Software Test Harnesses, FSM Design, GPS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Gantt Chart</a:t>
            </a:r>
          </a:p>
        </p:txBody>
      </p:sp>
      <p:pic>
        <p:nvPicPr>
          <p:cNvPr id="4" name="Picture 3" descr="GANT CHART PICTURE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3" y="2133600"/>
            <a:ext cx="12508377" cy="7239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Itemized Budget</a:t>
            </a:r>
          </a:p>
        </p:txBody>
      </p:sp>
      <p:pic>
        <p:nvPicPr>
          <p:cNvPr id="16387" name="Content Placeholder 3" descr="Screen Shot 2013-01-10 at 1.52.18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363" b="-267"/>
          <a:stretch>
            <a:fillRect/>
          </a:stretch>
        </p:blipFill>
        <p:spPr>
          <a:xfrm>
            <a:off x="123825" y="2552700"/>
            <a:ext cx="12855575" cy="70485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Progress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2743200"/>
            <a:ext cx="12293600" cy="5842000"/>
          </a:xfrm>
        </p:spPr>
        <p:txBody>
          <a:bodyPr/>
          <a:lstStyle/>
          <a:p>
            <a:pPr eaLnBrk="1" hangingPunct="1"/>
            <a:r>
              <a:rPr lang="en-US" dirty="0" smtClean="0"/>
              <a:t>Boat Hull has been ordered and is in route.</a:t>
            </a:r>
          </a:p>
          <a:p>
            <a:pPr eaLnBrk="1" hangingPunct="1"/>
            <a:r>
              <a:rPr lang="en-US" dirty="0" smtClean="0"/>
              <a:t>Started extracting coordinate data from GPS devices. </a:t>
            </a:r>
          </a:p>
          <a:p>
            <a:pPr eaLnBrk="1" hangingPunct="1"/>
            <a:r>
              <a:rPr lang="en-US" dirty="0" smtClean="0"/>
              <a:t>Established </a:t>
            </a:r>
            <a:r>
              <a:rPr lang="en-US" dirty="0" err="1" smtClean="0"/>
              <a:t>Xbee</a:t>
            </a:r>
            <a:r>
              <a:rPr lang="en-US" dirty="0" smtClean="0"/>
              <a:t> communication.</a:t>
            </a:r>
          </a:p>
          <a:p>
            <a:pPr eaLnBrk="1" hangingPunct="1"/>
            <a:r>
              <a:rPr lang="en-US" dirty="0" smtClean="0"/>
              <a:t>Beginning to interface decoder wheels with Micro.</a:t>
            </a:r>
          </a:p>
          <a:p>
            <a:pPr eaLnBrk="1" hangingPunct="1"/>
            <a:r>
              <a:rPr lang="en-US" dirty="0" smtClean="0"/>
              <a:t>Currently seeking funding sources (</a:t>
            </a:r>
            <a:r>
              <a:rPr lang="en-US" dirty="0" err="1" smtClean="0"/>
              <a:t>Kresge</a:t>
            </a:r>
            <a:r>
              <a:rPr lang="en-US" dirty="0" smtClean="0"/>
              <a:t>, </a:t>
            </a:r>
            <a:r>
              <a:rPr lang="en-US" dirty="0" smtClean="0"/>
              <a:t>Oakes, Crown</a:t>
            </a:r>
            <a:r>
              <a:rPr lang="en-US" dirty="0" smtClean="0"/>
              <a:t>, and Corporations.)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2667000"/>
            <a:ext cx="12293600" cy="5842000"/>
          </a:xfrm>
        </p:spPr>
        <p:txBody>
          <a:bodyPr/>
          <a:lstStyle/>
          <a:p>
            <a:r>
              <a:rPr lang="en-US" dirty="0" smtClean="0"/>
              <a:t>All team members are proficient in their field of responsibility.</a:t>
            </a:r>
          </a:p>
          <a:p>
            <a:r>
              <a:rPr lang="en-US" dirty="0" smtClean="0"/>
              <a:t>Gabriel </a:t>
            </a:r>
            <a:r>
              <a:rPr lang="en-US" dirty="0" err="1" smtClean="0"/>
              <a:t>Elkaim</a:t>
            </a:r>
            <a:r>
              <a:rPr lang="en-US" dirty="0" smtClean="0"/>
              <a:t> has shown support and offered mentorship.</a:t>
            </a:r>
          </a:p>
          <a:p>
            <a:r>
              <a:rPr lang="en-US" dirty="0" smtClean="0"/>
              <a:t>We have access to field testing environments              (e.g. pool, lake, ocean).</a:t>
            </a:r>
          </a:p>
          <a:p>
            <a:r>
              <a:rPr lang="en-US" dirty="0" smtClean="0"/>
              <a:t>This project has the real potential to be an asset to lifeguards and save lives. </a:t>
            </a:r>
          </a:p>
          <a:p>
            <a:r>
              <a:rPr lang="en-US" dirty="0" smtClean="0"/>
              <a:t>Marketable to beaches across the country.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EMILY: </a:t>
            </a:r>
          </a:p>
          <a:p>
            <a:pPr lvl="1" eaLnBrk="1" hangingPunct="1"/>
            <a:r>
              <a:rPr lang="en-US" sz="2800" smtClean="0"/>
              <a:t> http://www.popsci.com/gadgets/article/2010-06/invention-month-robot-lifeguard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Mission Statement	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2628900"/>
            <a:ext cx="12293600" cy="5842000"/>
          </a:xfrm>
        </p:spPr>
        <p:txBody>
          <a:bodyPr/>
          <a:lstStyle/>
          <a:p>
            <a:pPr eaLnBrk="1" hangingPunct="1"/>
            <a:r>
              <a:rPr lang="en-US" dirty="0" smtClean="0"/>
              <a:t>Autonomous surface vessel (ASV) to aid and assist drowning victims.</a:t>
            </a:r>
          </a:p>
          <a:p>
            <a:pPr eaLnBrk="1" hangingPunct="1"/>
            <a:r>
              <a:rPr lang="en-US" dirty="0" smtClean="0"/>
              <a:t>2-part system:</a:t>
            </a:r>
          </a:p>
          <a:p>
            <a:pPr marL="685800" lvl="1" eaLnBrk="1" hangingPunct="1"/>
            <a:r>
              <a:rPr lang="en-US" dirty="0" smtClean="0"/>
              <a:t>Command Center</a:t>
            </a:r>
          </a:p>
          <a:p>
            <a:pPr marL="685800" lvl="1" eaLnBrk="1" hangingPunct="1"/>
            <a:r>
              <a:rPr lang="en-US" dirty="0" smtClean="0"/>
              <a:t>ASV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/>
          <a:srcRect l="52145"/>
          <a:stretch>
            <a:fillRect/>
          </a:stretch>
        </p:blipFill>
        <p:spPr bwMode="auto">
          <a:xfrm>
            <a:off x="5359400" y="4476750"/>
            <a:ext cx="3081338" cy="527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/>
          <a:srcRect t="54874" r="45563"/>
          <a:stretch>
            <a:fillRect/>
          </a:stretch>
        </p:blipFill>
        <p:spPr bwMode="auto">
          <a:xfrm>
            <a:off x="8940800" y="6705600"/>
            <a:ext cx="3505200" cy="238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0" y="2362200"/>
            <a:ext cx="12293600" cy="5842000"/>
          </a:xfrm>
        </p:spPr>
        <p:txBody>
          <a:bodyPr/>
          <a:lstStyle/>
          <a:p>
            <a:pPr eaLnBrk="1" hangingPunct="1"/>
            <a:r>
              <a:rPr lang="en-US" smtClean="0"/>
              <a:t>Santa Cruz - “Surf City”</a:t>
            </a:r>
          </a:p>
          <a:p>
            <a:pPr eaLnBrk="1" hangingPunct="1"/>
            <a:r>
              <a:rPr lang="en-US" smtClean="0"/>
              <a:t>E.M.I.L.Y - Emergency Integrated Lifesaving Lanyard</a:t>
            </a:r>
          </a:p>
          <a:p>
            <a:pPr marL="1447800" lvl="3" eaLnBrk="1" hangingPunct="1"/>
            <a:r>
              <a:rPr lang="en-US" sz="3600" smtClean="0"/>
              <a:t>Remote controlled</a:t>
            </a:r>
          </a:p>
          <a:p>
            <a:pPr marL="1447800" lvl="3" eaLnBrk="1" hangingPunct="1"/>
            <a:r>
              <a:rPr lang="en-US" sz="3600" smtClean="0"/>
              <a:t>Deployed from beach</a:t>
            </a:r>
          </a:p>
          <a:p>
            <a:pPr marL="1447800" lvl="3" eaLnBrk="1" hangingPunct="1"/>
            <a:r>
              <a:rPr lang="en-US" sz="3600" smtClean="0"/>
              <a:t>Non-practical</a:t>
            </a:r>
          </a:p>
        </p:txBody>
      </p:sp>
      <p:pic>
        <p:nvPicPr>
          <p:cNvPr id="19460" name="Picture 7" descr="http://abcnews.go.com/images/US/abc_120518_kabc_lifeguard_jt_120519_w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7200" y="5734050"/>
            <a:ext cx="53911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104900"/>
            <a:ext cx="12293600" cy="67437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Develop a system that will aid drowning victims.</a:t>
            </a:r>
          </a:p>
          <a:p>
            <a:pPr>
              <a:buNone/>
            </a:pPr>
            <a:endParaRPr lang="en-US" dirty="0" smtClean="0"/>
          </a:p>
          <a:p>
            <a:pPr lvl="2">
              <a:spcBef>
                <a:spcPts val="0"/>
              </a:spcBef>
            </a:pPr>
            <a:endParaRPr lang="en-US" dirty="0" smtClean="0"/>
          </a:p>
          <a:p>
            <a:pPr lvl="2"/>
            <a:endParaRPr lang="en-US" dirty="0" smtClean="0">
              <a:hlinkClick r:id="rId2"/>
            </a:endParaRPr>
          </a:p>
          <a:p>
            <a:pPr lvl="2"/>
            <a:endParaRPr lang="en-US" dirty="0"/>
          </a:p>
        </p:txBody>
      </p:sp>
      <p:pic>
        <p:nvPicPr>
          <p:cNvPr id="6" name="Picture 5" descr="tropical-beach-wallpaper-0609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3327400"/>
            <a:ext cx="9428480" cy="5892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0800" y="5493326"/>
            <a:ext cx="5257800" cy="318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24747">
            <a:off x="8628601" y="5651174"/>
            <a:ext cx="2477439" cy="164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2895600"/>
            <a:ext cx="12293600" cy="5842000"/>
          </a:xfrm>
        </p:spPr>
        <p:txBody>
          <a:bodyPr/>
          <a:lstStyle/>
          <a:p>
            <a:pPr lvl="1"/>
            <a:r>
              <a:rPr lang="en-US" dirty="0" smtClean="0"/>
              <a:t>Range of rescue will be from beyond surf breaks to 600ft.</a:t>
            </a:r>
          </a:p>
          <a:p>
            <a:pPr lvl="1"/>
            <a:r>
              <a:rPr lang="en-US" dirty="0" smtClean="0"/>
              <a:t>ASV will be anchored at a specified waypoint in the water.</a:t>
            </a:r>
          </a:p>
          <a:p>
            <a:pPr lvl="1"/>
            <a:r>
              <a:rPr lang="en-US" dirty="0" smtClean="0"/>
              <a:t>Command Center will be located on a lifeguard post.</a:t>
            </a:r>
          </a:p>
          <a:p>
            <a:pPr lvl="1"/>
            <a:r>
              <a:rPr lang="en-US" dirty="0" smtClean="0"/>
              <a:t>Both subsystems will communicate via wireless protocol.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Functionality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5600" y="2692400"/>
            <a:ext cx="12293600" cy="5842000"/>
          </a:xfrm>
        </p:spPr>
        <p:txBody>
          <a:bodyPr/>
          <a:lstStyle/>
          <a:p>
            <a:r>
              <a:rPr lang="en-US" b="1" dirty="0" smtClean="0"/>
              <a:t>Command Center</a:t>
            </a:r>
          </a:p>
          <a:p>
            <a:pPr lvl="1"/>
            <a:r>
              <a:rPr lang="en-US" dirty="0" smtClean="0"/>
              <a:t>Obtain the drowning victim’s location within +/- </a:t>
            </a:r>
            <a:r>
              <a:rPr lang="en-US" dirty="0" smtClean="0"/>
              <a:t>50 </a:t>
            </a:r>
            <a:r>
              <a:rPr lang="en-US" dirty="0" smtClean="0"/>
              <a:t>ft.</a:t>
            </a:r>
          </a:p>
          <a:p>
            <a:pPr lvl="1"/>
            <a:r>
              <a:rPr lang="en-US" dirty="0" smtClean="0"/>
              <a:t>Required to send wireless information at least 600 ft.</a:t>
            </a:r>
          </a:p>
          <a:p>
            <a:pPr lvl="1"/>
            <a:r>
              <a:rPr lang="en-US" dirty="0" smtClean="0"/>
              <a:t>Must have an override remote control function allowing full control of ASV. </a:t>
            </a:r>
          </a:p>
          <a:p>
            <a:pPr lvl="1"/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Autonomous Surface Vehicle:</a:t>
            </a:r>
          </a:p>
          <a:p>
            <a:pPr lvl="1"/>
            <a:r>
              <a:rPr lang="en-US" dirty="0" smtClean="0"/>
              <a:t>Speed of ASV must, at least, double that of a lifeguard’s swim speed (3.7 MPH).</a:t>
            </a:r>
          </a:p>
          <a:p>
            <a:pPr lvl="1"/>
            <a:r>
              <a:rPr lang="en-US" dirty="0" smtClean="0"/>
              <a:t>Batteries must last for at least 12 hours without recharge.</a:t>
            </a:r>
          </a:p>
          <a:p>
            <a:pPr lvl="1"/>
            <a:r>
              <a:rPr lang="en-US" dirty="0" smtClean="0"/>
              <a:t>Must be able to navigate to a specified GPS coordinate within +/- </a:t>
            </a:r>
            <a:r>
              <a:rPr lang="en-US" dirty="0" smtClean="0"/>
              <a:t>20 </a:t>
            </a:r>
            <a:r>
              <a:rPr lang="en-US" dirty="0" smtClean="0"/>
              <a:t>ft.   </a:t>
            </a:r>
          </a:p>
          <a:p>
            <a:pPr lvl="1">
              <a:buNone/>
            </a:pP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Differential GPS</a:t>
            </a:r>
          </a:p>
        </p:txBody>
      </p:sp>
      <p:pic>
        <p:nvPicPr>
          <p:cNvPr id="17411" name="Picture 4" descr="gpsrft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867275"/>
            <a:ext cx="52070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Content Placeholder 6" descr="DGPS2.GIF"/>
          <p:cNvPicPr>
            <a:picLocks noGrp="1" noChangeAspect="1"/>
          </p:cNvPicPr>
          <p:nvPr>
            <p:ph idx="1"/>
          </p:nvPr>
        </p:nvPicPr>
        <p:blipFill>
          <a:blip r:embed="rId3"/>
          <a:srcRect t="946" b="-43"/>
          <a:stretch>
            <a:fillRect/>
          </a:stretch>
        </p:blipFill>
        <p:spPr>
          <a:xfrm>
            <a:off x="5334000" y="5562600"/>
            <a:ext cx="7670800" cy="4191000"/>
          </a:xfrm>
        </p:spPr>
      </p:pic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558800" y="2209800"/>
            <a:ext cx="122682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3800"/>
              <a:t>Calibrate reference station position average over time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800"/>
              <a:t>Calculate instantaneous GPS error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800"/>
              <a:t>Transmit error to rover for corrections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800"/>
              <a:t>1.1cm to 3.2ft of accuracy achieved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Accuracy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25800" y="2250799"/>
            <a:ext cx="6629400" cy="712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Blan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Blank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- Top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Horizontal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Subtitle -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Subtitle - Photo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Pages>0</Pages>
  <Words>615</Words>
  <Characters>0</Characters>
  <Application>Microsoft Office PowerPoint</Application>
  <PresentationFormat>Custom</PresentationFormat>
  <Lines>0</Lines>
  <Paragraphs>93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18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Title &amp; Subtitle</vt:lpstr>
      <vt:lpstr>Title &amp; Bullets</vt:lpstr>
      <vt:lpstr>Photo - Vertical</vt:lpstr>
      <vt:lpstr>Photo - Vertical - Dark</vt:lpstr>
      <vt:lpstr>Title - Center</vt:lpstr>
      <vt:lpstr>Photo - Horizontal</vt:lpstr>
      <vt:lpstr>Photo - Horizontal - Dark</vt:lpstr>
      <vt:lpstr>Title &amp; Subtitle - Photo</vt:lpstr>
      <vt:lpstr>Title &amp; Subtitle - Photo - Dark</vt:lpstr>
      <vt:lpstr>Title &amp; Bullets - Right</vt:lpstr>
      <vt:lpstr>Title &amp; Bullets - 2 Column</vt:lpstr>
      <vt:lpstr>Title &amp; Bullets - Left</vt:lpstr>
      <vt:lpstr>Title, Bullets &amp; Photo</vt:lpstr>
      <vt:lpstr>Bullets</vt:lpstr>
      <vt:lpstr>Blank</vt:lpstr>
      <vt:lpstr>Blank - Dark</vt:lpstr>
      <vt:lpstr>Title - Top</vt:lpstr>
      <vt:lpstr>Title - Top - Dark</vt:lpstr>
      <vt:lpstr>Autonomous Lifeguard</vt:lpstr>
      <vt:lpstr>Mission Statement </vt:lpstr>
      <vt:lpstr>Motivation</vt:lpstr>
      <vt:lpstr>Objective </vt:lpstr>
      <vt:lpstr>Scope of Specifications</vt:lpstr>
      <vt:lpstr>Minimum Functionality</vt:lpstr>
      <vt:lpstr>Minimum Functionality</vt:lpstr>
      <vt:lpstr>Differential GPS</vt:lpstr>
      <vt:lpstr>Encoder Accuracy</vt:lpstr>
      <vt:lpstr>Block Diagram</vt:lpstr>
      <vt:lpstr>Block Diagram</vt:lpstr>
      <vt:lpstr>Division of Labor</vt:lpstr>
      <vt:lpstr>Gantt Chart</vt:lpstr>
      <vt:lpstr>Itemized Budget</vt:lpstr>
      <vt:lpstr>Progress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Lifeguard</dc:title>
  <dc:creator>Darrel R. Deo</dc:creator>
  <cp:lastModifiedBy>dagoodma</cp:lastModifiedBy>
  <cp:revision>39</cp:revision>
  <dcterms:modified xsi:type="dcterms:W3CDTF">2013-01-10T16:53:14Z</dcterms:modified>
</cp:coreProperties>
</file>