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7" r:id="rId6"/>
    <p:sldId id="281" r:id="rId7"/>
    <p:sldId id="282" r:id="rId8"/>
    <p:sldId id="321" r:id="rId9"/>
    <p:sldId id="322" r:id="rId10"/>
    <p:sldId id="314" r:id="rId11"/>
    <p:sldId id="319" r:id="rId12"/>
    <p:sldId id="317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4BEF35"/>
    <a:srgbClr val="F62AE7"/>
    <a:srgbClr val="FFEFEF"/>
    <a:srgbClr val="F5CDCE"/>
    <a:srgbClr val="FDFBF6"/>
    <a:srgbClr val="6A48E6"/>
    <a:srgbClr val="AAC4E9"/>
    <a:srgbClr val="DF8C8C"/>
    <a:srgbClr val="D4D5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20" y="6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ownloads\BDM%20Project%20(MK_Store_Data)%20-%20Sales%20(1).csv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252832143593994"/>
          <c:y val="0.17672752292916993"/>
          <c:w val="0.86737144896404805"/>
          <c:h val="0.53408986814247739"/>
        </c:manualLayout>
      </c:layout>
      <c:lineChart>
        <c:grouping val="standard"/>
        <c:varyColors val="0"/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875519"/>
        <c:axId val="104877439"/>
      </c:lineChart>
      <c:dateAx>
        <c:axId val="104875519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 dirty="0"/>
                  <a:t>Days</a:t>
                </a:r>
              </a:p>
            </c:rich>
          </c:tx>
          <c:layout>
            <c:manualLayout>
              <c:xMode val="edge"/>
              <c:yMode val="edge"/>
              <c:x val="0.52002080363353054"/>
              <c:y val="0.9252636687289453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0"/>
        <c:majorTickMark val="none"/>
        <c:minorTickMark val="none"/>
        <c:tickLblPos val="low"/>
        <c:crossAx val="104877439"/>
        <c:crosses val="autoZero"/>
        <c:auto val="0"/>
        <c:lblOffset val="100"/>
        <c:baseTimeUnit val="days"/>
      </c:dateAx>
      <c:valAx>
        <c:axId val="10487743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Sales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875519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t"/>
      <c:layout>
        <c:manualLayout>
          <c:xMode val="edge"/>
          <c:yMode val="edge"/>
          <c:x val="0.11512819321869688"/>
          <c:y val="1.1756635332793319E-3"/>
          <c:w val="0.88315584696570393"/>
          <c:h val="0.135126028436905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just"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D0DD7D-6D35-48AD-94AF-CC4F9DB18229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7FF664-B7B6-4848-8691-3F23D4ECCD9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Raj</a:t>
          </a:r>
          <a:r>
            <a:rPr lang="en-US" sz="1600" b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Fashion</a:t>
          </a:r>
          <a:endParaRPr lang="en-US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C5993B-C6A6-4D4A-8AAF-83AD3365BB0F}" type="parTrans" cxnId="{877E73E8-2E8C-4BE2-9523-E642B800573C}">
      <dgm:prSet/>
      <dgm:spPr/>
      <dgm:t>
        <a:bodyPr/>
        <a:lstStyle/>
        <a:p>
          <a:endParaRPr lang="en-US"/>
        </a:p>
      </dgm:t>
    </dgm:pt>
    <dgm:pt modelId="{7DFF08AD-154E-41F6-9383-2C79E455FDB2}" type="sibTrans" cxnId="{877E73E8-2E8C-4BE2-9523-E642B800573C}">
      <dgm:prSet/>
      <dgm:spPr/>
      <dgm:t>
        <a:bodyPr/>
        <a:lstStyle/>
        <a:p>
          <a:endParaRPr lang="en-US"/>
        </a:p>
      </dgm:t>
    </dgm:pt>
    <dgm:pt modelId="{3900E24D-33CE-4F90-AEA6-B23BDE6FEA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Established </a:t>
          </a: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1995</a:t>
          </a:r>
          <a:endParaRPr lang="en-US" sz="16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F1F54-18FD-4D85-A792-D151CEA7C684}" type="parTrans" cxnId="{CA87112E-CC5B-48D4-97F3-9DF798A3F0A8}">
      <dgm:prSet/>
      <dgm:spPr/>
      <dgm:t>
        <a:bodyPr/>
        <a:lstStyle/>
        <a:p>
          <a:endParaRPr lang="en-US"/>
        </a:p>
      </dgm:t>
    </dgm:pt>
    <dgm:pt modelId="{951C4517-7161-4DBE-8900-39DF9FE30847}" type="sibTrans" cxnId="{CA87112E-CC5B-48D4-97F3-9DF798A3F0A8}">
      <dgm:prSet/>
      <dgm:spPr/>
      <dgm:t>
        <a:bodyPr/>
        <a:lstStyle/>
        <a:p>
          <a:endParaRPr lang="en-US"/>
        </a:p>
      </dgm:t>
    </dgm:pt>
    <dgm:pt modelId="{5478AB62-03E1-482A-86CC-5FF2CFF94E7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Owner:</a:t>
          </a:r>
        </a:p>
        <a:p>
          <a:pPr>
            <a:lnSpc>
              <a:spcPct val="100000"/>
            </a:lnSpc>
          </a:pPr>
          <a:r>
            <a:rPr lang="en-IN" sz="1600" b="0" dirty="0">
              <a:latin typeface="Times New Roman" panose="02020603050405020304" pitchFamily="18" charset="0"/>
              <a:cs typeface="Times New Roman" panose="02020603050405020304" pitchFamily="18" charset="0"/>
            </a:rPr>
            <a:t>Mr. Tapan Adhya</a:t>
          </a:r>
          <a:endParaRPr lang="en-US" sz="16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198F07-5F12-4886-BCD0-EA3F74780FA0}" type="parTrans" cxnId="{DDEE394B-2047-4606-9B59-442BED0E651B}">
      <dgm:prSet/>
      <dgm:spPr/>
      <dgm:t>
        <a:bodyPr/>
        <a:lstStyle/>
        <a:p>
          <a:endParaRPr lang="en-US"/>
        </a:p>
      </dgm:t>
    </dgm:pt>
    <dgm:pt modelId="{9394C1A8-D492-4648-B4B5-080695608678}" type="sibTrans" cxnId="{DDEE394B-2047-4606-9B59-442BED0E651B}">
      <dgm:prSet/>
      <dgm:spPr/>
      <dgm:t>
        <a:bodyPr/>
        <a:lstStyle/>
        <a:p>
          <a:endParaRPr lang="en-US"/>
        </a:p>
      </dgm:t>
    </dgm:pt>
    <dgm:pt modelId="{156213C0-8C47-4F61-AE57-8CE0C798408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Garments: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Men's Wear</a:t>
          </a:r>
        </a:p>
      </dgm:t>
    </dgm:pt>
    <dgm:pt modelId="{CCF3FC04-126B-4837-BCDD-E3C55F1B4F3D}" type="parTrans" cxnId="{74894401-5318-4206-B206-84AFB588090C}">
      <dgm:prSet/>
      <dgm:spPr/>
      <dgm:t>
        <a:bodyPr/>
        <a:lstStyle/>
        <a:p>
          <a:endParaRPr lang="en-US"/>
        </a:p>
      </dgm:t>
    </dgm:pt>
    <dgm:pt modelId="{EAA8B212-BA7D-4DF6-A0A8-067E26199F65}" type="sibTrans" cxnId="{74894401-5318-4206-B206-84AFB588090C}">
      <dgm:prSet/>
      <dgm:spPr/>
      <dgm:t>
        <a:bodyPr/>
        <a:lstStyle/>
        <a:p>
          <a:endParaRPr lang="en-US"/>
        </a:p>
      </dgm:t>
    </dgm:pt>
    <dgm:pt modelId="{7FC529F0-5305-4E97-AEB7-7BC072F3781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>
              <a:latin typeface="Times New Roman" panose="02020603050405020304" pitchFamily="18" charset="0"/>
              <a:cs typeface="Times New Roman" panose="02020603050405020304" pitchFamily="18" charset="0"/>
            </a:rPr>
            <a:t>Focus: </a:t>
          </a: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Affordability &amp; Quality</a:t>
          </a:r>
          <a:endParaRPr lang="en-US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268608-BC17-4CE1-B8C5-A8219F4A417D}" type="parTrans" cxnId="{CCCB764E-947B-4C66-972C-D7EAE4FFFD65}">
      <dgm:prSet/>
      <dgm:spPr/>
      <dgm:t>
        <a:bodyPr/>
        <a:lstStyle/>
        <a:p>
          <a:endParaRPr lang="en-US"/>
        </a:p>
      </dgm:t>
    </dgm:pt>
    <dgm:pt modelId="{D594EDA5-2F16-41A6-9568-F86B1E1D0561}" type="sibTrans" cxnId="{CCCB764E-947B-4C66-972C-D7EAE4FFFD65}">
      <dgm:prSet/>
      <dgm:spPr/>
      <dgm:t>
        <a:bodyPr/>
        <a:lstStyle/>
        <a:p>
          <a:endParaRPr lang="en-US"/>
        </a:p>
      </dgm:t>
    </dgm:pt>
    <dgm:pt modelId="{BE35418D-8621-434E-B79F-8AED93A48A3A}" type="pres">
      <dgm:prSet presAssocID="{A7D0DD7D-6D35-48AD-94AF-CC4F9DB18229}" presName="root" presStyleCnt="0">
        <dgm:presLayoutVars>
          <dgm:dir/>
          <dgm:resizeHandles val="exact"/>
        </dgm:presLayoutVars>
      </dgm:prSet>
      <dgm:spPr/>
    </dgm:pt>
    <dgm:pt modelId="{9756FF46-B9B6-4FB2-822F-42C6AC2321C2}" type="pres">
      <dgm:prSet presAssocID="{6F7FF664-B7B6-4848-8691-3F23D4ECCD98}" presName="compNode" presStyleCnt="0"/>
      <dgm:spPr/>
    </dgm:pt>
    <dgm:pt modelId="{D5A44AE0-F3D7-4378-97E3-3FE44A7C6E13}" type="pres">
      <dgm:prSet presAssocID="{6F7FF664-B7B6-4848-8691-3F23D4ECCD98}" presName="iconRect" presStyleLbl="node1" presStyleIdx="0" presStyleCnt="5" custLinFactNeighborX="-3541" custLinFactNeighborY="19419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A5F538A3-01D3-4CF0-82C1-3418FDBD669E}" type="pres">
      <dgm:prSet presAssocID="{6F7FF664-B7B6-4848-8691-3F23D4ECCD98}" presName="spaceRect" presStyleCnt="0"/>
      <dgm:spPr/>
    </dgm:pt>
    <dgm:pt modelId="{AD814F68-45FC-4183-ABDD-B82C3C8634DF}" type="pres">
      <dgm:prSet presAssocID="{6F7FF664-B7B6-4848-8691-3F23D4ECCD98}" presName="textRect" presStyleLbl="revTx" presStyleIdx="0" presStyleCnt="5">
        <dgm:presLayoutVars>
          <dgm:chMax val="1"/>
          <dgm:chPref val="1"/>
        </dgm:presLayoutVars>
      </dgm:prSet>
      <dgm:spPr/>
    </dgm:pt>
    <dgm:pt modelId="{22CF1C47-D52C-4A35-B436-72F2ED0D82D9}" type="pres">
      <dgm:prSet presAssocID="{7DFF08AD-154E-41F6-9383-2C79E455FDB2}" presName="sibTrans" presStyleCnt="0"/>
      <dgm:spPr/>
    </dgm:pt>
    <dgm:pt modelId="{A83A2540-CD14-4499-AD43-F12810C25CA9}" type="pres">
      <dgm:prSet presAssocID="{3900E24D-33CE-4F90-AEA6-B23BDE6FEAEA}" presName="compNode" presStyleCnt="0"/>
      <dgm:spPr/>
    </dgm:pt>
    <dgm:pt modelId="{47C91785-5108-4F8C-8326-9509BF8F5163}" type="pres">
      <dgm:prSet presAssocID="{3900E24D-33CE-4F90-AEA6-B23BDE6FEAEA}" presName="iconRect" presStyleLbl="node1" presStyleIdx="1" presStyleCnt="5" custLinFactNeighborX="-24291" custLinFactNeighborY="1968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2DD4D216-EDE1-4371-A86A-7CF88CEAF524}" type="pres">
      <dgm:prSet presAssocID="{3900E24D-33CE-4F90-AEA6-B23BDE6FEAEA}" presName="spaceRect" presStyleCnt="0"/>
      <dgm:spPr/>
    </dgm:pt>
    <dgm:pt modelId="{3CAC8E8E-83D7-4C21-944B-2539E145484E}" type="pres">
      <dgm:prSet presAssocID="{3900E24D-33CE-4F90-AEA6-B23BDE6FEAEA}" presName="textRect" presStyleLbl="revTx" presStyleIdx="1" presStyleCnt="5" custLinFactNeighborX="-4677" custLinFactNeighborY="-887">
        <dgm:presLayoutVars>
          <dgm:chMax val="1"/>
          <dgm:chPref val="1"/>
        </dgm:presLayoutVars>
      </dgm:prSet>
      <dgm:spPr/>
    </dgm:pt>
    <dgm:pt modelId="{24037F94-7750-4603-9455-E411006F982F}" type="pres">
      <dgm:prSet presAssocID="{951C4517-7161-4DBE-8900-39DF9FE30847}" presName="sibTrans" presStyleCnt="0"/>
      <dgm:spPr/>
    </dgm:pt>
    <dgm:pt modelId="{82EDC898-A8CD-4C78-A157-4296799D2EBC}" type="pres">
      <dgm:prSet presAssocID="{5478AB62-03E1-482A-86CC-5FF2CFF94E7F}" presName="compNode" presStyleCnt="0"/>
      <dgm:spPr/>
    </dgm:pt>
    <dgm:pt modelId="{0B691B6B-0A9B-40EF-B20C-74DFA71DEB10}" type="pres">
      <dgm:prSet presAssocID="{5478AB62-03E1-482A-86CC-5FF2CFF94E7F}" presName="iconRect" presStyleLbl="node1" presStyleIdx="2" presStyleCnt="5" custLinFactNeighborX="-52204" custLinFactNeighborY="1968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7301150-72AC-498F-AD9D-6A54C1D3D318}" type="pres">
      <dgm:prSet presAssocID="{5478AB62-03E1-482A-86CC-5FF2CFF94E7F}" presName="spaceRect" presStyleCnt="0"/>
      <dgm:spPr/>
    </dgm:pt>
    <dgm:pt modelId="{9E355516-CBFA-43C5-9331-1A60FAE7FCA6}" type="pres">
      <dgm:prSet presAssocID="{5478AB62-03E1-482A-86CC-5FF2CFF94E7F}" presName="textRect" presStyleLbl="revTx" presStyleIdx="2" presStyleCnt="5" custLinFactNeighborX="-13095" custLinFactNeighborY="-887">
        <dgm:presLayoutVars>
          <dgm:chMax val="1"/>
          <dgm:chPref val="1"/>
        </dgm:presLayoutVars>
      </dgm:prSet>
      <dgm:spPr/>
    </dgm:pt>
    <dgm:pt modelId="{E749320C-C925-427E-8C81-19579DD8DF36}" type="pres">
      <dgm:prSet presAssocID="{9394C1A8-D492-4648-B4B5-080695608678}" presName="sibTrans" presStyleCnt="0"/>
      <dgm:spPr/>
    </dgm:pt>
    <dgm:pt modelId="{752E12DD-DFD5-421E-8B3D-832E05B60349}" type="pres">
      <dgm:prSet presAssocID="{156213C0-8C47-4F61-AE57-8CE0C7984083}" presName="compNode" presStyleCnt="0"/>
      <dgm:spPr/>
    </dgm:pt>
    <dgm:pt modelId="{22FE2438-8BDC-4EDA-B18B-2F3712DF40D8}" type="pres">
      <dgm:prSet presAssocID="{156213C0-8C47-4F61-AE57-8CE0C7984083}" presName="iconRect" presStyleLbl="node1" presStyleIdx="3" presStyleCnt="5" custLinFactNeighborX="-42362" custLinFactNeighborY="27035"/>
      <dgm:spPr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mal Shirt with solid fill"/>
        </a:ext>
      </dgm:extLst>
    </dgm:pt>
    <dgm:pt modelId="{DF459B51-F9A1-4153-ADE1-90C8268A388E}" type="pres">
      <dgm:prSet presAssocID="{156213C0-8C47-4F61-AE57-8CE0C7984083}" presName="spaceRect" presStyleCnt="0"/>
      <dgm:spPr/>
    </dgm:pt>
    <dgm:pt modelId="{C4F09438-1E2D-47F4-94A2-03A349BD4AE7}" type="pres">
      <dgm:prSet presAssocID="{156213C0-8C47-4F61-AE57-8CE0C7984083}" presName="textRect" presStyleLbl="revTx" presStyleIdx="3" presStyleCnt="5" custLinFactNeighborX="-22449" custLinFactNeighborY="2029">
        <dgm:presLayoutVars>
          <dgm:chMax val="1"/>
          <dgm:chPref val="1"/>
        </dgm:presLayoutVars>
      </dgm:prSet>
      <dgm:spPr/>
    </dgm:pt>
    <dgm:pt modelId="{46EC00D5-8F52-46A3-9E05-34F6B4952DAF}" type="pres">
      <dgm:prSet presAssocID="{EAA8B212-BA7D-4DF6-A0A8-067E26199F65}" presName="sibTrans" presStyleCnt="0"/>
      <dgm:spPr/>
    </dgm:pt>
    <dgm:pt modelId="{7BCB6E1F-1A83-4936-B0F2-D4688DD76F67}" type="pres">
      <dgm:prSet presAssocID="{7FC529F0-5305-4E97-AEB7-7BC072F37815}" presName="compNode" presStyleCnt="0"/>
      <dgm:spPr/>
    </dgm:pt>
    <dgm:pt modelId="{A85B5FB2-C1A1-4409-ABBC-16A692D0E5DD}" type="pres">
      <dgm:prSet presAssocID="{7FC529F0-5305-4E97-AEB7-7BC072F37815}" presName="iconRect" presStyleLbl="node1" presStyleIdx="4" presStyleCnt="5" custScaleX="95276" custLinFactNeighborX="-92451" custLinFactNeighborY="40034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A4648C4-7851-4605-9655-413C971EDE0A}" type="pres">
      <dgm:prSet presAssocID="{7FC529F0-5305-4E97-AEB7-7BC072F37815}" presName="spaceRect" presStyleCnt="0"/>
      <dgm:spPr/>
    </dgm:pt>
    <dgm:pt modelId="{65396D46-B57C-408C-A83E-0D54AB7D36D0}" type="pres">
      <dgm:prSet presAssocID="{7FC529F0-5305-4E97-AEB7-7BC072F37815}" presName="textRect" presStyleLbl="revTx" presStyleIdx="4" presStyleCnt="5" custScaleX="100749" custLinFactNeighborX="-34608" custLinFactNeighborY="-886">
        <dgm:presLayoutVars>
          <dgm:chMax val="1"/>
          <dgm:chPref val="1"/>
        </dgm:presLayoutVars>
      </dgm:prSet>
      <dgm:spPr/>
    </dgm:pt>
  </dgm:ptLst>
  <dgm:cxnLst>
    <dgm:cxn modelId="{74894401-5318-4206-B206-84AFB588090C}" srcId="{A7D0DD7D-6D35-48AD-94AF-CC4F9DB18229}" destId="{156213C0-8C47-4F61-AE57-8CE0C7984083}" srcOrd="3" destOrd="0" parTransId="{CCF3FC04-126B-4837-BCDD-E3C55F1B4F3D}" sibTransId="{EAA8B212-BA7D-4DF6-A0A8-067E26199F65}"/>
    <dgm:cxn modelId="{EE56D006-B52E-41F3-B2C4-987DD2EB6382}" type="presOf" srcId="{156213C0-8C47-4F61-AE57-8CE0C7984083}" destId="{C4F09438-1E2D-47F4-94A2-03A349BD4AE7}" srcOrd="0" destOrd="0" presId="urn:microsoft.com/office/officeart/2018/2/layout/IconLabelList"/>
    <dgm:cxn modelId="{CA87112E-CC5B-48D4-97F3-9DF798A3F0A8}" srcId="{A7D0DD7D-6D35-48AD-94AF-CC4F9DB18229}" destId="{3900E24D-33CE-4F90-AEA6-B23BDE6FEAEA}" srcOrd="1" destOrd="0" parTransId="{259F1F54-18FD-4D85-A792-D151CEA7C684}" sibTransId="{951C4517-7161-4DBE-8900-39DF9FE30847}"/>
    <dgm:cxn modelId="{9E90BA6A-8749-4E2D-A304-DEFB0D03F7AE}" type="presOf" srcId="{5478AB62-03E1-482A-86CC-5FF2CFF94E7F}" destId="{9E355516-CBFA-43C5-9331-1A60FAE7FCA6}" srcOrd="0" destOrd="0" presId="urn:microsoft.com/office/officeart/2018/2/layout/IconLabelList"/>
    <dgm:cxn modelId="{DDEE394B-2047-4606-9B59-442BED0E651B}" srcId="{A7D0DD7D-6D35-48AD-94AF-CC4F9DB18229}" destId="{5478AB62-03E1-482A-86CC-5FF2CFF94E7F}" srcOrd="2" destOrd="0" parTransId="{4B198F07-5F12-4886-BCD0-EA3F74780FA0}" sibTransId="{9394C1A8-D492-4648-B4B5-080695608678}"/>
    <dgm:cxn modelId="{CCCB764E-947B-4C66-972C-D7EAE4FFFD65}" srcId="{A7D0DD7D-6D35-48AD-94AF-CC4F9DB18229}" destId="{7FC529F0-5305-4E97-AEB7-7BC072F37815}" srcOrd="4" destOrd="0" parTransId="{71268608-BC17-4CE1-B8C5-A8219F4A417D}" sibTransId="{D594EDA5-2F16-41A6-9568-F86B1E1D0561}"/>
    <dgm:cxn modelId="{8040F495-2BA6-43F8-A1EB-DDDE83748D37}" type="presOf" srcId="{6F7FF664-B7B6-4848-8691-3F23D4ECCD98}" destId="{AD814F68-45FC-4183-ABDD-B82C3C8634DF}" srcOrd="0" destOrd="0" presId="urn:microsoft.com/office/officeart/2018/2/layout/IconLabelList"/>
    <dgm:cxn modelId="{0036D7C5-B1AA-4B86-9B29-7081DF49F5DE}" type="presOf" srcId="{A7D0DD7D-6D35-48AD-94AF-CC4F9DB18229}" destId="{BE35418D-8621-434E-B79F-8AED93A48A3A}" srcOrd="0" destOrd="0" presId="urn:microsoft.com/office/officeart/2018/2/layout/IconLabelList"/>
    <dgm:cxn modelId="{877E73E8-2E8C-4BE2-9523-E642B800573C}" srcId="{A7D0DD7D-6D35-48AD-94AF-CC4F9DB18229}" destId="{6F7FF664-B7B6-4848-8691-3F23D4ECCD98}" srcOrd="0" destOrd="0" parTransId="{DAC5993B-C6A6-4D4A-8AAF-83AD3365BB0F}" sibTransId="{7DFF08AD-154E-41F6-9383-2C79E455FDB2}"/>
    <dgm:cxn modelId="{672851F1-D144-4314-8018-A1ED54499C11}" type="presOf" srcId="{3900E24D-33CE-4F90-AEA6-B23BDE6FEAEA}" destId="{3CAC8E8E-83D7-4C21-944B-2539E145484E}" srcOrd="0" destOrd="0" presId="urn:microsoft.com/office/officeart/2018/2/layout/IconLabelList"/>
    <dgm:cxn modelId="{D4FD82F1-BDBD-40D7-954B-0945F0014083}" type="presOf" srcId="{7FC529F0-5305-4E97-AEB7-7BC072F37815}" destId="{65396D46-B57C-408C-A83E-0D54AB7D36D0}" srcOrd="0" destOrd="0" presId="urn:microsoft.com/office/officeart/2018/2/layout/IconLabelList"/>
    <dgm:cxn modelId="{A43F9556-7FA0-4D73-8EDB-BBC282351C2C}" type="presParOf" srcId="{BE35418D-8621-434E-B79F-8AED93A48A3A}" destId="{9756FF46-B9B6-4FB2-822F-42C6AC2321C2}" srcOrd="0" destOrd="0" presId="urn:microsoft.com/office/officeart/2018/2/layout/IconLabelList"/>
    <dgm:cxn modelId="{A7B50E18-3ADA-485F-B0CB-E68898645E19}" type="presParOf" srcId="{9756FF46-B9B6-4FB2-822F-42C6AC2321C2}" destId="{D5A44AE0-F3D7-4378-97E3-3FE44A7C6E13}" srcOrd="0" destOrd="0" presId="urn:microsoft.com/office/officeart/2018/2/layout/IconLabelList"/>
    <dgm:cxn modelId="{D8BF3202-CB7A-4FCE-8075-F97072BE7240}" type="presParOf" srcId="{9756FF46-B9B6-4FB2-822F-42C6AC2321C2}" destId="{A5F538A3-01D3-4CF0-82C1-3418FDBD669E}" srcOrd="1" destOrd="0" presId="urn:microsoft.com/office/officeart/2018/2/layout/IconLabelList"/>
    <dgm:cxn modelId="{B8B5278E-AD4C-4253-9B55-82E5F35E71B5}" type="presParOf" srcId="{9756FF46-B9B6-4FB2-822F-42C6AC2321C2}" destId="{AD814F68-45FC-4183-ABDD-B82C3C8634DF}" srcOrd="2" destOrd="0" presId="urn:microsoft.com/office/officeart/2018/2/layout/IconLabelList"/>
    <dgm:cxn modelId="{A626097A-89D4-45E3-9AB7-656057828044}" type="presParOf" srcId="{BE35418D-8621-434E-B79F-8AED93A48A3A}" destId="{22CF1C47-D52C-4A35-B436-72F2ED0D82D9}" srcOrd="1" destOrd="0" presId="urn:microsoft.com/office/officeart/2018/2/layout/IconLabelList"/>
    <dgm:cxn modelId="{B3B23654-3651-4171-A819-CF2422D1458D}" type="presParOf" srcId="{BE35418D-8621-434E-B79F-8AED93A48A3A}" destId="{A83A2540-CD14-4499-AD43-F12810C25CA9}" srcOrd="2" destOrd="0" presId="urn:microsoft.com/office/officeart/2018/2/layout/IconLabelList"/>
    <dgm:cxn modelId="{B3E17623-509C-4A5A-AABA-2059E71DFF6B}" type="presParOf" srcId="{A83A2540-CD14-4499-AD43-F12810C25CA9}" destId="{47C91785-5108-4F8C-8326-9509BF8F5163}" srcOrd="0" destOrd="0" presId="urn:microsoft.com/office/officeart/2018/2/layout/IconLabelList"/>
    <dgm:cxn modelId="{BBA0DD25-801C-405F-BFD7-440C9F07967C}" type="presParOf" srcId="{A83A2540-CD14-4499-AD43-F12810C25CA9}" destId="{2DD4D216-EDE1-4371-A86A-7CF88CEAF524}" srcOrd="1" destOrd="0" presId="urn:microsoft.com/office/officeart/2018/2/layout/IconLabelList"/>
    <dgm:cxn modelId="{E32E03CE-A669-4D93-AFD4-3D4F0BE86177}" type="presParOf" srcId="{A83A2540-CD14-4499-AD43-F12810C25CA9}" destId="{3CAC8E8E-83D7-4C21-944B-2539E145484E}" srcOrd="2" destOrd="0" presId="urn:microsoft.com/office/officeart/2018/2/layout/IconLabelList"/>
    <dgm:cxn modelId="{1894A4B0-94BF-46A5-833A-077BAFCC19F4}" type="presParOf" srcId="{BE35418D-8621-434E-B79F-8AED93A48A3A}" destId="{24037F94-7750-4603-9455-E411006F982F}" srcOrd="3" destOrd="0" presId="urn:microsoft.com/office/officeart/2018/2/layout/IconLabelList"/>
    <dgm:cxn modelId="{957D8C18-26E0-475A-8B07-3D8DAA3F1DC1}" type="presParOf" srcId="{BE35418D-8621-434E-B79F-8AED93A48A3A}" destId="{82EDC898-A8CD-4C78-A157-4296799D2EBC}" srcOrd="4" destOrd="0" presId="urn:microsoft.com/office/officeart/2018/2/layout/IconLabelList"/>
    <dgm:cxn modelId="{CB0F8130-6F40-4D2A-9FA2-170EEC3A9E96}" type="presParOf" srcId="{82EDC898-A8CD-4C78-A157-4296799D2EBC}" destId="{0B691B6B-0A9B-40EF-B20C-74DFA71DEB10}" srcOrd="0" destOrd="0" presId="urn:microsoft.com/office/officeart/2018/2/layout/IconLabelList"/>
    <dgm:cxn modelId="{1ADCD5AA-A7D4-42EB-9061-56A4B89C6800}" type="presParOf" srcId="{82EDC898-A8CD-4C78-A157-4296799D2EBC}" destId="{37301150-72AC-498F-AD9D-6A54C1D3D318}" srcOrd="1" destOrd="0" presId="urn:microsoft.com/office/officeart/2018/2/layout/IconLabelList"/>
    <dgm:cxn modelId="{A1CF6D21-7D57-43CF-9A36-50456F5246D2}" type="presParOf" srcId="{82EDC898-A8CD-4C78-A157-4296799D2EBC}" destId="{9E355516-CBFA-43C5-9331-1A60FAE7FCA6}" srcOrd="2" destOrd="0" presId="urn:microsoft.com/office/officeart/2018/2/layout/IconLabelList"/>
    <dgm:cxn modelId="{8A226D72-94E9-408C-8E00-FCC02711A5C2}" type="presParOf" srcId="{BE35418D-8621-434E-B79F-8AED93A48A3A}" destId="{E749320C-C925-427E-8C81-19579DD8DF36}" srcOrd="5" destOrd="0" presId="urn:microsoft.com/office/officeart/2018/2/layout/IconLabelList"/>
    <dgm:cxn modelId="{C0C0903D-94F6-4561-AEDE-D398E72900C1}" type="presParOf" srcId="{BE35418D-8621-434E-B79F-8AED93A48A3A}" destId="{752E12DD-DFD5-421E-8B3D-832E05B60349}" srcOrd="6" destOrd="0" presId="urn:microsoft.com/office/officeart/2018/2/layout/IconLabelList"/>
    <dgm:cxn modelId="{F7FA3000-66D4-481E-BCF5-820C61A4B3A9}" type="presParOf" srcId="{752E12DD-DFD5-421E-8B3D-832E05B60349}" destId="{22FE2438-8BDC-4EDA-B18B-2F3712DF40D8}" srcOrd="0" destOrd="0" presId="urn:microsoft.com/office/officeart/2018/2/layout/IconLabelList"/>
    <dgm:cxn modelId="{BC8EB982-BED0-4AB1-BF52-35345CF99989}" type="presParOf" srcId="{752E12DD-DFD5-421E-8B3D-832E05B60349}" destId="{DF459B51-F9A1-4153-ADE1-90C8268A388E}" srcOrd="1" destOrd="0" presId="urn:microsoft.com/office/officeart/2018/2/layout/IconLabelList"/>
    <dgm:cxn modelId="{9C01FA64-B09B-4773-AF80-10D974A30DEC}" type="presParOf" srcId="{752E12DD-DFD5-421E-8B3D-832E05B60349}" destId="{C4F09438-1E2D-47F4-94A2-03A349BD4AE7}" srcOrd="2" destOrd="0" presId="urn:microsoft.com/office/officeart/2018/2/layout/IconLabelList"/>
    <dgm:cxn modelId="{E9EA50AE-2884-4AEC-84EE-FDBC3CE7485C}" type="presParOf" srcId="{BE35418D-8621-434E-B79F-8AED93A48A3A}" destId="{46EC00D5-8F52-46A3-9E05-34F6B4952DAF}" srcOrd="7" destOrd="0" presId="urn:microsoft.com/office/officeart/2018/2/layout/IconLabelList"/>
    <dgm:cxn modelId="{1D5FA059-9AD4-466A-929A-9888FF6A2252}" type="presParOf" srcId="{BE35418D-8621-434E-B79F-8AED93A48A3A}" destId="{7BCB6E1F-1A83-4936-B0F2-D4688DD76F67}" srcOrd="8" destOrd="0" presId="urn:microsoft.com/office/officeart/2018/2/layout/IconLabelList"/>
    <dgm:cxn modelId="{7C54416D-CE8B-458F-BA3A-73AC3369D346}" type="presParOf" srcId="{7BCB6E1F-1A83-4936-B0F2-D4688DD76F67}" destId="{A85B5FB2-C1A1-4409-ABBC-16A692D0E5DD}" srcOrd="0" destOrd="0" presId="urn:microsoft.com/office/officeart/2018/2/layout/IconLabelList"/>
    <dgm:cxn modelId="{CEB06805-1AB7-4E20-ACA8-5AFDCA059B01}" type="presParOf" srcId="{7BCB6E1F-1A83-4936-B0F2-D4688DD76F67}" destId="{4A4648C4-7851-4605-9655-413C971EDE0A}" srcOrd="1" destOrd="0" presId="urn:microsoft.com/office/officeart/2018/2/layout/IconLabelList"/>
    <dgm:cxn modelId="{6E7A097B-42F3-4FC1-B71A-7FE6C0423959}" type="presParOf" srcId="{7BCB6E1F-1A83-4936-B0F2-D4688DD76F67}" destId="{65396D46-B57C-408C-A83E-0D54AB7D36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44AE0-F3D7-4378-97E3-3FE44A7C6E13}">
      <dsp:nvSpPr>
        <dsp:cNvPr id="0" name=""/>
        <dsp:cNvSpPr/>
      </dsp:nvSpPr>
      <dsp:spPr>
        <a:xfrm>
          <a:off x="279497" y="842808"/>
          <a:ext cx="480146" cy="4801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D814F68-45FC-4183-ABDD-B82C3C8634DF}">
      <dsp:nvSpPr>
        <dsp:cNvPr id="0" name=""/>
        <dsp:cNvSpPr/>
      </dsp:nvSpPr>
      <dsp:spPr>
        <a:xfrm>
          <a:off x="3076" y="1389853"/>
          <a:ext cx="1066992" cy="42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Raj</a:t>
          </a:r>
          <a:r>
            <a:rPr lang="en-US" sz="1600" b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Fashion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076" y="1389853"/>
        <a:ext cx="1066992" cy="426796"/>
      </dsp:txXfrm>
    </dsp:sp>
    <dsp:sp modelId="{47C91785-5108-4F8C-8326-9509BF8F5163}">
      <dsp:nvSpPr>
        <dsp:cNvPr id="0" name=""/>
        <dsp:cNvSpPr/>
      </dsp:nvSpPr>
      <dsp:spPr>
        <a:xfrm>
          <a:off x="1433583" y="844095"/>
          <a:ext cx="480146" cy="4801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AC8E8E-83D7-4C21-944B-2539E145484E}">
      <dsp:nvSpPr>
        <dsp:cNvPr id="0" name=""/>
        <dsp:cNvSpPr/>
      </dsp:nvSpPr>
      <dsp:spPr>
        <a:xfrm>
          <a:off x="1206889" y="1386067"/>
          <a:ext cx="1066992" cy="42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Established </a:t>
          </a: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1995</a:t>
          </a:r>
          <a:endParaRPr lang="en-US" sz="1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6889" y="1386067"/>
        <a:ext cx="1066992" cy="426796"/>
      </dsp:txXfrm>
    </dsp:sp>
    <dsp:sp modelId="{0B691B6B-0A9B-40EF-B20C-74DFA71DEB10}">
      <dsp:nvSpPr>
        <dsp:cNvPr id="0" name=""/>
        <dsp:cNvSpPr/>
      </dsp:nvSpPr>
      <dsp:spPr>
        <a:xfrm>
          <a:off x="2553275" y="844095"/>
          <a:ext cx="480146" cy="4801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355516-CBFA-43C5-9331-1A60FAE7FCA6}">
      <dsp:nvSpPr>
        <dsp:cNvPr id="0" name=""/>
        <dsp:cNvSpPr/>
      </dsp:nvSpPr>
      <dsp:spPr>
        <a:xfrm>
          <a:off x="2370785" y="1386067"/>
          <a:ext cx="1066992" cy="42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Owner: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Mr. Tapan Adhya</a:t>
          </a:r>
          <a:endParaRPr lang="en-US" sz="16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370785" y="1386067"/>
        <a:ext cx="1066992" cy="426796"/>
      </dsp:txXfrm>
    </dsp:sp>
    <dsp:sp modelId="{22FE2438-8BDC-4EDA-B18B-2F3712DF40D8}">
      <dsp:nvSpPr>
        <dsp:cNvPr id="0" name=""/>
        <dsp:cNvSpPr/>
      </dsp:nvSpPr>
      <dsp:spPr>
        <a:xfrm>
          <a:off x="3854247" y="879376"/>
          <a:ext cx="480146" cy="480146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4F09438-1E2D-47F4-94A2-03A349BD4AE7}">
      <dsp:nvSpPr>
        <dsp:cNvPr id="0" name=""/>
        <dsp:cNvSpPr/>
      </dsp:nvSpPr>
      <dsp:spPr>
        <a:xfrm>
          <a:off x="3524695" y="1398513"/>
          <a:ext cx="1066992" cy="42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Garments: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Men's Wear</a:t>
          </a:r>
        </a:p>
      </dsp:txBody>
      <dsp:txXfrm>
        <a:off x="3524695" y="1398513"/>
        <a:ext cx="1066992" cy="426796"/>
      </dsp:txXfrm>
    </dsp:sp>
    <dsp:sp modelId="{A85B5FB2-C1A1-4409-ABBC-16A692D0E5DD}">
      <dsp:nvSpPr>
        <dsp:cNvPr id="0" name=""/>
        <dsp:cNvSpPr/>
      </dsp:nvSpPr>
      <dsp:spPr>
        <a:xfrm>
          <a:off x="4882799" y="941790"/>
          <a:ext cx="457464" cy="48014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5396D46-B57C-408C-A83E-0D54AB7D36D0}">
      <dsp:nvSpPr>
        <dsp:cNvPr id="0" name=""/>
        <dsp:cNvSpPr/>
      </dsp:nvSpPr>
      <dsp:spPr>
        <a:xfrm>
          <a:off x="4648675" y="1386071"/>
          <a:ext cx="1074983" cy="42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Focus: </a:t>
          </a: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Affordability &amp; Quality</a:t>
          </a:r>
          <a:endParaRPr lang="en-US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648675" y="1386071"/>
        <a:ext cx="1074983" cy="42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0.11243</cdr:x>
      <cdr:y>0.72592</cdr:y>
    </cdr:from>
    <cdr:to>
      <cdr:x>1</cdr:x>
      <cdr:y>0.91222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DECCBB77-3053-988F-106D-A2A44233F526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19458" y="2821166"/>
          <a:ext cx="5679809" cy="724001"/>
        </a:xfrm>
        <a:prstGeom xmlns:a="http://schemas.openxmlformats.org/drawingml/2006/main" prst="rect">
          <a:avLst/>
        </a:prstGeom>
        <a:solidFill xmlns:a="http://schemas.openxmlformats.org/drawingml/2006/main">
          <a:schemeClr val="accent5">
            <a:lumMod val="20000"/>
            <a:lumOff val="80000"/>
          </a:schemeClr>
        </a:solidFill>
      </cdr:spPr>
    </cdr:pic>
  </cdr:relSizeAnchor>
  <cdr:relSizeAnchor xmlns:cdr="http://schemas.openxmlformats.org/drawingml/2006/chartDrawing">
    <cdr:from>
      <cdr:x>0.04604</cdr:x>
      <cdr:y>0.15947</cdr:y>
    </cdr:from>
    <cdr:to>
      <cdr:x>0.11303</cdr:x>
      <cdr:y>0.7061</cdr:y>
    </cdr:to>
    <cdr:pic>
      <cdr:nvPicPr>
        <cdr:cNvPr id="4" name="chart">
          <a:extLst xmlns:a="http://schemas.openxmlformats.org/drawingml/2006/main">
            <a:ext uri="{FF2B5EF4-FFF2-40B4-BE49-F238E27FC236}">
              <a16:creationId xmlns:a16="http://schemas.microsoft.com/office/drawing/2014/main" id="{3278BA8F-C942-CBE3-B509-1E391AB1D26C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/>
        <a:stretch xmlns:a="http://schemas.openxmlformats.org/drawingml/2006/main">
          <a:fillRect/>
        </a:stretch>
      </cdr:blipFill>
      <cdr:spPr>
        <a:xfrm xmlns:a="http://schemas.openxmlformats.org/drawingml/2006/main">
          <a:off x="294640" y="619760"/>
          <a:ext cx="428685" cy="2124371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22:56:48.92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4T22:56:57.88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26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0.png"/><Relationship Id="rId5" Type="http://schemas.openxmlformats.org/officeDocument/2006/relationships/customXml" Target="../ink/ink1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7217" y="3002334"/>
            <a:ext cx="6297562" cy="890638"/>
          </a:xfrm>
        </p:spPr>
        <p:txBody>
          <a:bodyPr anchor="ctr"/>
          <a:lstStyle/>
          <a:p>
            <a:r>
              <a:rPr lang="en-US" sz="1600" dirty="0">
                <a:solidFill>
                  <a:schemeClr val="tx1"/>
                </a:solidFill>
                <a:latin typeface="Aptos Narrow" panose="020B0004020202020204" pitchFamily="34" charset="0"/>
              </a:rPr>
              <a:t>Improving Raj Fashion: A Data-Driven Approach to</a:t>
            </a:r>
            <a:br>
              <a:rPr lang="en-US" sz="1600" dirty="0">
                <a:solidFill>
                  <a:schemeClr val="tx1"/>
                </a:solidFill>
                <a:latin typeface="Aptos Narrow" panose="020B0004020202020204" pitchFamily="34" charset="0"/>
              </a:rPr>
            </a:br>
            <a:r>
              <a:rPr lang="en-US" sz="1600" dirty="0">
                <a:solidFill>
                  <a:schemeClr val="tx1"/>
                </a:solidFill>
                <a:latin typeface="Aptos Narrow" panose="020B0004020202020204" pitchFamily="34" charset="0"/>
              </a:rPr>
              <a:t> Sustainable Growth</a:t>
            </a:r>
            <a:endParaRPr lang="en-IN" sz="1600" dirty="0">
              <a:solidFill>
                <a:schemeClr val="tx1"/>
              </a:solidFill>
              <a:effectLst/>
              <a:latin typeface="Aptos Narrow" panose="020B0004020202020204" pitchFamily="34" charset="0"/>
              <a:ea typeface="STXinwei" panose="020B0503020204020204" pitchFamily="2" charset="-122"/>
              <a:cs typeface="Aptos Serif" panose="020B0502040204020203" pitchFamily="18" charset="0"/>
            </a:endParaRPr>
          </a:p>
        </p:txBody>
      </p:sp>
      <p:pic>
        <p:nvPicPr>
          <p:cNvPr id="3" name="Picture 2" descr="IIT Madras - Wikipedia">
            <a:extLst>
              <a:ext uri="{FF2B5EF4-FFF2-40B4-BE49-F238E27FC236}">
                <a16:creationId xmlns:a16="http://schemas.microsoft.com/office/drawing/2014/main" id="{BEA7F122-5595-00DB-527F-29FC3AFD9F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36" y="206363"/>
            <a:ext cx="1778080" cy="17780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CEC26-33A9-B913-1CCA-67863A7646F8}"/>
              </a:ext>
            </a:extLst>
          </p:cNvPr>
          <p:cNvSpPr txBox="1"/>
          <p:nvPr/>
        </p:nvSpPr>
        <p:spPr>
          <a:xfrm>
            <a:off x="2848895" y="4087357"/>
            <a:ext cx="6297562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Name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: </a:t>
            </a: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Banani Mallick</a:t>
            </a:r>
          </a:p>
          <a:p>
            <a:pPr algn="ctr">
              <a:lnSpc>
                <a:spcPct val="150000"/>
              </a:lnSpc>
              <a:buNone/>
            </a:pP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Email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: </a:t>
            </a: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24ds2000087@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ds.study.iitm.ac.in</a:t>
            </a:r>
            <a:endParaRPr lang="en-IN" sz="1400" dirty="0">
              <a:solidFill>
                <a:srgbClr val="000000"/>
              </a:solidFill>
              <a:effectLst/>
              <a:latin typeface="Calisto MT" panose="02040603050505030304" pitchFamily="18" charset="0"/>
              <a:ea typeface="Aptos" panose="020B0004020202020204" pitchFamily="34" charset="0"/>
              <a:cs typeface="Calisto MT" panose="0204060305050503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IN" sz="1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Roll No</a:t>
            </a:r>
            <a:r>
              <a:rPr lang="en-IN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.: </a:t>
            </a:r>
            <a:r>
              <a:rPr lang="en-IN" sz="1400" dirty="0">
                <a:solidFill>
                  <a:srgbClr val="000000"/>
                </a:solidFill>
                <a:latin typeface="Arial" panose="020B0604020202020204" pitchFamily="34" charset="0"/>
                <a:ea typeface="Aptos" panose="020B0004020202020204" pitchFamily="34" charset="0"/>
                <a:cs typeface="Calisto MT" panose="02040603050505030304" pitchFamily="18" charset="0"/>
              </a:rPr>
              <a:t>24DS2000087</a:t>
            </a:r>
            <a:endParaRPr lang="en-IN" sz="1400" dirty="0">
              <a:solidFill>
                <a:srgbClr val="000000"/>
              </a:solidFill>
              <a:effectLst/>
              <a:latin typeface="Calisto MT" panose="02040603050505030304" pitchFamily="18" charset="0"/>
              <a:ea typeface="Aptos" panose="020B0004020202020204" pitchFamily="34" charset="0"/>
              <a:cs typeface="Calisto MT" panose="0204060305050503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2324B-F33A-566A-ECD0-E64986A57ED2}"/>
              </a:ext>
            </a:extLst>
          </p:cNvPr>
          <p:cNvSpPr txBox="1"/>
          <p:nvPr/>
        </p:nvSpPr>
        <p:spPr>
          <a:xfrm>
            <a:off x="2947218" y="2143725"/>
            <a:ext cx="62975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1400" b="1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Aptos" panose="020B0004020202020204" pitchFamily="34" charset="0"/>
                <a:cs typeface="Calisto MT" panose="02040603050505030304" pitchFamily="18" charset="0"/>
              </a:rPr>
              <a:t>INDIAN INSTITUTE OF TECHNOLOGY MADRAS</a:t>
            </a:r>
            <a:endParaRPr lang="en-IN" sz="1400" dirty="0">
              <a:solidFill>
                <a:srgbClr val="000000"/>
              </a:solidFill>
              <a:effectLst/>
              <a:latin typeface="Calisto MT" panose="02040603050505030304" pitchFamily="18" charset="0"/>
              <a:ea typeface="Aptos" panose="020B0004020202020204" pitchFamily="34" charset="0"/>
              <a:cs typeface="Calisto MT" panose="02040603050505030304" pitchFamily="18" charset="0"/>
            </a:endParaRPr>
          </a:p>
          <a:p>
            <a:pPr algn="ctr"/>
            <a:r>
              <a:rPr lang="en-IN" sz="1400" b="1" dirty="0">
                <a:solidFill>
                  <a:srgbClr val="000000"/>
                </a:solidFill>
                <a:effectLst/>
                <a:latin typeface="Calisto MT" panose="02040603050505030304" pitchFamily="18" charset="0"/>
                <a:ea typeface="Aptos" panose="020B0004020202020204" pitchFamily="34" charset="0"/>
                <a:cs typeface="Calisto MT" panose="02040603050505030304" pitchFamily="18" charset="0"/>
              </a:rPr>
              <a:t>CHENNAI – 600 036</a:t>
            </a:r>
            <a:endParaRPr lang="en-IN" sz="1400" dirty="0">
              <a:solidFill>
                <a:srgbClr val="000000"/>
              </a:solidFill>
              <a:effectLst/>
              <a:latin typeface="Calisto MT" panose="02040603050505030304" pitchFamily="18" charset="0"/>
              <a:ea typeface="Aptos" panose="020B0004020202020204" pitchFamily="34" charset="0"/>
              <a:cs typeface="Calisto MT" panose="0204060305050503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182457-2CC5-37A0-C5C5-D5A6FB960A28}"/>
              </a:ext>
            </a:extLst>
          </p:cNvPr>
          <p:cNvSpPr txBox="1"/>
          <p:nvPr/>
        </p:nvSpPr>
        <p:spPr>
          <a:xfrm>
            <a:off x="1917290" y="5830334"/>
            <a:ext cx="8524568" cy="590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Business Data Management Capstone Project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4125342-C2D5-94C5-5E4D-9CC62D160020}"/>
              </a:ext>
            </a:extLst>
          </p:cNvPr>
          <p:cNvSpPr/>
          <p:nvPr/>
        </p:nvSpPr>
        <p:spPr>
          <a:xfrm>
            <a:off x="10776155" y="5987845"/>
            <a:ext cx="1179871" cy="432843"/>
          </a:xfrm>
          <a:prstGeom prst="roundRect">
            <a:avLst>
              <a:gd name="adj" fmla="val 227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25-07-2025</a:t>
            </a:r>
            <a:endParaRPr lang="en-IN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1627" y="2152257"/>
            <a:ext cx="5624051" cy="1276743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20357"/>
            <a:ext cx="3878749" cy="762673"/>
          </a:xfrm>
          <a:solidFill>
            <a:schemeClr val="bg2"/>
          </a:solidFill>
          <a:ln/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FASHION Store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14B8BC-C0B0-31BC-A06E-58E479B57523}"/>
              </a:ext>
            </a:extLst>
          </p:cNvPr>
          <p:cNvSpPr txBox="1"/>
          <p:nvPr/>
        </p:nvSpPr>
        <p:spPr>
          <a:xfrm>
            <a:off x="6179651" y="3255309"/>
            <a:ext cx="5338763" cy="295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1000" i="1" dirty="0">
              <a:latin typeface="Amasis MT Pro Medium" panose="020F05020202040302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Location: Fancy Market, Barasat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Address: Barasat, Kolkata (700124)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Model: B2C                  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managed by Mr. Tapan Adhya and supported by 10 staff members in his shop operations.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revenue approximately </a:t>
            </a:r>
            <a:r>
              <a:rPr lang="en-IN" dirty="0"/>
              <a:t>₹700000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expenses around </a:t>
            </a:r>
            <a:r>
              <a:rPr lang="en-IN" dirty="0"/>
              <a:t>₹250000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B01C4-4043-43C9-A6D6-FFB5BAD1C426}"/>
              </a:ext>
            </a:extLst>
          </p:cNvPr>
          <p:cNvSpPr txBox="1"/>
          <p:nvPr/>
        </p:nvSpPr>
        <p:spPr>
          <a:xfrm>
            <a:off x="6179650" y="1276740"/>
            <a:ext cx="2659550" cy="787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Amasis MT Pro Medium" panose="020F0502020204030204" pitchFamily="18" charset="0"/>
              </a:rPr>
              <a:t>ABOUT ORGANIZATION:</a:t>
            </a:r>
          </a:p>
          <a:p>
            <a:pPr>
              <a:lnSpc>
                <a:spcPct val="150000"/>
              </a:lnSpc>
            </a:pPr>
            <a:endParaRPr lang="en-US" sz="1600" dirty="0">
              <a:latin typeface="Amasis MT Pro Medium" panose="020F0502020204030204" pitchFamily="18" charset="0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15C3E80-DF0F-D53C-9301-1B1563067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4565433"/>
              </p:ext>
            </p:extLst>
          </p:nvPr>
        </p:nvGraphicFramePr>
        <p:xfrm>
          <a:off x="6095999" y="1099721"/>
          <a:ext cx="6096001" cy="2566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: Top Corners Snipped 4">
            <a:extLst>
              <a:ext uri="{FF2B5EF4-FFF2-40B4-BE49-F238E27FC236}">
                <a16:creationId xmlns:a16="http://schemas.microsoft.com/office/drawing/2014/main" id="{AA1AB37A-3B79-4480-865A-6766E64412B6}"/>
              </a:ext>
            </a:extLst>
          </p:cNvPr>
          <p:cNvSpPr/>
          <p:nvPr/>
        </p:nvSpPr>
        <p:spPr>
          <a:xfrm>
            <a:off x="5780728" y="6404410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Black" panose="020B0A04020102020204" pitchFamily="34" charset="0"/>
              </a:rPr>
              <a:t>1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7" descr="A black and white business card&#10;&#10;AI-generated content may be incorrect.">
            <a:extLst>
              <a:ext uri="{FF2B5EF4-FFF2-40B4-BE49-F238E27FC236}">
                <a16:creationId xmlns:a16="http://schemas.microsoft.com/office/drawing/2014/main" id="{25286078-7712-64F6-880D-9606DA59129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03880" y="344128"/>
            <a:ext cx="2005596" cy="2038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" name="Picture 9" descr="A sign with text on it&#10;&#10;AI-generated content may be incorrect.">
            <a:extLst>
              <a:ext uri="{FF2B5EF4-FFF2-40B4-BE49-F238E27FC236}">
                <a16:creationId xmlns:a16="http://schemas.microsoft.com/office/drawing/2014/main" id="{9BAAAACE-9733-3E27-6859-C55BF10192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959" y="362339"/>
            <a:ext cx="3109834" cy="203870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4" name="Picture 13" descr="A store front with a sign and a person sitting in front of it&#10;&#10;AI-generated content may be incorrect.">
            <a:extLst>
              <a:ext uri="{FF2B5EF4-FFF2-40B4-BE49-F238E27FC236}">
                <a16:creationId xmlns:a16="http://schemas.microsoft.com/office/drawing/2014/main" id="{B1A59721-D14F-DD19-8338-1E7D332E3C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5884" y="2724284"/>
            <a:ext cx="4964844" cy="33952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419" y="231375"/>
            <a:ext cx="7683134" cy="722354"/>
          </a:xfrm>
          <a:solidFill>
            <a:schemeClr val="bg2">
              <a:lumMod val="90000"/>
            </a:schemeClr>
          </a:solidFill>
          <a:ln>
            <a:noFill/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8100"/>
          </a:effectLst>
        </p:spPr>
        <p:txBody>
          <a:bodyPr vert="horz" lIns="91440" tIns="0" rIns="91440" bIns="0" rtlCol="0" anchor="b" anchorCtr="0">
            <a:normAutofit/>
          </a:bodyPr>
          <a:lstStyle/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kern="1200" cap="non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A63697-F370-B2C9-6B24-3AE245F358EE}"/>
              </a:ext>
            </a:extLst>
          </p:cNvPr>
          <p:cNvSpPr txBox="1"/>
          <p:nvPr/>
        </p:nvSpPr>
        <p:spPr>
          <a:xfrm>
            <a:off x="914400" y="2303028"/>
            <a:ext cx="3283119" cy="372033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/>
          <a:p>
            <a:pPr defTabSz="914400">
              <a:spcBef>
                <a:spcPts val="1000"/>
              </a:spcBef>
              <a:buFont typeface="Arial" panose="020B0604020202020204" pitchFamily="34" charset="0"/>
            </a:pPr>
            <a:endParaRPr lang="en-US" dirty="0">
              <a:solidFill>
                <a:schemeClr val="accent6"/>
              </a:solidFill>
            </a:endParaRPr>
          </a:p>
          <a:p>
            <a:pPr defTabSz="914400">
              <a:spcBef>
                <a:spcPts val="1000"/>
              </a:spcBef>
              <a:buFont typeface="Arial" panose="020B0604020202020204" pitchFamily="34" charset="0"/>
            </a:pP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7419" y="953729"/>
            <a:ext cx="6843252" cy="5533066"/>
          </a:xfrm>
        </p:spPr>
        <p:txBody>
          <a:bodyPr vert="horz" lIns="91440" tIns="0" rIns="91440" bIns="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objectives</a:t>
            </a: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 Raj Fashion’s sales, inventory, and customer’s data to improve business performance using data-driven strategies.</a:t>
            </a:r>
          </a:p>
          <a:p>
            <a:pPr>
              <a:lnSpc>
                <a:spcPct val="150000"/>
              </a:lnSpc>
            </a:pPr>
            <a:r>
              <a:rPr lang="en-US" sz="1600" b="1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statements:</a:t>
            </a:r>
            <a:b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i="0" u="none" strike="noStrike" dirty="0">
                <a:solidFill>
                  <a:srgbClr val="6A48E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600" b="1" dirty="0">
                <a:solidFill>
                  <a:srgbClr val="6A48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Stock Management Issues: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Overstocking of low-demand items and stockouts of bestsellers due to poor forecasting.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1600" b="1" dirty="0">
                <a:solidFill>
                  <a:srgbClr val="6A48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Low Net Profit Margins: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High-volume items like shirts have thin margins; formal wear and jeans tie up capital.</a:t>
            </a:r>
          </a:p>
          <a:p>
            <a:pPr algn="just">
              <a:lnSpc>
                <a:spcPct val="150000"/>
              </a:lnSpc>
            </a:pPr>
            <a:r>
              <a:rPr lang="en-US" sz="1600" b="1" dirty="0">
                <a:solidFill>
                  <a:srgbClr val="6A48E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Customer Dependency: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revenue comes from a few loyal buyers, making retention and tracking crucial..   </a:t>
            </a:r>
            <a:endParaRPr lang="en-US" sz="1600" b="0" i="0" u="none" strike="noStrike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Significance: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Enables Raj Fashion to plan inventory smarter, price products more effectively, and retain top customers—building a strategy for long-term, sustainable growth.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02C10295-572C-D39B-506B-3DE3C2866120}"/>
              </a:ext>
            </a:extLst>
          </p:cNvPr>
          <p:cNvSpPr/>
          <p:nvPr/>
        </p:nvSpPr>
        <p:spPr>
          <a:xfrm>
            <a:off x="5780729" y="6371875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Black" panose="020B0A04020102020204" pitchFamily="34" charset="0"/>
              </a:rPr>
              <a:t>2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 descr="A mannequin in a store&#10;&#10;AI-generated content may be incorrect.">
            <a:extLst>
              <a:ext uri="{FF2B5EF4-FFF2-40B4-BE49-F238E27FC236}">
                <a16:creationId xmlns:a16="http://schemas.microsoft.com/office/drawing/2014/main" id="{D20C7482-0F85-31AD-A483-685A511C9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9178" y="1932343"/>
            <a:ext cx="4197517" cy="304522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413" y="235974"/>
            <a:ext cx="8190271" cy="707923"/>
          </a:xfrm>
          <a:solidFill>
            <a:schemeClr val="bg2">
              <a:lumMod val="9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  <a:softEdge rad="38100"/>
          </a:effectLst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and </a:t>
            </a:r>
            <a:r>
              <a:rPr lang="en-IN" sz="4000" i="0" u="none" strike="noStrike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6413" y="1088088"/>
            <a:ext cx="8190272" cy="527008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data collected for 1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October 2024 to 31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December 2024 that is for 90 days.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Sources:  </a:t>
            </a:r>
          </a:p>
          <a:p>
            <a:pPr marL="681228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Internal sales and stock records.</a:t>
            </a:r>
          </a:p>
          <a:p>
            <a:pPr marL="681228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Supplier invoices and purchase records. </a:t>
            </a:r>
          </a:p>
          <a:p>
            <a:pPr marL="681228" lvl="1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transaction history.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Cleaning: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were handled, duplicates removed, and date formats                         standardized. Currency fields were converted to numeric format for accurate analysis.</a:t>
            </a:r>
            <a:endParaRPr 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used for Analysis: </a:t>
            </a:r>
          </a:p>
          <a:p>
            <a:pPr marL="690372" lvl="1" indent="-342900">
              <a:spcAft>
                <a:spcPts val="600"/>
              </a:spcAft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Utilized line charts, bar graphs, Pareto charts, heatmaps, and pie plots to uncover sales patterns, profit trends, and seasonal demand.</a:t>
            </a:r>
          </a:p>
          <a:p>
            <a:pPr marL="690372" lvl="1" indent="-342900">
              <a:spcAft>
                <a:spcPts val="600"/>
              </a:spcAft>
              <a:buAutoNum type="alphaLcParenR" startAt="2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 Analysis based on revenue</a:t>
            </a:r>
          </a:p>
          <a:p>
            <a:pPr marL="690372" lvl="1" indent="-342900">
              <a:spcAft>
                <a:spcPts val="600"/>
              </a:spcAft>
              <a:buAutoNum type="alphaLcParenR" startAt="2"/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Demand Forecasting</a:t>
            </a:r>
          </a:p>
          <a:p>
            <a:pPr>
              <a:spcAft>
                <a:spcPts val="600"/>
              </a:spcAft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d)   Profitability &amp; Margin Analysis</a:t>
            </a:r>
          </a:p>
          <a:p>
            <a:pPr>
              <a:spcAft>
                <a:spcPts val="600"/>
              </a:spcAft>
            </a:pPr>
            <a:r>
              <a:rPr lang="en-I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e)   Customer Segmentation      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: Top Corners Snipped 2">
            <a:extLst>
              <a:ext uri="{FF2B5EF4-FFF2-40B4-BE49-F238E27FC236}">
                <a16:creationId xmlns:a16="http://schemas.microsoft.com/office/drawing/2014/main" id="{A27FC1F6-7756-CB47-9DEF-0EFE5EEDC28B}"/>
              </a:ext>
            </a:extLst>
          </p:cNvPr>
          <p:cNvSpPr/>
          <p:nvPr/>
        </p:nvSpPr>
        <p:spPr>
          <a:xfrm>
            <a:off x="5780729" y="6366388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Black" panose="020B0A04020102020204" pitchFamily="34" charset="0"/>
              </a:rPr>
              <a:t>3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op Men Readymade Garment Retailers in Kolkata - Best Readymade Garment  Shops For Mens near me - Justdial">
            <a:extLst>
              <a:ext uri="{FF2B5EF4-FFF2-40B4-BE49-F238E27FC236}">
                <a16:creationId xmlns:a16="http://schemas.microsoft.com/office/drawing/2014/main" id="{C9829C64-7879-2291-CDF9-2234B710B1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9"/>
          <a:stretch>
            <a:fillRect/>
          </a:stretch>
        </p:blipFill>
        <p:spPr bwMode="auto">
          <a:xfrm>
            <a:off x="8986685" y="3423927"/>
            <a:ext cx="3205315" cy="34340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1" y="589295"/>
            <a:ext cx="9645445" cy="719833"/>
          </a:xfrm>
          <a:solidFill>
            <a:schemeClr val="bg2">
              <a:lumMod val="90000"/>
            </a:schemeClr>
          </a:solidFill>
          <a:ln>
            <a:solidFill>
              <a:schemeClr val="bg1"/>
            </a:solidFill>
          </a:ln>
          <a:effectLst>
            <a:glow rad="63500">
              <a:schemeClr val="accent3">
                <a:satMod val="175000"/>
                <a:alpha val="40000"/>
              </a:schemeClr>
            </a:glow>
            <a:softEdge rad="38100"/>
          </a:effectLst>
        </p:spPr>
        <p:txBody>
          <a:bodyPr/>
          <a:lstStyle/>
          <a:p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Analysis based on Revenue</a:t>
            </a:r>
          </a:p>
        </p:txBody>
      </p:sp>
      <p:sp>
        <p:nvSpPr>
          <p:cNvPr id="26" name="Rectangle: Top Corners Snipped 25">
            <a:extLst>
              <a:ext uri="{FF2B5EF4-FFF2-40B4-BE49-F238E27FC236}">
                <a16:creationId xmlns:a16="http://schemas.microsoft.com/office/drawing/2014/main" id="{4C760CEF-83EE-78B0-3FE0-F14682D28ADD}"/>
              </a:ext>
            </a:extLst>
          </p:cNvPr>
          <p:cNvSpPr/>
          <p:nvPr/>
        </p:nvSpPr>
        <p:spPr>
          <a:xfrm>
            <a:off x="5844000" y="6366388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Black" panose="020B0A04020102020204" pitchFamily="34" charset="0"/>
              </a:rPr>
              <a:t>4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EC297D-6DE6-AF99-6B6A-92147C48263F}"/>
              </a:ext>
            </a:extLst>
          </p:cNvPr>
          <p:cNvSpPr txBox="1"/>
          <p:nvPr/>
        </p:nvSpPr>
        <p:spPr>
          <a:xfrm>
            <a:off x="7700309" y="4236275"/>
            <a:ext cx="35674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ptos Narrow" panose="020B0004020202020204" pitchFamily="34" charset="0"/>
              </a:rPr>
              <a:t>Table 1</a:t>
            </a:r>
            <a:r>
              <a:rPr lang="en-US" sz="1400" dirty="0">
                <a:latin typeface="Aptos Narrow" panose="020B0004020202020204" pitchFamily="34" charset="0"/>
              </a:rPr>
              <a:t>: Revenue amount of different Products</a:t>
            </a:r>
            <a:endParaRPr lang="en-IN" sz="1400" dirty="0">
              <a:latin typeface="Aptos Narrow" panose="020B00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FF819-F6BE-60E1-841C-11530ACC2BE6}"/>
              </a:ext>
            </a:extLst>
          </p:cNvPr>
          <p:cNvSpPr txBox="1"/>
          <p:nvPr/>
        </p:nvSpPr>
        <p:spPr>
          <a:xfrm>
            <a:off x="2418024" y="4482449"/>
            <a:ext cx="24860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ptos Narrow" panose="020B0004020202020204" pitchFamily="34" charset="0"/>
              </a:rPr>
              <a:t>Figure 1</a:t>
            </a:r>
            <a:r>
              <a:rPr lang="en-US" sz="1400" dirty="0">
                <a:latin typeface="Aptos Narrow" panose="020B0004020202020204" pitchFamily="34" charset="0"/>
              </a:rPr>
              <a:t>: Pareto chart</a:t>
            </a:r>
            <a:endParaRPr lang="en-IN" sz="1400" dirty="0">
              <a:latin typeface="Aptos Narrow" panose="020B00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0C15BA-9C38-7DFD-8E75-C8A65FF72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90" y="1639538"/>
            <a:ext cx="4689581" cy="2904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2AC001-4FF3-F663-0CB1-03BEC155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2194"/>
              </p:ext>
            </p:extLst>
          </p:nvPr>
        </p:nvGraphicFramePr>
        <p:xfrm>
          <a:off x="5927569" y="1639538"/>
          <a:ext cx="5925225" cy="2463750"/>
        </p:xfrm>
        <a:graphic>
          <a:graphicData uri="http://schemas.openxmlformats.org/drawingml/2006/table">
            <a:tbl>
              <a:tblPr/>
              <a:tblGrid>
                <a:gridCol w="1367991">
                  <a:extLst>
                    <a:ext uri="{9D8B030D-6E8A-4147-A177-3AD203B41FA5}">
                      <a16:colId xmlns:a16="http://schemas.microsoft.com/office/drawing/2014/main" val="3013063201"/>
                    </a:ext>
                  </a:extLst>
                </a:gridCol>
                <a:gridCol w="988484">
                  <a:extLst>
                    <a:ext uri="{9D8B030D-6E8A-4147-A177-3AD203B41FA5}">
                      <a16:colId xmlns:a16="http://schemas.microsoft.com/office/drawing/2014/main" val="3150216127"/>
                    </a:ext>
                  </a:extLst>
                </a:gridCol>
                <a:gridCol w="2162307">
                  <a:extLst>
                    <a:ext uri="{9D8B030D-6E8A-4147-A177-3AD203B41FA5}">
                      <a16:colId xmlns:a16="http://schemas.microsoft.com/office/drawing/2014/main" val="2602083465"/>
                    </a:ext>
                  </a:extLst>
                </a:gridCol>
                <a:gridCol w="1406443">
                  <a:extLst>
                    <a:ext uri="{9D8B030D-6E8A-4147-A177-3AD203B41FA5}">
                      <a16:colId xmlns:a16="http://schemas.microsoft.com/office/drawing/2014/main" val="3351605736"/>
                    </a:ext>
                  </a:extLst>
                </a:gridCol>
              </a:tblGrid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Product 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Revenue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Cumulative Revenue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Cumulative 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5694796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Innerwear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402138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402138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15.19%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6327602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Accessories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393094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795232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30.04%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16962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Footwear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373087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1168319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44.13%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98912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Ethnic Wear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356855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1525174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57.61%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48272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Shirt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308167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1833341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69.25%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130357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Trousers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285623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2118964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80.04%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673650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Formal Wear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272671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2391635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90.34%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842233"/>
                  </a:ext>
                </a:extLst>
              </a:tr>
              <a:tr h="27375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1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Jeans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255871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2647506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N" sz="14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100.00%</a:t>
                      </a:r>
                    </a:p>
                  </a:txBody>
                  <a:tcPr marL="60960" marR="60960" marT="15240" marB="15240"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375492"/>
                  </a:ext>
                </a:extLst>
              </a:tr>
            </a:tbl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458DEFB8-CDF2-DCFA-98EC-088D3C35D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7071" y="4517714"/>
            <a:ext cx="6573521" cy="1855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Top Products: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Innerwear (₹4.02L), Accessories (₹3.93L), Footwear (₹3.73L) – lead in revenue.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Cumulative Impact: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4 = 57.6%, Top 5 = 69% of total revenue.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Low Performers: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Formal Wear, Jeans (₹2.5–2.7L) together &lt; 20% of revenue.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168D889-0D3E-1E6D-16CC-25EB0B0D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9406" y="4790226"/>
            <a:ext cx="1963222" cy="195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485016F-73C8-3A08-431A-3D682E6F47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581021"/>
              </p:ext>
            </p:extLst>
          </p:nvPr>
        </p:nvGraphicFramePr>
        <p:xfrm>
          <a:off x="994591" y="1187129"/>
          <a:ext cx="6399269" cy="3886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0817E47-C90C-AC6E-3384-21D715BD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765" y="117754"/>
            <a:ext cx="9891641" cy="668827"/>
          </a:xfrm>
          <a:solidFill>
            <a:schemeClr val="bg2">
              <a:lumMod val="9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Demand Forecasting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8DC97CDA-0693-C1A2-B201-12070D9B5BA3}"/>
              </a:ext>
            </a:extLst>
          </p:cNvPr>
          <p:cNvSpPr/>
          <p:nvPr/>
        </p:nvSpPr>
        <p:spPr>
          <a:xfrm>
            <a:off x="5780729" y="6356788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Black" panose="020B0A04020102020204" pitchFamily="34" charset="0"/>
              </a:rPr>
              <a:t>5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ADB55-B8A9-75C8-6AA4-3013D498B30A}"/>
              </a:ext>
            </a:extLst>
          </p:cNvPr>
          <p:cNvSpPr txBox="1"/>
          <p:nvPr/>
        </p:nvSpPr>
        <p:spPr>
          <a:xfrm>
            <a:off x="7393860" y="1086924"/>
            <a:ext cx="4594939" cy="4583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1. Historical Sales Pattern (Oct–Dec 2024):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Daily sales fluctuate between 100–250 units, with noticeable spikes mid-October.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Sales stabilize around 120–180 units/day in November and December.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2. Forecasted Sales (Jan 2025):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Predicted values (in red) show a slightly increasing trend in January.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Sales expected to range between 130–170 units/day on average.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/>
              <a:t>3. Confidence Interval: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Upper Bound: Could go up to ~230 units/day.</a:t>
            </a:r>
          </a:p>
          <a:p>
            <a:pPr marL="285750" lvl="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Lower Bound: Might drop to ~80 units/day, showing high variability.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06A64A-4DDB-B446-40E3-4B9BBDEF08DE}"/>
              </a:ext>
            </a:extLst>
          </p:cNvPr>
          <p:cNvSpPr txBox="1"/>
          <p:nvPr/>
        </p:nvSpPr>
        <p:spPr>
          <a:xfrm>
            <a:off x="3121549" y="5022438"/>
            <a:ext cx="2723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ptos Narrow" panose="020B0004020202020204" pitchFamily="34" charset="0"/>
              </a:rPr>
              <a:t>Figure 2</a:t>
            </a:r>
            <a:r>
              <a:rPr lang="en-US" sz="1400" dirty="0">
                <a:latin typeface="Aptos Narrow" panose="020B0004020202020204" pitchFamily="34" charset="0"/>
              </a:rPr>
              <a:t>: Forecasted Sales</a:t>
            </a:r>
            <a:endParaRPr lang="en-IN" sz="1400" dirty="0">
              <a:latin typeface="Aptos Narrow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95005-AAC3-F0A1-24D3-90A356353C23}"/>
              </a:ext>
            </a:extLst>
          </p:cNvPr>
          <p:cNvSpPr txBox="1"/>
          <p:nvPr/>
        </p:nvSpPr>
        <p:spPr>
          <a:xfrm>
            <a:off x="617138" y="5525556"/>
            <a:ext cx="11371662" cy="1029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Insight: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Business should prepare for a </a:t>
            </a:r>
            <a:r>
              <a:rPr lang="en-US" sz="1400" b="1" dirty="0"/>
              <a:t>moderate sales rise</a:t>
            </a:r>
            <a:r>
              <a:rPr lang="en-US" sz="1400" dirty="0"/>
              <a:t> in January 2025.Consider </a:t>
            </a:r>
            <a:r>
              <a:rPr lang="en-US" sz="1400" b="1" dirty="0"/>
              <a:t>buffer inventory</a:t>
            </a:r>
            <a:r>
              <a:rPr lang="en-US" sz="1400" dirty="0"/>
              <a:t> to handle demand fluctuations within confidence bounds.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5328B-89D6-90FC-2DE8-379E3F1D2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880" y="2460705"/>
            <a:ext cx="1368980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83284-3333-9B20-519C-1641B6F29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314" y="2323625"/>
            <a:ext cx="4269566" cy="1562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0C5BE0-FF92-F309-95C9-89150E294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0907" y="1332444"/>
            <a:ext cx="5087060" cy="590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032FF1-BAAE-A705-6E46-D2899C9BD077}"/>
              </a:ext>
            </a:extLst>
          </p:cNvPr>
          <p:cNvSpPr txBox="1"/>
          <p:nvPr/>
        </p:nvSpPr>
        <p:spPr>
          <a:xfrm>
            <a:off x="3981691" y="4780344"/>
            <a:ext cx="706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Days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BF0FDD7-B996-0392-E313-578C6428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0287" y="285134"/>
            <a:ext cx="9050267" cy="774967"/>
          </a:xfrm>
          <a:solidFill>
            <a:schemeClr val="bg2">
              <a:lumMod val="9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Revenue and Profit</a:t>
            </a:r>
            <a:endParaRPr lang="en-US" cap="none" dirty="0"/>
          </a:p>
        </p:txBody>
      </p:sp>
      <p:sp>
        <p:nvSpPr>
          <p:cNvPr id="14" name="Rectangle: Top Corners Snipped 13">
            <a:extLst>
              <a:ext uri="{FF2B5EF4-FFF2-40B4-BE49-F238E27FC236}">
                <a16:creationId xmlns:a16="http://schemas.microsoft.com/office/drawing/2014/main" id="{3FEC1D7F-2C1F-5816-9C31-135D698B3E2C}"/>
              </a:ext>
            </a:extLst>
          </p:cNvPr>
          <p:cNvSpPr/>
          <p:nvPr/>
        </p:nvSpPr>
        <p:spPr>
          <a:xfrm>
            <a:off x="5780729" y="6420465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Black" panose="020B0A04020102020204" pitchFamily="34" charset="0"/>
              </a:rPr>
              <a:t>6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64F55-EEB1-0902-BFC3-33596B18AECF}"/>
              </a:ext>
            </a:extLst>
          </p:cNvPr>
          <p:cNvSpPr txBox="1"/>
          <p:nvPr/>
        </p:nvSpPr>
        <p:spPr>
          <a:xfrm>
            <a:off x="1838631" y="4716203"/>
            <a:ext cx="3097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ptos Narrow" panose="020B0004020202020204" pitchFamily="34" charset="0"/>
              </a:rPr>
              <a:t>Figure 3: </a:t>
            </a:r>
            <a:r>
              <a:rPr lang="en-US" sz="1400" dirty="0">
                <a:latin typeface="Aptos Narrow" panose="020B0004020202020204" pitchFamily="34" charset="0"/>
              </a:rPr>
              <a:t>Profit v/s Revenue </a:t>
            </a:r>
            <a:endParaRPr lang="en-IN" sz="1400" dirty="0">
              <a:latin typeface="Aptos Narrow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47DC0F-A2FE-8EE3-93D8-CDE0F5C7F2FE}"/>
              </a:ext>
            </a:extLst>
          </p:cNvPr>
          <p:cNvSpPr txBox="1"/>
          <p:nvPr/>
        </p:nvSpPr>
        <p:spPr>
          <a:xfrm>
            <a:off x="7256208" y="4732984"/>
            <a:ext cx="4026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ptos Narrow" panose="020B0004020202020204" pitchFamily="34" charset="0"/>
              </a:rPr>
              <a:t>Table 2</a:t>
            </a:r>
            <a:r>
              <a:rPr lang="en-US" sz="1400" dirty="0">
                <a:latin typeface="Aptos Narrow" panose="020B0004020202020204" pitchFamily="34" charset="0"/>
              </a:rPr>
              <a:t>: Profit, Revenue and Profit margin of Products </a:t>
            </a:r>
            <a:endParaRPr lang="en-IN" sz="1400" dirty="0">
              <a:latin typeface="Aptos Narrow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39FA8-B4FD-5A77-C8F2-AF15D440A182}"/>
              </a:ext>
            </a:extLst>
          </p:cNvPr>
          <p:cNvSpPr txBox="1"/>
          <p:nvPr/>
        </p:nvSpPr>
        <p:spPr>
          <a:xfrm>
            <a:off x="2640287" y="5015493"/>
            <a:ext cx="9439953" cy="12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Innerwear leads in revenue but has relatively lower profit margins.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Accessories offer the highest profit share, making them the most profitable.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Formal Wear and Jeans show low profit despite decent revenue – need margin improvement</a:t>
            </a:r>
            <a:r>
              <a:rPr lang="en-US" sz="1400" dirty="0"/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E96379-7499-8E6B-D1FB-74504CE9A0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2" y="1367879"/>
            <a:ext cx="4983004" cy="32591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4ADFA2D-12F2-ECC0-9FEF-888E85AB9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41255"/>
              </p:ext>
            </p:extLst>
          </p:nvPr>
        </p:nvGraphicFramePr>
        <p:xfrm>
          <a:off x="5476240" y="1367879"/>
          <a:ext cx="6374450" cy="3259196"/>
        </p:xfrm>
        <a:graphic>
          <a:graphicData uri="http://schemas.openxmlformats.org/drawingml/2006/table">
            <a:tbl>
              <a:tblPr/>
              <a:tblGrid>
                <a:gridCol w="1274890">
                  <a:extLst>
                    <a:ext uri="{9D8B030D-6E8A-4147-A177-3AD203B41FA5}">
                      <a16:colId xmlns:a16="http://schemas.microsoft.com/office/drawing/2014/main" val="1138376991"/>
                    </a:ext>
                  </a:extLst>
                </a:gridCol>
                <a:gridCol w="1274890">
                  <a:extLst>
                    <a:ext uri="{9D8B030D-6E8A-4147-A177-3AD203B41FA5}">
                      <a16:colId xmlns:a16="http://schemas.microsoft.com/office/drawing/2014/main" val="696428538"/>
                    </a:ext>
                  </a:extLst>
                </a:gridCol>
                <a:gridCol w="1274890">
                  <a:extLst>
                    <a:ext uri="{9D8B030D-6E8A-4147-A177-3AD203B41FA5}">
                      <a16:colId xmlns:a16="http://schemas.microsoft.com/office/drawing/2014/main" val="725018851"/>
                    </a:ext>
                  </a:extLst>
                </a:gridCol>
                <a:gridCol w="1274890">
                  <a:extLst>
                    <a:ext uri="{9D8B030D-6E8A-4147-A177-3AD203B41FA5}">
                      <a16:colId xmlns:a16="http://schemas.microsoft.com/office/drawing/2014/main" val="3085668946"/>
                    </a:ext>
                  </a:extLst>
                </a:gridCol>
                <a:gridCol w="1274890">
                  <a:extLst>
                    <a:ext uri="{9D8B030D-6E8A-4147-A177-3AD203B41FA5}">
                      <a16:colId xmlns:a16="http://schemas.microsoft.com/office/drawing/2014/main" val="939041186"/>
                    </a:ext>
                  </a:extLst>
                </a:gridCol>
              </a:tblGrid>
              <a:tr h="2955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i="1" dirty="0">
                          <a:effectLst/>
                        </a:rPr>
                        <a:t>Product Name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SUM of Revenue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solidFill>
                            <a:srgbClr val="FFFFFF"/>
                          </a:solidFill>
                          <a:effectLst/>
                        </a:rPr>
                        <a:t>SUM of Profit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93B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% of Revenue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solidFill>
                            <a:srgbClr val="FFFFFF"/>
                          </a:solidFill>
                          <a:effectLst/>
                        </a:rPr>
                        <a:t>% of Profit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486694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Accessories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₹393,094.00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₹79,360.00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14.85%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14.36%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48733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Ethnic Wear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₹356,855.00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₹71,078.00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13.48%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12.86%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489471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Footwear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₹373,087.00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₹77,593.00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14.09%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14.04%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948664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Formal Wear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₹272,671.00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₹55,950.00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10.30%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10.12%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5795541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Innerwear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₹402,138.00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₹83,424.00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15.19%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15.09%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473926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Jeans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₹255,871.00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₹55,555.00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9.66%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10.05%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282724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Shirt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₹308,167.00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₹63,381.00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11.64%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11.47%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339816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Trousers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₹285,623.00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₹66,369.00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>
                          <a:effectLst/>
                        </a:rPr>
                        <a:t>10.79%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dirty="0">
                          <a:effectLst/>
                        </a:rPr>
                        <a:t>12.01%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8339595"/>
                  </a:ext>
                </a:extLst>
              </a:tr>
              <a:tr h="329294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Grand Total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₹2,647,506.00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₹552,710.00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4E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>
                          <a:effectLst/>
                        </a:rPr>
                        <a:t>100.00%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200" b="1" dirty="0">
                          <a:effectLst/>
                        </a:rPr>
                        <a:t>100.00%</a:t>
                      </a:r>
                    </a:p>
                  </a:txBody>
                  <a:tcPr marL="15690" marR="15690" marT="10460" marB="10460" anchor="b">
                    <a:lnL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C7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7922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BFEA0915-03E4-C757-C455-E9FE9DE160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95" y="5113107"/>
            <a:ext cx="1982339" cy="174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641F80D1-8A5E-C974-C7CC-D5AAFA43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03" y="530943"/>
            <a:ext cx="10577336" cy="733266"/>
          </a:xfrm>
          <a:solidFill>
            <a:schemeClr val="bg2">
              <a:lumMod val="9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Revenue Contribution and Festival Impact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796829-8167-05E5-4CA1-3B86B896BCC5}"/>
              </a:ext>
            </a:extLst>
          </p:cNvPr>
          <p:cNvSpPr txBox="1"/>
          <p:nvPr/>
        </p:nvSpPr>
        <p:spPr>
          <a:xfrm>
            <a:off x="1612103" y="5421022"/>
            <a:ext cx="8014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Rectangle: Top Corners Snipped 19">
            <a:extLst>
              <a:ext uri="{FF2B5EF4-FFF2-40B4-BE49-F238E27FC236}">
                <a16:creationId xmlns:a16="http://schemas.microsoft.com/office/drawing/2014/main" id="{948B300A-019D-5A4E-E3C0-DB38DF84CDD6}"/>
              </a:ext>
            </a:extLst>
          </p:cNvPr>
          <p:cNvSpPr/>
          <p:nvPr/>
        </p:nvSpPr>
        <p:spPr>
          <a:xfrm>
            <a:off x="5780729" y="6410756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6"/>
                </a:solidFill>
                <a:latin typeface="Arial Black" panose="020B0A04020102020204" pitchFamily="34" charset="0"/>
              </a:rPr>
              <a:t>7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5E5400-AEB0-46AA-59A6-FDB1CC8A84E3}"/>
              </a:ext>
            </a:extLst>
          </p:cNvPr>
          <p:cNvSpPr txBox="1"/>
          <p:nvPr/>
        </p:nvSpPr>
        <p:spPr>
          <a:xfrm>
            <a:off x="7269725" y="5229828"/>
            <a:ext cx="41000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ptos Narrow" panose="020B0004020202020204" pitchFamily="34" charset="0"/>
              </a:rPr>
              <a:t>Figure 4</a:t>
            </a:r>
            <a:r>
              <a:rPr lang="en-US" sz="1400" dirty="0">
                <a:latin typeface="Aptos Narrow" panose="020B0004020202020204" pitchFamily="34" charset="0"/>
              </a:rPr>
              <a:t>: Customer Revenue Contribution</a:t>
            </a:r>
            <a:endParaRPr lang="en-IN" sz="1400" dirty="0">
              <a:latin typeface="Aptos Narrow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31D88-4C9E-3519-27B0-642B90C2B3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725" y="1348534"/>
            <a:ext cx="3561608" cy="2155804"/>
          </a:xfrm>
          <a:prstGeom prst="rect">
            <a:avLst/>
          </a:prstGeom>
          <a:noFill/>
          <a:ln w="635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8E847E-0C9E-0C1C-0E0A-FA807696D4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103" y="3243408"/>
            <a:ext cx="3873123" cy="21776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69DB14-807B-5142-E5BE-3C4F3308F801}"/>
                  </a:ext>
                </a:extLst>
              </p14:cNvPr>
              <p14:cNvContentPartPr/>
              <p14:nvPr/>
            </p14:nvContentPartPr>
            <p14:xfrm>
              <a:off x="6888160" y="417052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69DB14-807B-5142-E5BE-3C4F3308F80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82040" y="41644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62AF05-ACB3-8ED1-2238-149527341D45}"/>
                  </a:ext>
                </a:extLst>
              </p14:cNvPr>
              <p14:cNvContentPartPr/>
              <p14:nvPr/>
            </p14:nvContentPartPr>
            <p14:xfrm>
              <a:off x="6842800" y="4008160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62AF05-ACB3-8ED1-2238-149527341D4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836680" y="4002040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15AD1BC2-9538-97F3-1D37-158896131D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526" y="1480643"/>
            <a:ext cx="6022413" cy="37176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2CDCA05B-11DE-D181-E83E-E3BD3CD2A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725" y="5509466"/>
            <a:ext cx="997021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Top 3 customers (Priya, Arun, Anita) contribute over 50% of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Top 6 customers account for nearly 78% of the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Revenue is highly concentrated among a few key customers – ideal for focused retention.</a:t>
            </a:r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6DC679A4-D4D2-75F7-4859-5ED4BF33F904}"/>
              </a:ext>
            </a:extLst>
          </p:cNvPr>
          <p:cNvSpPr/>
          <p:nvPr/>
        </p:nvSpPr>
        <p:spPr>
          <a:xfrm>
            <a:off x="5780729" y="6428321"/>
            <a:ext cx="630542" cy="383458"/>
          </a:xfrm>
          <a:prstGeom prst="snip2Same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accent6"/>
                </a:solidFill>
                <a:latin typeface="Arial Black" panose="020B0A04020102020204" pitchFamily="34" charset="0"/>
              </a:rPr>
              <a:t>8</a:t>
            </a:r>
            <a:endParaRPr lang="en-IN" sz="2000" dirty="0">
              <a:solidFill>
                <a:schemeClr val="accent6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53276D-96D8-B513-92F2-2926EE0700E5}"/>
              </a:ext>
            </a:extLst>
          </p:cNvPr>
          <p:cNvSpPr txBox="1"/>
          <p:nvPr/>
        </p:nvSpPr>
        <p:spPr>
          <a:xfrm>
            <a:off x="776748" y="688258"/>
            <a:ext cx="2281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6EA7A9C-5436-C689-8B5A-BBD7ED1A4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88" y="1155871"/>
            <a:ext cx="8194541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Stock Planning &amp; Optimization   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fast-moving categories (Footwear, Accessories, Innerwear):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automated reordering and real-time tracking to prevent frequent stockouts.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Analysis Insight: Top 20% of products contribute ~80% of revenue – prioritize these for restocking and display.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Slow-moving items (e.g., Jeans, Formal Wear): Use bundling offers and clearance discounts to reduce unsold inventory and release tied-up capital.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Demand Forecasting 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Excel Forecast Sheet (ETS model): Sales data from Oct–Dec 2024 shows peaks during Durga Puja, Diwali, and weekends – forecast captures both seasonality and weekly cycles.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Sales &amp; Pricing Strategy 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 high-margin categories: Focus on Trousers (~25.12%) and Innerwear (~24.91%) for profit growth.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pricing: Adjust pricing for items like Shirts and Formal Wear based on margin analysis and seasonal demand.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Bundle low-sellers: Pair underperformers (e.g., Jeans) with fast-sellers to boost turnover and reduce stagnation.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Customer Retention &amp; Revenue Risk Control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 top 7 loyal customers (~87% revenue) with early access offers or loyalty rewards.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purchase-based tiers: Offer flexible terms to frequent buyers; limit borrowing or discounts for less active ones.</a:t>
            </a:r>
          </a:p>
          <a:p>
            <a:pPr marL="171450" lvl="0" indent="-1714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repeat purchase tracking: Design campaigns and repayment options based on customer history and contribution.</a:t>
            </a:r>
          </a:p>
        </p:txBody>
      </p:sp>
      <p:pic>
        <p:nvPicPr>
          <p:cNvPr id="8" name="Picture Placeholder 7" descr="A row of shirts on swingers&#10;&#10;AI-generated content may be incorrect.">
            <a:extLst>
              <a:ext uri="{FF2B5EF4-FFF2-40B4-BE49-F238E27FC236}">
                <a16:creationId xmlns:a16="http://schemas.microsoft.com/office/drawing/2014/main" id="{CB6FF77A-DD6B-C51B-C6FB-29DD82E46D4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31902" r="31902" b="12242"/>
          <a:stretch>
            <a:fillRect/>
          </a:stretch>
        </p:blipFill>
        <p:spPr>
          <a:xfrm>
            <a:off x="8989455" y="1442721"/>
            <a:ext cx="3202545" cy="5429382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9023E4-E2DD-23A4-9AC8-B058EF6C8088}"/>
              </a:ext>
            </a:extLst>
          </p:cNvPr>
          <p:cNvSpPr txBox="1"/>
          <p:nvPr/>
        </p:nvSpPr>
        <p:spPr>
          <a:xfrm>
            <a:off x="730368" y="518981"/>
            <a:ext cx="10731264" cy="646331"/>
          </a:xfrm>
          <a:prstGeom prst="rect">
            <a:avLst/>
          </a:prstGeom>
          <a:solidFill>
            <a:schemeClr val="bg2">
              <a:lumMod val="90000"/>
            </a:schemeClr>
          </a:solidFill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and Recommendations</a:t>
            </a:r>
            <a:endParaRPr lang="en-IN" sz="36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purl.org/dc/terms/"/>
    <ds:schemaRef ds:uri="71af3243-3dd4-4a8d-8c0d-dd76da1f02a5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230e9df3-be65-4c73-a93b-d1236ebd677e"/>
    <ds:schemaRef ds:uri="http://schemas.microsoft.com/office/2006/documentManagement/types"/>
    <ds:schemaRef ds:uri="16c05727-aa75-4e4a-9b5f-8a80a1165891"/>
    <ds:schemaRef ds:uri="http://schemas.microsoft.com/sharepoint/v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{62E34E59-871D-4B6E-9691-B1B145AB4198}tf78438558_win32</Template>
  <TotalTime>16697</TotalTime>
  <Words>1113</Words>
  <Application>Microsoft Office PowerPoint</Application>
  <PresentationFormat>Widescreen</PresentationFormat>
  <Paragraphs>190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Amasis MT Pro Medium</vt:lpstr>
      <vt:lpstr>Aptos Narrow</vt:lpstr>
      <vt:lpstr>Arial</vt:lpstr>
      <vt:lpstr>Arial Black</vt:lpstr>
      <vt:lpstr>Calibri</vt:lpstr>
      <vt:lpstr>Calisto MT</vt:lpstr>
      <vt:lpstr>Roboto</vt:lpstr>
      <vt:lpstr>Sabon Next LT</vt:lpstr>
      <vt:lpstr>Times New Roman</vt:lpstr>
      <vt:lpstr>Custom</vt:lpstr>
      <vt:lpstr>Improving Raj Fashion: A Data-Driven Approach to  Sustainable Growth</vt:lpstr>
      <vt:lpstr>RAJ FASHION Store</vt:lpstr>
      <vt:lpstr>Project Summary                                    </vt:lpstr>
      <vt:lpstr>Data Collection and Methodology</vt:lpstr>
      <vt:lpstr>ABC Analysis based on Revenue</vt:lpstr>
      <vt:lpstr>Sales Demand Forecasting</vt:lpstr>
      <vt:lpstr>Relationship between Revenue and Profit</vt:lpstr>
      <vt:lpstr>Customer Revenue Contribution and Festival Impact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Rounak Gupta</dc:creator>
  <cp:lastModifiedBy>User</cp:lastModifiedBy>
  <cp:revision>206</cp:revision>
  <cp:lastPrinted>2025-04-26T13:15:58Z</cp:lastPrinted>
  <dcterms:created xsi:type="dcterms:W3CDTF">2025-04-13T19:55:06Z</dcterms:created>
  <dcterms:modified xsi:type="dcterms:W3CDTF">2025-07-25T09:19:17Z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