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1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7dcb8247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7dcb8247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6d62287a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6d62287a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6d62287a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6d62287a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6d62287a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6d62287a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7dcb8247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7dcb8247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19cea114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19cea114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19cea114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19cea114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19cea114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19cea114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/>
              <a:t>Qu'est-ce que React ?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Bibliothèque JavaScript développée par Facebook (Meta)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Permet de créer des interfaces utilisateur interactives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Basé sur le concept de composants réutilisables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/>
              <a:t>Concepts clés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Composants : Blocs de construction modulaires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JSX : Syntaxe mêlant JavaScript et 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Virtual DOM : Optimisation des performances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/>
              <a:t>Avantages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✅ Réutilisabilité des composants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✅ Performance optimisée avec le Virtual DOM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✅ Large écosystème et communauté active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/>
              <a:t>Inconvénients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❌ Complexité pour les débutants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❌ Évolution rapide des bonnes pratiques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❌ Nécessite des outils supplémentaires (bundlers, etc.)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b="1"/>
              <a:t>Pourquoi nous l'avons choisi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Interface utilisateur dynamique et réactive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Écosystème riche pour notre projet web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7dcb824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7dcb824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dcb82475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dcb82475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dcb82475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7dcb82475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7dcb82475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7dcb82475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7dcb8247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7dcb8247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WEB - Projet libre</a:t>
            </a:r>
            <a:endParaRPr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Application / Assistant MJ et catalogue pour le jeu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Calibri"/>
                <a:ea typeface="Calibri"/>
                <a:cs typeface="Calibri"/>
                <a:sym typeface="Calibri"/>
              </a:rPr>
              <a:t>de société “Loups-garous de Thiercelieux”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1669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Calendar API est une interface REST proposée par Google qui permet de lire, créer, modifier ou supprimer des événements dans un calendrier Google, via une application externe.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React Big Calendar: Description</a:t>
            </a:r>
            <a:endParaRPr sz="20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94900"/>
            <a:ext cx="1290175" cy="12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0"/>
              <a:buFont typeface="Calibri"/>
              <a:buChar char="-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Notre application propose des événements publics (parties de Loups-Garous).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0"/>
              <a:buFont typeface="Calibri"/>
              <a:buChar char="-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voulait que les organisateurs puissent gérer ces événements directement via Google Calendar.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829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0"/>
              <a:buFont typeface="Calibri"/>
              <a:buChar char="-"/>
            </a:pPr>
            <a:r>
              <a:rPr lang="fr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 que les joueurs puissent voir ces événements automatiquement dans l’appli, sans rien installer, ni se connecter.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3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311700" y="693975"/>
            <a:ext cx="534996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React Big Calendar: Dans notre Projet</a:t>
            </a:r>
            <a:endParaRPr sz="20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94900"/>
            <a:ext cx="1290175" cy="12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8" descr="Calendar Download Free PNG Transparent Background, Free Download #29542 -  FreeIconsPNG">
            <a:extLst>
              <a:ext uri="{FF2B5EF4-FFF2-40B4-BE49-F238E27FC236}">
                <a16:creationId xmlns:a16="http://schemas.microsoft.com/office/drawing/2014/main" id="{31050121-CEC8-80F5-C10A-795EAD08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28" y="2270652"/>
            <a:ext cx="2230077" cy="22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0B0A9781-2C2B-9DEC-A514-74624419A4E2}"/>
              </a:ext>
            </a:extLst>
          </p:cNvPr>
          <p:cNvGrpSpPr/>
          <p:nvPr/>
        </p:nvGrpSpPr>
        <p:grpSpPr>
          <a:xfrm>
            <a:off x="1934529" y="2287619"/>
            <a:ext cx="2114084" cy="2431796"/>
            <a:chOff x="511069" y="3217438"/>
            <a:chExt cx="1831141" cy="210633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8CD83BC-8B32-8167-6EF2-0D496FDF3689}"/>
                </a:ext>
              </a:extLst>
            </p:cNvPr>
            <p:cNvGrpSpPr/>
            <p:nvPr/>
          </p:nvGrpSpPr>
          <p:grpSpPr>
            <a:xfrm>
              <a:off x="899035" y="3507341"/>
              <a:ext cx="1377280" cy="1816428"/>
              <a:chOff x="517142" y="1940476"/>
              <a:chExt cx="1965846" cy="259265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A99475-0C2E-4014-9D6D-42B101882A5C}"/>
                  </a:ext>
                </a:extLst>
              </p:cNvPr>
              <p:cNvSpPr/>
              <p:nvPr/>
            </p:nvSpPr>
            <p:spPr>
              <a:xfrm>
                <a:off x="715715" y="1940476"/>
                <a:ext cx="1345474" cy="83455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71CC997-2C03-B5EE-1404-A0C5453C3D53}"/>
                  </a:ext>
                </a:extLst>
              </p:cNvPr>
              <p:cNvSpPr/>
              <p:nvPr/>
            </p:nvSpPr>
            <p:spPr>
              <a:xfrm>
                <a:off x="1016159" y="2252513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367AF68-1889-D4C5-2104-1589C8BD203F}"/>
                  </a:ext>
                </a:extLst>
              </p:cNvPr>
              <p:cNvSpPr/>
              <p:nvPr/>
            </p:nvSpPr>
            <p:spPr>
              <a:xfrm>
                <a:off x="1538674" y="2252512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2D0AF2A-DE1A-DB23-37C6-48675BA0CE60}"/>
                  </a:ext>
                </a:extLst>
              </p:cNvPr>
              <p:cNvCxnSpPr/>
              <p:nvPr/>
            </p:nvCxnSpPr>
            <p:spPr>
              <a:xfrm>
                <a:off x="1169647" y="2592147"/>
                <a:ext cx="43760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D9524DB7-1A65-6F9A-9D1E-CC074586BD08}"/>
                  </a:ext>
                </a:extLst>
              </p:cNvPr>
              <p:cNvCxnSpPr/>
              <p:nvPr/>
            </p:nvCxnSpPr>
            <p:spPr>
              <a:xfrm>
                <a:off x="1538674" y="2195662"/>
                <a:ext cx="1883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6D18AAA-5C43-7706-4BC1-AE946ECB3D68}"/>
                  </a:ext>
                </a:extLst>
              </p:cNvPr>
              <p:cNvCxnSpPr/>
              <p:nvPr/>
            </p:nvCxnSpPr>
            <p:spPr>
              <a:xfrm>
                <a:off x="997651" y="2195662"/>
                <a:ext cx="1883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24BEDBB8-7D78-DD36-CE76-47C675C984F7}"/>
                  </a:ext>
                </a:extLst>
              </p:cNvPr>
              <p:cNvSpPr/>
              <p:nvPr/>
            </p:nvSpPr>
            <p:spPr>
              <a:xfrm>
                <a:off x="1647336" y="231560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961FC2C1-25B9-259D-3CFD-351861309AF8}"/>
                  </a:ext>
                </a:extLst>
              </p:cNvPr>
              <p:cNvSpPr/>
              <p:nvPr/>
            </p:nvSpPr>
            <p:spPr>
              <a:xfrm>
                <a:off x="1121783" y="231976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B7994581-FFD6-8B34-CB78-8CC03183AF8C}"/>
                  </a:ext>
                </a:extLst>
              </p:cNvPr>
              <p:cNvSpPr/>
              <p:nvPr/>
            </p:nvSpPr>
            <p:spPr>
              <a:xfrm>
                <a:off x="901371" y="2101658"/>
                <a:ext cx="405580" cy="405580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862BEBF6-FC85-B629-9909-F9A4D5DCC011}"/>
                  </a:ext>
                </a:extLst>
              </p:cNvPr>
              <p:cNvSpPr/>
              <p:nvPr/>
            </p:nvSpPr>
            <p:spPr>
              <a:xfrm>
                <a:off x="1421739" y="2101658"/>
                <a:ext cx="405580" cy="405580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37E4702B-0B4D-B961-08CB-939765AA1CBC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>
                <a:off x="1311936" y="2304448"/>
                <a:ext cx="10980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B4E38BC-6350-B51F-1F23-49E40BE4040E}"/>
                  </a:ext>
                </a:extLst>
              </p:cNvPr>
              <p:cNvCxnSpPr>
                <a:stCxn id="6" idx="1"/>
              </p:cNvCxnSpPr>
              <p:nvPr/>
            </p:nvCxnSpPr>
            <p:spPr>
              <a:xfrm flipV="1">
                <a:off x="715715" y="2319761"/>
                <a:ext cx="185656" cy="3799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3EAEEE4-1620-B2A2-E508-7E9D33F518C5}"/>
                  </a:ext>
                </a:extLst>
              </p:cNvPr>
              <p:cNvCxnSpPr>
                <a:endCxn id="6" idx="3"/>
              </p:cNvCxnSpPr>
              <p:nvPr/>
            </p:nvCxnSpPr>
            <p:spPr>
              <a:xfrm>
                <a:off x="1823435" y="2323444"/>
                <a:ext cx="237754" cy="3430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DBA7CA52-572C-3875-695C-2DCA1DC504C4}"/>
                  </a:ext>
                </a:extLst>
              </p:cNvPr>
              <p:cNvGrpSpPr/>
              <p:nvPr/>
            </p:nvGrpSpPr>
            <p:grpSpPr>
              <a:xfrm>
                <a:off x="715715" y="2771185"/>
                <a:ext cx="1345475" cy="1761949"/>
                <a:chOff x="715715" y="2771185"/>
                <a:chExt cx="1345475" cy="1761949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2D0818-8E09-1DE0-A8A9-7B280BF47BCE}"/>
                    </a:ext>
                  </a:extLst>
                </p:cNvPr>
                <p:cNvSpPr/>
                <p:nvPr/>
              </p:nvSpPr>
              <p:spPr>
                <a:xfrm>
                  <a:off x="715715" y="2775028"/>
                  <a:ext cx="1345474" cy="1332412"/>
                </a:xfrm>
                <a:prstGeom prst="rect">
                  <a:avLst/>
                </a:prstGeom>
                <a:solidFill>
                  <a:srgbClr val="5B9BD5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Triangle isocèle 28">
                  <a:extLst>
                    <a:ext uri="{FF2B5EF4-FFF2-40B4-BE49-F238E27FC236}">
                      <a16:creationId xmlns:a16="http://schemas.microsoft.com/office/drawing/2014/main" id="{239B25AE-B639-F506-90A5-8CD6DC9001A9}"/>
                    </a:ext>
                  </a:extLst>
                </p:cNvPr>
                <p:cNvSpPr/>
                <p:nvPr/>
              </p:nvSpPr>
              <p:spPr>
                <a:xfrm rot="10800000">
                  <a:off x="1016159" y="2771185"/>
                  <a:ext cx="744583" cy="591669"/>
                </a:xfrm>
                <a:prstGeom prst="triangl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5EF095D7-6A8D-2ABB-6BFD-E45EDC7F8497}"/>
                    </a:ext>
                  </a:extLst>
                </p:cNvPr>
                <p:cNvCxnSpPr>
                  <a:stCxn id="29" idx="3"/>
                </p:cNvCxnSpPr>
                <p:nvPr/>
              </p:nvCxnSpPr>
              <p:spPr>
                <a:xfrm flipH="1">
                  <a:off x="1383553" y="2771185"/>
                  <a:ext cx="4897" cy="133625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D3A7DAC-11FE-FA60-7EE7-CF557718D513}"/>
                    </a:ext>
                  </a:extLst>
                </p:cNvPr>
                <p:cNvSpPr/>
                <p:nvPr/>
              </p:nvSpPr>
              <p:spPr>
                <a:xfrm>
                  <a:off x="715905" y="4107440"/>
                  <a:ext cx="670552" cy="425694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060D7D8-1CC8-7B22-D2E0-FB3A62475C95}"/>
                    </a:ext>
                  </a:extLst>
                </p:cNvPr>
                <p:cNvSpPr/>
                <p:nvPr/>
              </p:nvSpPr>
              <p:spPr>
                <a:xfrm>
                  <a:off x="1386458" y="4107440"/>
                  <a:ext cx="674732" cy="425694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0840C6E-FDB0-214A-DD01-0B48B4B6366B}"/>
                    </a:ext>
                  </a:extLst>
                </p:cNvPr>
                <p:cNvSpPr/>
                <p:nvPr/>
              </p:nvSpPr>
              <p:spPr>
                <a:xfrm>
                  <a:off x="868816" y="2784247"/>
                  <a:ext cx="147248" cy="1323192"/>
                </a:xfrm>
                <a:prstGeom prst="rect">
                  <a:avLst/>
                </a:pr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1B301FD-8116-146F-5815-388609C4D776}"/>
                    </a:ext>
                  </a:extLst>
                </p:cNvPr>
                <p:cNvSpPr/>
                <p:nvPr/>
              </p:nvSpPr>
              <p:spPr>
                <a:xfrm>
                  <a:off x="1763716" y="2775800"/>
                  <a:ext cx="147248" cy="1323192"/>
                </a:xfrm>
                <a:prstGeom prst="rect">
                  <a:avLst/>
                </a:pr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69611E2C-AE04-0CFD-FD77-C5166F2B6897}"/>
                  </a:ext>
                </a:extLst>
              </p:cNvPr>
              <p:cNvGrpSpPr/>
              <p:nvPr/>
            </p:nvGrpSpPr>
            <p:grpSpPr>
              <a:xfrm>
                <a:off x="2060366" y="2773029"/>
                <a:ext cx="422622" cy="1018132"/>
                <a:chOff x="2061187" y="2792702"/>
                <a:chExt cx="422622" cy="1018132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F7B4BCE-4D08-1943-379E-643B1376E177}"/>
                    </a:ext>
                  </a:extLst>
                </p:cNvPr>
                <p:cNvSpPr/>
                <p:nvPr/>
              </p:nvSpPr>
              <p:spPr>
                <a:xfrm>
                  <a:off x="2061187" y="2792702"/>
                  <a:ext cx="422622" cy="749192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FF1442E-5AD2-0C04-8597-EF75480851F7}"/>
                    </a:ext>
                  </a:extLst>
                </p:cNvPr>
                <p:cNvSpPr/>
                <p:nvPr/>
              </p:nvSpPr>
              <p:spPr>
                <a:xfrm>
                  <a:off x="2061189" y="3541893"/>
                  <a:ext cx="422620" cy="268941"/>
                </a:xfrm>
                <a:prstGeom prst="rect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2057D590-A895-2BFF-7645-8FCF3C0A2C84}"/>
                  </a:ext>
                </a:extLst>
              </p:cNvPr>
              <p:cNvGrpSpPr/>
              <p:nvPr/>
            </p:nvGrpSpPr>
            <p:grpSpPr>
              <a:xfrm rot="18177520">
                <a:off x="825656" y="2710233"/>
                <a:ext cx="422622" cy="1039650"/>
                <a:chOff x="293095" y="2771185"/>
                <a:chExt cx="422622" cy="103965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778795-92ED-5B84-C10B-4B5F27E23130}"/>
                    </a:ext>
                  </a:extLst>
                </p:cNvPr>
                <p:cNvSpPr/>
                <p:nvPr/>
              </p:nvSpPr>
              <p:spPr>
                <a:xfrm>
                  <a:off x="293095" y="2771185"/>
                  <a:ext cx="422622" cy="77071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5E8FDF3-73CC-5CE9-96C4-4BDF8BD9F76E}"/>
                    </a:ext>
                  </a:extLst>
                </p:cNvPr>
                <p:cNvSpPr/>
                <p:nvPr/>
              </p:nvSpPr>
              <p:spPr>
                <a:xfrm>
                  <a:off x="293095" y="3541894"/>
                  <a:ext cx="422620" cy="268941"/>
                </a:xfrm>
                <a:prstGeom prst="rect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22" name="Picture 2" descr="Liste des rôles | Wiki Loup-Garou | Fandom">
                <a:extLst>
                  <a:ext uri="{FF2B5EF4-FFF2-40B4-BE49-F238E27FC236}">
                    <a16:creationId xmlns:a16="http://schemas.microsoft.com/office/drawing/2014/main" id="{1D760478-3120-8493-BC02-29EA943865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1976" y="2677057"/>
                <a:ext cx="586741" cy="1072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Liste des rôles | Wiki Loup-Garou | Fandom">
                <a:extLst>
                  <a:ext uri="{FF2B5EF4-FFF2-40B4-BE49-F238E27FC236}">
                    <a16:creationId xmlns:a16="http://schemas.microsoft.com/office/drawing/2014/main" id="{AE20D74B-390C-979E-A753-23AF766A95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13953">
                <a:off x="1553695" y="2728179"/>
                <a:ext cx="586741" cy="1072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" name="Picture 16" descr="Yugi hair Blank Template - Imgflip">
              <a:extLst>
                <a:ext uri="{FF2B5EF4-FFF2-40B4-BE49-F238E27FC236}">
                  <a16:creationId xmlns:a16="http://schemas.microsoft.com/office/drawing/2014/main" id="{36A9BC3B-D0BC-3CE8-5E72-AEC7AB0C59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069" y="3217438"/>
              <a:ext cx="1831141" cy="838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08A71C15-3BC2-37B0-2B39-988D90DECCBD}"/>
              </a:ext>
            </a:extLst>
          </p:cNvPr>
          <p:cNvGrpSpPr/>
          <p:nvPr/>
        </p:nvGrpSpPr>
        <p:grpSpPr>
          <a:xfrm>
            <a:off x="1178677" y="2287619"/>
            <a:ext cx="2014259" cy="2828073"/>
            <a:chOff x="-456602" y="3114496"/>
            <a:chExt cx="1629658" cy="2288083"/>
          </a:xfrm>
        </p:grpSpPr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DE411781-6EA4-05F6-8916-205026816AEE}"/>
                </a:ext>
              </a:extLst>
            </p:cNvPr>
            <p:cNvGrpSpPr/>
            <p:nvPr/>
          </p:nvGrpSpPr>
          <p:grpSpPr>
            <a:xfrm rot="6230173" flipH="1">
              <a:off x="612253" y="4306974"/>
              <a:ext cx="723010" cy="398597"/>
              <a:chOff x="4622729" y="2449076"/>
              <a:chExt cx="1031005" cy="54953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141FF6C-085E-A578-125D-C5C22D0CD323}"/>
                  </a:ext>
                </a:extLst>
              </p:cNvPr>
              <p:cNvSpPr/>
              <p:nvPr/>
            </p:nvSpPr>
            <p:spPr>
              <a:xfrm rot="6220825">
                <a:off x="5057068" y="2401944"/>
                <a:ext cx="422622" cy="770710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EF1DA98-EAD0-6C55-D023-E7FDD2792885}"/>
                  </a:ext>
                </a:extLst>
              </p:cNvPr>
              <p:cNvSpPr/>
              <p:nvPr/>
            </p:nvSpPr>
            <p:spPr>
              <a:xfrm rot="17048188">
                <a:off x="4545890" y="2525915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60324759-8CFC-C290-F1DB-8A23737B3932}"/>
                </a:ext>
              </a:extLst>
            </p:cNvPr>
            <p:cNvGrpSpPr/>
            <p:nvPr/>
          </p:nvGrpSpPr>
          <p:grpSpPr>
            <a:xfrm flipH="1">
              <a:off x="-456602" y="4140180"/>
              <a:ext cx="296371" cy="738488"/>
              <a:chOff x="6842140" y="2694731"/>
              <a:chExt cx="422622" cy="1018132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54CB1AC-C231-D571-F057-5E8D35F3CE33}"/>
                  </a:ext>
                </a:extLst>
              </p:cNvPr>
              <p:cNvSpPr/>
              <p:nvPr/>
            </p:nvSpPr>
            <p:spPr>
              <a:xfrm>
                <a:off x="6842140" y="2694731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D4336C7-EF10-119A-E199-88BAC8190B76}"/>
                  </a:ext>
                </a:extLst>
              </p:cNvPr>
              <p:cNvSpPr/>
              <p:nvPr/>
            </p:nvSpPr>
            <p:spPr>
              <a:xfrm>
                <a:off x="6842142" y="3443922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A1725C3-5AA7-DD7D-88F3-3339B087ACD3}"/>
                </a:ext>
              </a:extLst>
            </p:cNvPr>
            <p:cNvGrpSpPr/>
            <p:nvPr/>
          </p:nvGrpSpPr>
          <p:grpSpPr>
            <a:xfrm flipH="1">
              <a:off x="-160232" y="3522029"/>
              <a:ext cx="943537" cy="605330"/>
              <a:chOff x="5496668" y="1842505"/>
              <a:chExt cx="1345474" cy="83455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70E0C91-BA39-A664-F1FF-08DC3552FDF2}"/>
                  </a:ext>
                </a:extLst>
              </p:cNvPr>
              <p:cNvSpPr/>
              <p:nvPr/>
            </p:nvSpPr>
            <p:spPr>
              <a:xfrm>
                <a:off x="5496668" y="1842505"/>
                <a:ext cx="1345474" cy="83455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A1D3A268-B812-E685-ECC0-3295D091ACBB}"/>
                  </a:ext>
                </a:extLst>
              </p:cNvPr>
              <p:cNvSpPr/>
              <p:nvPr/>
            </p:nvSpPr>
            <p:spPr>
              <a:xfrm>
                <a:off x="5797112" y="2154542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C6C9E0DC-DE5B-FAF5-5315-6B36A0C62C91}"/>
                  </a:ext>
                </a:extLst>
              </p:cNvPr>
              <p:cNvSpPr/>
              <p:nvPr/>
            </p:nvSpPr>
            <p:spPr>
              <a:xfrm>
                <a:off x="6319627" y="2154541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52F5A35D-BE0D-0F84-45DB-BD6089B1894A}"/>
                  </a:ext>
                </a:extLst>
              </p:cNvPr>
              <p:cNvCxnSpPr/>
              <p:nvPr/>
            </p:nvCxnSpPr>
            <p:spPr>
              <a:xfrm>
                <a:off x="5950600" y="2494176"/>
                <a:ext cx="43760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0EE196FB-1907-ECAA-B226-494B93BE3DD3}"/>
                  </a:ext>
                </a:extLst>
              </p:cNvPr>
              <p:cNvSpPr/>
              <p:nvPr/>
            </p:nvSpPr>
            <p:spPr>
              <a:xfrm>
                <a:off x="6342488" y="221406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C8DDBE11-FEF4-48EB-2DEE-F9A9D0E2E5B2}"/>
                  </a:ext>
                </a:extLst>
              </p:cNvPr>
              <p:cNvSpPr/>
              <p:nvPr/>
            </p:nvSpPr>
            <p:spPr>
              <a:xfrm>
                <a:off x="5832134" y="221406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rganigramme : Délai 57">
                <a:extLst>
                  <a:ext uri="{FF2B5EF4-FFF2-40B4-BE49-F238E27FC236}">
                    <a16:creationId xmlns:a16="http://schemas.microsoft.com/office/drawing/2014/main" id="{FB6819B5-EF8E-514E-BCBE-B22EB5EED5AC}"/>
                  </a:ext>
                </a:extLst>
              </p:cNvPr>
              <p:cNvSpPr/>
              <p:nvPr/>
            </p:nvSpPr>
            <p:spPr>
              <a:xfrm rot="16200000">
                <a:off x="5842596" y="2099393"/>
                <a:ext cx="70514" cy="169818"/>
              </a:xfrm>
              <a:prstGeom prst="flowChartDelay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rganigramme : Délai 58">
                <a:extLst>
                  <a:ext uri="{FF2B5EF4-FFF2-40B4-BE49-F238E27FC236}">
                    <a16:creationId xmlns:a16="http://schemas.microsoft.com/office/drawing/2014/main" id="{F99CC4FE-D8F6-8AAD-D0AF-46A9ED1A193E}"/>
                  </a:ext>
                </a:extLst>
              </p:cNvPr>
              <p:cNvSpPr/>
              <p:nvPr/>
            </p:nvSpPr>
            <p:spPr>
              <a:xfrm rot="16200000">
                <a:off x="6369278" y="2104358"/>
                <a:ext cx="70514" cy="169818"/>
              </a:xfrm>
              <a:prstGeom prst="flowChartDelay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ABDA3DA7-F5CF-6403-0210-D8F9A88E3C65}"/>
                </a:ext>
              </a:extLst>
            </p:cNvPr>
            <p:cNvGrpSpPr/>
            <p:nvPr/>
          </p:nvGrpSpPr>
          <p:grpSpPr>
            <a:xfrm flipH="1">
              <a:off x="-160233" y="4127360"/>
              <a:ext cx="943538" cy="1275219"/>
              <a:chOff x="5496668" y="2677056"/>
              <a:chExt cx="1345475" cy="175810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A2A3C1-BE66-2F99-8B6B-04C8C383ACB2}"/>
                  </a:ext>
                </a:extLst>
              </p:cNvPr>
              <p:cNvSpPr/>
              <p:nvPr/>
            </p:nvSpPr>
            <p:spPr>
              <a:xfrm>
                <a:off x="5496668" y="2677057"/>
                <a:ext cx="1345474" cy="133241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Triangle isocèle 46">
                <a:extLst>
                  <a:ext uri="{FF2B5EF4-FFF2-40B4-BE49-F238E27FC236}">
                    <a16:creationId xmlns:a16="http://schemas.microsoft.com/office/drawing/2014/main" id="{E586E931-15BD-C2A9-B46B-B08E3D874965}"/>
                  </a:ext>
                </a:extLst>
              </p:cNvPr>
              <p:cNvSpPr/>
              <p:nvPr/>
            </p:nvSpPr>
            <p:spPr>
              <a:xfrm rot="10800000">
                <a:off x="5797113" y="2677056"/>
                <a:ext cx="744583" cy="888274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Losange 47">
                <a:extLst>
                  <a:ext uri="{FF2B5EF4-FFF2-40B4-BE49-F238E27FC236}">
                    <a16:creationId xmlns:a16="http://schemas.microsoft.com/office/drawing/2014/main" id="{11841CFF-5D79-5A69-A31C-0ADE527478CF}"/>
                  </a:ext>
                </a:extLst>
              </p:cNvPr>
              <p:cNvSpPr/>
              <p:nvPr/>
            </p:nvSpPr>
            <p:spPr>
              <a:xfrm>
                <a:off x="6045307" y="2677056"/>
                <a:ext cx="235132" cy="352697"/>
              </a:xfrm>
              <a:prstGeom prst="diamond">
                <a:avLst/>
              </a:pr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9D3522D3-127F-E185-98ED-4E93472D458C}"/>
                  </a:ext>
                </a:extLst>
              </p:cNvPr>
              <p:cNvCxnSpPr/>
              <p:nvPr/>
            </p:nvCxnSpPr>
            <p:spPr>
              <a:xfrm>
                <a:off x="6159607" y="3029753"/>
                <a:ext cx="0" cy="9797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5C565C-2859-7021-3846-A515842DE078}"/>
                  </a:ext>
                </a:extLst>
              </p:cNvPr>
              <p:cNvSpPr/>
              <p:nvPr/>
            </p:nvSpPr>
            <p:spPr>
              <a:xfrm>
                <a:off x="5496858" y="4009469"/>
                <a:ext cx="67055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10CB1A0-52A4-2C1E-09D2-639ECA1528DC}"/>
                  </a:ext>
                </a:extLst>
              </p:cNvPr>
              <p:cNvSpPr/>
              <p:nvPr/>
            </p:nvSpPr>
            <p:spPr>
              <a:xfrm>
                <a:off x="6167411" y="4009469"/>
                <a:ext cx="67473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Triangle isocèle 39">
              <a:extLst>
                <a:ext uri="{FF2B5EF4-FFF2-40B4-BE49-F238E27FC236}">
                  <a16:creationId xmlns:a16="http://schemas.microsoft.com/office/drawing/2014/main" id="{6D2E2EF8-1D89-8EEB-C095-DD3190385C73}"/>
                </a:ext>
              </a:extLst>
            </p:cNvPr>
            <p:cNvSpPr/>
            <p:nvPr/>
          </p:nvSpPr>
          <p:spPr>
            <a:xfrm flipH="1">
              <a:off x="-160736" y="3114496"/>
              <a:ext cx="296371" cy="414917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41" name="Triangle isocèle 40">
              <a:extLst>
                <a:ext uri="{FF2B5EF4-FFF2-40B4-BE49-F238E27FC236}">
                  <a16:creationId xmlns:a16="http://schemas.microsoft.com/office/drawing/2014/main" id="{2215AC48-D3A6-9DA2-D89F-CFC2F9EBD00B}"/>
                </a:ext>
              </a:extLst>
            </p:cNvPr>
            <p:cNvSpPr/>
            <p:nvPr/>
          </p:nvSpPr>
          <p:spPr>
            <a:xfrm flipH="1">
              <a:off x="497089" y="3114496"/>
              <a:ext cx="296371" cy="414918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42" name="Image 41" descr="Une image contenant dessin humoristique, art&#10;&#10;Le contenu généré par l’IA peut être incorrect.">
              <a:extLst>
                <a:ext uri="{FF2B5EF4-FFF2-40B4-BE49-F238E27FC236}">
                  <a16:creationId xmlns:a16="http://schemas.microsoft.com/office/drawing/2014/main" id="{29090084-EA41-88E4-7B63-4CFCF1018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-396276" y="3743773"/>
              <a:ext cx="1463208" cy="1100206"/>
            </a:xfrm>
            <a:prstGeom prst="rect">
              <a:avLst/>
            </a:prstGeom>
          </p:spPr>
        </p:pic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2450A38C-7F84-A89A-A186-D2F4E389A755}"/>
                </a:ext>
              </a:extLst>
            </p:cNvPr>
            <p:cNvGrpSpPr/>
            <p:nvPr/>
          </p:nvGrpSpPr>
          <p:grpSpPr>
            <a:xfrm flipH="1">
              <a:off x="304606" y="3813147"/>
              <a:ext cx="656322" cy="197512"/>
              <a:chOff x="5243379" y="2243861"/>
              <a:chExt cx="935908" cy="272304"/>
            </a:xfrm>
          </p:grpSpPr>
          <p:sp>
            <p:nvSpPr>
              <p:cNvPr id="44" name="Triangle isocèle 43">
                <a:extLst>
                  <a:ext uri="{FF2B5EF4-FFF2-40B4-BE49-F238E27FC236}">
                    <a16:creationId xmlns:a16="http://schemas.microsoft.com/office/drawing/2014/main" id="{BB62F04B-D9D9-A61A-17AF-C9F953166A98}"/>
                  </a:ext>
                </a:extLst>
              </p:cNvPr>
              <p:cNvSpPr/>
              <p:nvPr/>
            </p:nvSpPr>
            <p:spPr>
              <a:xfrm rot="16200000">
                <a:off x="5579412" y="1916289"/>
                <a:ext cx="272304" cy="927447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61E35BC1-CB09-9124-C44A-63B7DF2863C5}"/>
                  </a:ext>
                </a:extLst>
              </p:cNvPr>
              <p:cNvSpPr/>
              <p:nvPr/>
            </p:nvSpPr>
            <p:spPr>
              <a:xfrm>
                <a:off x="5243379" y="2266863"/>
                <a:ext cx="263541" cy="2262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56484DE8-0EB7-8B2E-AC18-37E0A57AFDE2}"/>
              </a:ext>
            </a:extLst>
          </p:cNvPr>
          <p:cNvGrpSpPr/>
          <p:nvPr/>
        </p:nvGrpSpPr>
        <p:grpSpPr>
          <a:xfrm>
            <a:off x="-90991" y="2950073"/>
            <a:ext cx="2042447" cy="2417188"/>
            <a:chOff x="2515868" y="2353516"/>
            <a:chExt cx="1814327" cy="214721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EB5554F-1D17-2BBE-0A3A-087C13340BB5}"/>
                </a:ext>
              </a:extLst>
            </p:cNvPr>
            <p:cNvSpPr/>
            <p:nvPr/>
          </p:nvSpPr>
          <p:spPr>
            <a:xfrm>
              <a:off x="2865878" y="3044683"/>
              <a:ext cx="1114308" cy="1103490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Triangle isocèle 129">
              <a:extLst>
                <a:ext uri="{FF2B5EF4-FFF2-40B4-BE49-F238E27FC236}">
                  <a16:creationId xmlns:a16="http://schemas.microsoft.com/office/drawing/2014/main" id="{FC40C0E9-FC45-5ADB-F6D3-692CBF3CF809}"/>
                </a:ext>
              </a:extLst>
            </p:cNvPr>
            <p:cNvSpPr/>
            <p:nvPr/>
          </p:nvSpPr>
          <p:spPr>
            <a:xfrm rot="10800000">
              <a:off x="3114703" y="3044683"/>
              <a:ext cx="616656" cy="735659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Losange 130">
              <a:extLst>
                <a:ext uri="{FF2B5EF4-FFF2-40B4-BE49-F238E27FC236}">
                  <a16:creationId xmlns:a16="http://schemas.microsoft.com/office/drawing/2014/main" id="{CF5E5F9F-76D9-03F6-60D6-657B44CB08C4}"/>
                </a:ext>
              </a:extLst>
            </p:cNvPr>
            <p:cNvSpPr/>
            <p:nvPr/>
          </p:nvSpPr>
          <p:spPr>
            <a:xfrm>
              <a:off x="3320255" y="3044683"/>
              <a:ext cx="194734" cy="292100"/>
            </a:xfrm>
            <a:prstGeom prst="diamond">
              <a:avLst/>
            </a:pr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99CC74FA-B1CB-3C47-08AD-64EA2D646405}"/>
                </a:ext>
              </a:extLst>
            </p:cNvPr>
            <p:cNvCxnSpPr/>
            <p:nvPr/>
          </p:nvCxnSpPr>
          <p:spPr>
            <a:xfrm>
              <a:off x="3414917" y="3336783"/>
              <a:ext cx="0" cy="81139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4686CA5-8149-FF4A-3EA9-FF6A6903D5F5}"/>
                </a:ext>
              </a:extLst>
            </p:cNvPr>
            <p:cNvSpPr/>
            <p:nvPr/>
          </p:nvSpPr>
          <p:spPr>
            <a:xfrm>
              <a:off x="2865878" y="2353516"/>
              <a:ext cx="1114308" cy="691167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5D4F1E6-59C3-A865-D9A0-5A1CA6A47316}"/>
                </a:ext>
              </a:extLst>
            </p:cNvPr>
            <p:cNvSpPr/>
            <p:nvPr/>
          </p:nvSpPr>
          <p:spPr>
            <a:xfrm>
              <a:off x="2866035" y="4148174"/>
              <a:ext cx="555344" cy="352555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64100932-7A72-0695-F26D-AA8D495645B0}"/>
                </a:ext>
              </a:extLst>
            </p:cNvPr>
            <p:cNvSpPr/>
            <p:nvPr/>
          </p:nvSpPr>
          <p:spPr>
            <a:xfrm>
              <a:off x="3421380" y="4148174"/>
              <a:ext cx="558806" cy="352555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4C7B66E4-7D15-6493-D292-D8C20864AC12}"/>
                </a:ext>
              </a:extLst>
            </p:cNvPr>
            <p:cNvGrpSpPr/>
            <p:nvPr/>
          </p:nvGrpSpPr>
          <p:grpSpPr>
            <a:xfrm>
              <a:off x="2515868" y="3041501"/>
              <a:ext cx="350011" cy="861028"/>
              <a:chOff x="3667361" y="2521221"/>
              <a:chExt cx="422622" cy="1039650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286895B-80EB-AC9B-E8FD-72780D046902}"/>
                  </a:ext>
                </a:extLst>
              </p:cNvPr>
              <p:cNvSpPr/>
              <p:nvPr/>
            </p:nvSpPr>
            <p:spPr>
              <a:xfrm>
                <a:off x="3667361" y="2521221"/>
                <a:ext cx="422622" cy="770710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DC7D9B7-A413-AE01-98B1-835A84D721BB}"/>
                  </a:ext>
                </a:extLst>
              </p:cNvPr>
              <p:cNvSpPr/>
              <p:nvPr/>
            </p:nvSpPr>
            <p:spPr>
              <a:xfrm>
                <a:off x="3667361" y="3291930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7" name="Groupe 136">
              <a:extLst>
                <a:ext uri="{FF2B5EF4-FFF2-40B4-BE49-F238E27FC236}">
                  <a16:creationId xmlns:a16="http://schemas.microsoft.com/office/drawing/2014/main" id="{9D0F5BA4-03F3-6AFF-4102-945A1B8B15D6}"/>
                </a:ext>
              </a:extLst>
            </p:cNvPr>
            <p:cNvGrpSpPr/>
            <p:nvPr/>
          </p:nvGrpSpPr>
          <p:grpSpPr>
            <a:xfrm>
              <a:off x="3980184" y="3059321"/>
              <a:ext cx="350011" cy="843207"/>
              <a:chOff x="5435453" y="2542738"/>
              <a:chExt cx="422622" cy="1018132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7C305BA-1426-FC14-C335-890A4EAB32FE}"/>
                  </a:ext>
                </a:extLst>
              </p:cNvPr>
              <p:cNvSpPr/>
              <p:nvPr/>
            </p:nvSpPr>
            <p:spPr>
              <a:xfrm>
                <a:off x="5435453" y="2542738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A1A6E7D-300E-16B6-F37D-8121BD1DB533}"/>
                  </a:ext>
                </a:extLst>
              </p:cNvPr>
              <p:cNvSpPr/>
              <p:nvPr/>
            </p:nvSpPr>
            <p:spPr>
              <a:xfrm>
                <a:off x="5435455" y="3291929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B54BF87-C0BC-08E6-71CC-8CB2A1A404AB}"/>
                </a:ext>
              </a:extLst>
            </p:cNvPr>
            <p:cNvSpPr/>
            <p:nvPr/>
          </p:nvSpPr>
          <p:spPr>
            <a:xfrm>
              <a:off x="3124281" y="2611867"/>
              <a:ext cx="140641" cy="14064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514328E7-027E-8B39-9F3D-27C8C6CB30EA}"/>
                </a:ext>
              </a:extLst>
            </p:cNvPr>
            <p:cNvSpPr/>
            <p:nvPr/>
          </p:nvSpPr>
          <p:spPr>
            <a:xfrm>
              <a:off x="3557023" y="2611866"/>
              <a:ext cx="140641" cy="14064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4DE5C3FD-A0A2-36F9-D522-AFD03A0E6516}"/>
                </a:ext>
              </a:extLst>
            </p:cNvPr>
            <p:cNvSpPr/>
            <p:nvPr/>
          </p:nvSpPr>
          <p:spPr>
            <a:xfrm>
              <a:off x="3652403" y="2667561"/>
              <a:ext cx="37864" cy="3786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91DE8249-5AE1-B49A-B936-6AC787DDF632}"/>
                </a:ext>
              </a:extLst>
            </p:cNvPr>
            <p:cNvSpPr/>
            <p:nvPr/>
          </p:nvSpPr>
          <p:spPr>
            <a:xfrm>
              <a:off x="3215857" y="2669794"/>
              <a:ext cx="37864" cy="3786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rganigramme : Délai 141">
              <a:extLst>
                <a:ext uri="{FF2B5EF4-FFF2-40B4-BE49-F238E27FC236}">
                  <a16:creationId xmlns:a16="http://schemas.microsoft.com/office/drawing/2014/main" id="{C2E02966-0BB9-5771-F794-D76D3EB29606}"/>
                </a:ext>
              </a:extLst>
            </p:cNvPr>
            <p:cNvSpPr/>
            <p:nvPr/>
          </p:nvSpPr>
          <p:spPr>
            <a:xfrm rot="5400000">
              <a:off x="3356489" y="2701334"/>
              <a:ext cx="115798" cy="397061"/>
            </a:xfrm>
            <a:prstGeom prst="flowChartDelay">
              <a:avLst/>
            </a:prstGeom>
            <a:solidFill>
              <a:srgbClr val="FF8F8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6437D3CC-F229-1C95-ABAC-CEAAA1C6E2F3}"/>
              </a:ext>
            </a:extLst>
          </p:cNvPr>
          <p:cNvGrpSpPr/>
          <p:nvPr/>
        </p:nvGrpSpPr>
        <p:grpSpPr>
          <a:xfrm rot="6403443">
            <a:off x="4521313" y="2991630"/>
            <a:ext cx="349580" cy="859965"/>
            <a:chOff x="4969452" y="2574153"/>
            <a:chExt cx="422622" cy="1039650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541B81-9576-FCD1-103C-CA4E9C399051}"/>
                </a:ext>
              </a:extLst>
            </p:cNvPr>
            <p:cNvSpPr/>
            <p:nvPr/>
          </p:nvSpPr>
          <p:spPr>
            <a:xfrm>
              <a:off x="4969452" y="2574153"/>
              <a:ext cx="422622" cy="77071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4D5A55C-6028-9C9D-AC38-E398DC837ACB}"/>
                </a:ext>
              </a:extLst>
            </p:cNvPr>
            <p:cNvSpPr/>
            <p:nvPr/>
          </p:nvSpPr>
          <p:spPr>
            <a:xfrm>
              <a:off x="4969452" y="3344862"/>
              <a:ext cx="422620" cy="26894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BF11BDFA-1050-7FD7-B397-9BCB880CA345}"/>
              </a:ext>
            </a:extLst>
          </p:cNvPr>
          <p:cNvGrpSpPr/>
          <p:nvPr/>
        </p:nvGrpSpPr>
        <p:grpSpPr>
          <a:xfrm rot="17155800">
            <a:off x="6278225" y="3182633"/>
            <a:ext cx="349580" cy="842166"/>
            <a:chOff x="6737544" y="2595670"/>
            <a:chExt cx="422622" cy="1018132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4724064-1043-88BB-BC69-14E41D61260C}"/>
                </a:ext>
              </a:extLst>
            </p:cNvPr>
            <p:cNvSpPr/>
            <p:nvPr/>
          </p:nvSpPr>
          <p:spPr>
            <a:xfrm>
              <a:off x="6737544" y="2595670"/>
              <a:ext cx="422622" cy="74919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424FC4ED-1ED5-E0B4-F1FB-EECA463111A9}"/>
                </a:ext>
              </a:extLst>
            </p:cNvPr>
            <p:cNvSpPr/>
            <p:nvPr/>
          </p:nvSpPr>
          <p:spPr>
            <a:xfrm>
              <a:off x="6737546" y="3344861"/>
              <a:ext cx="422620" cy="26894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3FE62BB2-7B89-625C-0E45-995C21826498}"/>
              </a:ext>
            </a:extLst>
          </p:cNvPr>
          <p:cNvGrpSpPr/>
          <p:nvPr/>
        </p:nvGrpSpPr>
        <p:grpSpPr>
          <a:xfrm>
            <a:off x="5004626" y="3297359"/>
            <a:ext cx="1112934" cy="1457427"/>
            <a:chOff x="5392072" y="2574153"/>
            <a:chExt cx="1345475" cy="1761949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68DE092-DC96-027D-41BA-17C79A7E73E7}"/>
                </a:ext>
              </a:extLst>
            </p:cNvPr>
            <p:cNvSpPr/>
            <p:nvPr/>
          </p:nvSpPr>
          <p:spPr>
            <a:xfrm>
              <a:off x="5392072" y="2577996"/>
              <a:ext cx="1345474" cy="1332412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riangle isocèle 173">
              <a:extLst>
                <a:ext uri="{FF2B5EF4-FFF2-40B4-BE49-F238E27FC236}">
                  <a16:creationId xmlns:a16="http://schemas.microsoft.com/office/drawing/2014/main" id="{21DA39B7-FCEA-1D0F-37D1-2295110BBDA7}"/>
                </a:ext>
              </a:extLst>
            </p:cNvPr>
            <p:cNvSpPr/>
            <p:nvPr/>
          </p:nvSpPr>
          <p:spPr>
            <a:xfrm rot="10800000">
              <a:off x="5692516" y="2574153"/>
              <a:ext cx="744583" cy="591669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0CF2D13F-B011-1837-8840-96AEDC244CCC}"/>
                </a:ext>
              </a:extLst>
            </p:cNvPr>
            <p:cNvCxnSpPr>
              <a:stCxn id="174" idx="3"/>
            </p:cNvCxnSpPr>
            <p:nvPr/>
          </p:nvCxnSpPr>
          <p:spPr>
            <a:xfrm flipH="1">
              <a:off x="6059910" y="2574153"/>
              <a:ext cx="4897" cy="1336254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F3DAC68-3DEB-2834-4E33-B36C1D952205}"/>
                </a:ext>
              </a:extLst>
            </p:cNvPr>
            <p:cNvSpPr/>
            <p:nvPr/>
          </p:nvSpPr>
          <p:spPr>
            <a:xfrm>
              <a:off x="5392262" y="3910408"/>
              <a:ext cx="670552" cy="42569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4CA4ECC-A983-AD7B-7BE7-4C28B9A66040}"/>
                </a:ext>
              </a:extLst>
            </p:cNvPr>
            <p:cNvSpPr/>
            <p:nvPr/>
          </p:nvSpPr>
          <p:spPr>
            <a:xfrm>
              <a:off x="6062815" y="3910408"/>
              <a:ext cx="674732" cy="425694"/>
            </a:xfrm>
            <a:prstGeom prst="rect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7141DED7-A8E4-43AE-3AC5-8A008F05EACE}"/>
              </a:ext>
            </a:extLst>
          </p:cNvPr>
          <p:cNvGrpSpPr/>
          <p:nvPr/>
        </p:nvGrpSpPr>
        <p:grpSpPr>
          <a:xfrm>
            <a:off x="5004626" y="2610223"/>
            <a:ext cx="1112933" cy="690314"/>
            <a:chOff x="5392072" y="1743444"/>
            <a:chExt cx="1345474" cy="83455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928A3549-802D-D41C-9C44-516CFD162B24}"/>
                </a:ext>
              </a:extLst>
            </p:cNvPr>
            <p:cNvSpPr/>
            <p:nvPr/>
          </p:nvSpPr>
          <p:spPr>
            <a:xfrm>
              <a:off x="5392072" y="1743444"/>
              <a:ext cx="1345474" cy="83455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7D58E539-35F7-078C-3CC4-47009662F86D}"/>
                </a:ext>
              </a:extLst>
            </p:cNvPr>
            <p:cNvSpPr/>
            <p:nvPr/>
          </p:nvSpPr>
          <p:spPr>
            <a:xfrm>
              <a:off x="5692516" y="2055481"/>
              <a:ext cx="169817" cy="16981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8622A1D3-23CD-97EC-C95D-5BF8EFFB03EE}"/>
                </a:ext>
              </a:extLst>
            </p:cNvPr>
            <p:cNvSpPr/>
            <p:nvPr/>
          </p:nvSpPr>
          <p:spPr>
            <a:xfrm>
              <a:off x="6215031" y="2055480"/>
              <a:ext cx="169817" cy="16981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F3453BC8-15A7-AF6D-0BDC-9BBDBD5B19CF}"/>
                </a:ext>
              </a:extLst>
            </p:cNvPr>
            <p:cNvCxnSpPr/>
            <p:nvPr/>
          </p:nvCxnSpPr>
          <p:spPr>
            <a:xfrm>
              <a:off x="5846004" y="2395115"/>
              <a:ext cx="437607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4" name="Connecteur droit 163">
              <a:extLst>
                <a:ext uri="{FF2B5EF4-FFF2-40B4-BE49-F238E27FC236}">
                  <a16:creationId xmlns:a16="http://schemas.microsoft.com/office/drawing/2014/main" id="{4BB3E6CE-E9BE-4D8C-2807-C26F51CB3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9852" y="1998630"/>
              <a:ext cx="183503" cy="58074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F08A0BE8-101C-FFD8-4DC3-9323EEAC69A2}"/>
                </a:ext>
              </a:extLst>
            </p:cNvPr>
            <p:cNvCxnSpPr>
              <a:cxnSpLocks/>
            </p:cNvCxnSpPr>
            <p:nvPr/>
          </p:nvCxnSpPr>
          <p:spPr>
            <a:xfrm>
              <a:off x="5674007" y="1998630"/>
              <a:ext cx="191176" cy="6268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6" name="Ellipse 165">
              <a:extLst>
                <a:ext uri="{FF2B5EF4-FFF2-40B4-BE49-F238E27FC236}">
                  <a16:creationId xmlns:a16="http://schemas.microsoft.com/office/drawing/2014/main" id="{7BA28700-43CB-ED1D-3333-DD4E8A6C24A2}"/>
                </a:ext>
              </a:extLst>
            </p:cNvPr>
            <p:cNvSpPr/>
            <p:nvPr/>
          </p:nvSpPr>
          <p:spPr>
            <a:xfrm>
              <a:off x="6236462" y="211795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Ellipse 166">
              <a:extLst>
                <a:ext uri="{FF2B5EF4-FFF2-40B4-BE49-F238E27FC236}">
                  <a16:creationId xmlns:a16="http://schemas.microsoft.com/office/drawing/2014/main" id="{D700356B-D4F0-83CE-5056-44EE4C865B2E}"/>
                </a:ext>
              </a:extLst>
            </p:cNvPr>
            <p:cNvSpPr/>
            <p:nvPr/>
          </p:nvSpPr>
          <p:spPr>
            <a:xfrm>
              <a:off x="5711311" y="211795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Ellipse 167">
              <a:extLst>
                <a:ext uri="{FF2B5EF4-FFF2-40B4-BE49-F238E27FC236}">
                  <a16:creationId xmlns:a16="http://schemas.microsoft.com/office/drawing/2014/main" id="{46DB9A5D-96B7-43AA-3499-1FB665E1F280}"/>
                </a:ext>
              </a:extLst>
            </p:cNvPr>
            <p:cNvSpPr/>
            <p:nvPr/>
          </p:nvSpPr>
          <p:spPr>
            <a:xfrm>
              <a:off x="5577728" y="1904626"/>
              <a:ext cx="405580" cy="40558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Ellipse 168">
              <a:extLst>
                <a:ext uri="{FF2B5EF4-FFF2-40B4-BE49-F238E27FC236}">
                  <a16:creationId xmlns:a16="http://schemas.microsoft.com/office/drawing/2014/main" id="{AFEBB20E-7252-CAC0-08F6-D06749622C0F}"/>
                </a:ext>
              </a:extLst>
            </p:cNvPr>
            <p:cNvSpPr/>
            <p:nvPr/>
          </p:nvSpPr>
          <p:spPr>
            <a:xfrm>
              <a:off x="6098096" y="1904626"/>
              <a:ext cx="405580" cy="40558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0" name="Connecteur droit 169">
              <a:extLst>
                <a:ext uri="{FF2B5EF4-FFF2-40B4-BE49-F238E27FC236}">
                  <a16:creationId xmlns:a16="http://schemas.microsoft.com/office/drawing/2014/main" id="{C4B7ED7A-D52A-88CF-07A5-14A7AEFBD95D}"/>
                </a:ext>
              </a:extLst>
            </p:cNvPr>
            <p:cNvCxnSpPr>
              <a:endCxn id="169" idx="2"/>
            </p:cNvCxnSpPr>
            <p:nvPr/>
          </p:nvCxnSpPr>
          <p:spPr>
            <a:xfrm>
              <a:off x="5988293" y="2107416"/>
              <a:ext cx="1098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1" name="Connecteur droit 170">
              <a:extLst>
                <a:ext uri="{FF2B5EF4-FFF2-40B4-BE49-F238E27FC236}">
                  <a16:creationId xmlns:a16="http://schemas.microsoft.com/office/drawing/2014/main" id="{42DF8D28-D5EA-C0F9-E7CC-D880C70995F2}"/>
                </a:ext>
              </a:extLst>
            </p:cNvPr>
            <p:cNvCxnSpPr>
              <a:stCxn id="160" idx="1"/>
            </p:cNvCxnSpPr>
            <p:nvPr/>
          </p:nvCxnSpPr>
          <p:spPr>
            <a:xfrm flipV="1">
              <a:off x="5392072" y="2122729"/>
              <a:ext cx="185656" cy="3799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E2E07BF8-3BEB-1863-BDD2-9E6DA3383EFB}"/>
                </a:ext>
              </a:extLst>
            </p:cNvPr>
            <p:cNvCxnSpPr>
              <a:endCxn id="160" idx="3"/>
            </p:cNvCxnSpPr>
            <p:nvPr/>
          </p:nvCxnSpPr>
          <p:spPr>
            <a:xfrm>
              <a:off x="6499792" y="2126412"/>
              <a:ext cx="237754" cy="3430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EBDD6DFE-F076-125F-FFFA-086D0FFD0F02}"/>
              </a:ext>
            </a:extLst>
          </p:cNvPr>
          <p:cNvGrpSpPr/>
          <p:nvPr/>
        </p:nvGrpSpPr>
        <p:grpSpPr>
          <a:xfrm>
            <a:off x="4129013" y="2345594"/>
            <a:ext cx="792176" cy="1435689"/>
            <a:chOff x="3883572" y="2020869"/>
            <a:chExt cx="1129834" cy="2047638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8A7BABF-B138-0AE4-3E25-8E1F930303EE}"/>
                </a:ext>
              </a:extLst>
            </p:cNvPr>
            <p:cNvSpPr/>
            <p:nvPr/>
          </p:nvSpPr>
          <p:spPr>
            <a:xfrm rot="806637">
              <a:off x="4163649" y="3057608"/>
              <a:ext cx="95450" cy="101089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F3494EA-33A7-2A60-F05A-DCA97580EE0B}"/>
                </a:ext>
              </a:extLst>
            </p:cNvPr>
            <p:cNvSpPr/>
            <p:nvPr/>
          </p:nvSpPr>
          <p:spPr>
            <a:xfrm rot="823430">
              <a:off x="3883572" y="2020869"/>
              <a:ext cx="1129834" cy="108302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GAME</a:t>
              </a:r>
              <a:r>
                <a:rPr lang="fr-CH" sz="1600" kern="1200" dirty="0">
                  <a:solidFill>
                    <a:prstClr val="black"/>
                  </a:solidFill>
                  <a:latin typeface="Calibri" panose="020F0502020204030204"/>
                  <a:ea typeface="+mn-ea"/>
                  <a:cs typeface="+mn-cs"/>
                </a:rPr>
                <a:t>!</a:t>
              </a:r>
              <a:endParaRPr kumimoji="0" lang="fr-CH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E3B9B87-E3A3-ACDF-AB0C-EEDF8084B55D}"/>
              </a:ext>
            </a:extLst>
          </p:cNvPr>
          <p:cNvSpPr/>
          <p:nvPr/>
        </p:nvSpPr>
        <p:spPr>
          <a:xfrm rot="1111898">
            <a:off x="6681520" y="3780783"/>
            <a:ext cx="941540" cy="910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Mise en place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4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React Big Calendar</a:t>
            </a:r>
            <a:endParaRPr sz="20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94900"/>
            <a:ext cx="1290175" cy="12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72" y="1698625"/>
            <a:ext cx="3491101" cy="1642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6872" y="1698622"/>
            <a:ext cx="2750925" cy="16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34550" y="3152588"/>
            <a:ext cx="4190025" cy="151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829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🔄 Synchronisation automatique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829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☁️ Cloud &amp; hébergé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Inconvénients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📖 Lecture seule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🚫 Pas de personnalisation des champs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🧱 Limite de quota	(1 000 requêtes/jour pour clé gratuite )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5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React Big Calendar</a:t>
            </a:r>
            <a:endParaRPr sz="20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2325" y="194900"/>
            <a:ext cx="1290175" cy="12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●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Démonstration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Show time !</a:t>
            </a:r>
            <a:endParaRPr sz="20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1367500"/>
            <a:ext cx="8520600" cy="20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9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 &amp; Contexte</a:t>
            </a:r>
            <a:endParaRPr sz="19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9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Présentation des technos utilisées dans notre projet</a:t>
            </a:r>
            <a:endParaRPr sz="19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fr" sz="19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Démonstration</a:t>
            </a:r>
            <a:endParaRPr sz="316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4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●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cette application ?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15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Contexte</a:t>
            </a:r>
            <a:endParaRPr sz="20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30D3AADC-8D53-8777-27BF-194BB675BAE7}"/>
              </a:ext>
            </a:extLst>
          </p:cNvPr>
          <p:cNvGrpSpPr/>
          <p:nvPr/>
        </p:nvGrpSpPr>
        <p:grpSpPr>
          <a:xfrm>
            <a:off x="4506550" y="947454"/>
            <a:ext cx="2758212" cy="3487709"/>
            <a:chOff x="4506550" y="947454"/>
            <a:chExt cx="2758212" cy="34877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A610C5-8503-2409-83D6-770F7FF343F7}"/>
                </a:ext>
              </a:extLst>
            </p:cNvPr>
            <p:cNvSpPr/>
            <p:nvPr/>
          </p:nvSpPr>
          <p:spPr>
            <a:xfrm rot="806637">
              <a:off x="4786627" y="1984193"/>
              <a:ext cx="95450" cy="1010899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B17F797-1B89-C1EC-B41B-4CBAF2627075}"/>
                </a:ext>
              </a:extLst>
            </p:cNvPr>
            <p:cNvGrpSpPr/>
            <p:nvPr/>
          </p:nvGrpSpPr>
          <p:grpSpPr>
            <a:xfrm>
              <a:off x="4622729" y="2449076"/>
              <a:ext cx="1031005" cy="549534"/>
              <a:chOff x="4622729" y="2449076"/>
              <a:chExt cx="1031005" cy="54953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3CFD0BD-CB87-9BEE-42FF-AFD67637320D}"/>
                  </a:ext>
                </a:extLst>
              </p:cNvPr>
              <p:cNvSpPr/>
              <p:nvPr/>
            </p:nvSpPr>
            <p:spPr>
              <a:xfrm rot="6220825">
                <a:off x="5057068" y="2401944"/>
                <a:ext cx="422622" cy="770710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A50EEAF-A46C-A2E9-ACAE-D9893B1C2727}"/>
                  </a:ext>
                </a:extLst>
              </p:cNvPr>
              <p:cNvSpPr/>
              <p:nvPr/>
            </p:nvSpPr>
            <p:spPr>
              <a:xfrm rot="17048188">
                <a:off x="4545890" y="2525915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9965C47-A1C0-9F63-4E4C-84839729A702}"/>
                </a:ext>
              </a:extLst>
            </p:cNvPr>
            <p:cNvGrpSpPr/>
            <p:nvPr/>
          </p:nvGrpSpPr>
          <p:grpSpPr>
            <a:xfrm>
              <a:off x="6842140" y="2694731"/>
              <a:ext cx="422622" cy="1018132"/>
              <a:chOff x="6842140" y="2694731"/>
              <a:chExt cx="422622" cy="1018132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47194D-548E-87F6-D3BD-A47D5E4ADC94}"/>
                  </a:ext>
                </a:extLst>
              </p:cNvPr>
              <p:cNvSpPr/>
              <p:nvPr/>
            </p:nvSpPr>
            <p:spPr>
              <a:xfrm>
                <a:off x="6842140" y="2694731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7273CF-5BEA-E0D9-FD1B-B1F5D1250A85}"/>
                  </a:ext>
                </a:extLst>
              </p:cNvPr>
              <p:cNvSpPr/>
              <p:nvPr/>
            </p:nvSpPr>
            <p:spPr>
              <a:xfrm>
                <a:off x="6842142" y="3443922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79A6F2-A277-05BC-D1B1-E642C6605AFA}"/>
                </a:ext>
              </a:extLst>
            </p:cNvPr>
            <p:cNvSpPr/>
            <p:nvPr/>
          </p:nvSpPr>
          <p:spPr>
            <a:xfrm rot="823430">
              <a:off x="4506550" y="947454"/>
              <a:ext cx="1129834" cy="108302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C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AGROU</a:t>
              </a:r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D496D8E-C9E5-B1A2-8BF6-2413890347A5}"/>
                </a:ext>
              </a:extLst>
            </p:cNvPr>
            <p:cNvGrpSpPr/>
            <p:nvPr/>
          </p:nvGrpSpPr>
          <p:grpSpPr>
            <a:xfrm>
              <a:off x="5496668" y="1842505"/>
              <a:ext cx="1345474" cy="834551"/>
              <a:chOff x="5496668" y="1842505"/>
              <a:chExt cx="1345474" cy="83455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41DD9A2-6824-ED9E-2E28-9367AC14510E}"/>
                  </a:ext>
                </a:extLst>
              </p:cNvPr>
              <p:cNvSpPr/>
              <p:nvPr/>
            </p:nvSpPr>
            <p:spPr>
              <a:xfrm>
                <a:off x="5496668" y="1842505"/>
                <a:ext cx="1345474" cy="83455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A760D0C5-13BF-BFBF-40AD-1EB4A7B5A849}"/>
                  </a:ext>
                </a:extLst>
              </p:cNvPr>
              <p:cNvSpPr/>
              <p:nvPr/>
            </p:nvSpPr>
            <p:spPr>
              <a:xfrm>
                <a:off x="5797112" y="2154542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62A47968-4DD7-9DC2-30DD-08465F1D5B12}"/>
                  </a:ext>
                </a:extLst>
              </p:cNvPr>
              <p:cNvSpPr/>
              <p:nvPr/>
            </p:nvSpPr>
            <p:spPr>
              <a:xfrm>
                <a:off x="6319627" y="2154541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AEBF44DC-954A-D196-D32D-54786F20B9B8}"/>
                  </a:ext>
                </a:extLst>
              </p:cNvPr>
              <p:cNvCxnSpPr/>
              <p:nvPr/>
            </p:nvCxnSpPr>
            <p:spPr>
              <a:xfrm>
                <a:off x="5950600" y="2494176"/>
                <a:ext cx="43760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6859CCF7-D5C9-78F9-8484-9ACCA97F5B3A}"/>
                  </a:ext>
                </a:extLst>
              </p:cNvPr>
              <p:cNvSpPr/>
              <p:nvPr/>
            </p:nvSpPr>
            <p:spPr>
              <a:xfrm>
                <a:off x="6342488" y="221406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6A6A8D0-1FB6-C0FC-A9A6-CD135FD146F7}"/>
                  </a:ext>
                </a:extLst>
              </p:cNvPr>
              <p:cNvSpPr/>
              <p:nvPr/>
            </p:nvSpPr>
            <p:spPr>
              <a:xfrm>
                <a:off x="5832134" y="221406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rganigramme : Délai 26">
                <a:extLst>
                  <a:ext uri="{FF2B5EF4-FFF2-40B4-BE49-F238E27FC236}">
                    <a16:creationId xmlns:a16="http://schemas.microsoft.com/office/drawing/2014/main" id="{7D96FBCB-6219-F930-6F25-86C0EED92712}"/>
                  </a:ext>
                </a:extLst>
              </p:cNvPr>
              <p:cNvSpPr/>
              <p:nvPr/>
            </p:nvSpPr>
            <p:spPr>
              <a:xfrm rot="16200000">
                <a:off x="5842596" y="2099393"/>
                <a:ext cx="70514" cy="169818"/>
              </a:xfrm>
              <a:prstGeom prst="flowChartDelay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rganigramme : Délai 27">
                <a:extLst>
                  <a:ext uri="{FF2B5EF4-FFF2-40B4-BE49-F238E27FC236}">
                    <a16:creationId xmlns:a16="http://schemas.microsoft.com/office/drawing/2014/main" id="{358F492E-E4F8-554B-01FC-865178ECAE2B}"/>
                  </a:ext>
                </a:extLst>
              </p:cNvPr>
              <p:cNvSpPr/>
              <p:nvPr/>
            </p:nvSpPr>
            <p:spPr>
              <a:xfrm rot="16200000">
                <a:off x="6369278" y="2104358"/>
                <a:ext cx="70514" cy="169818"/>
              </a:xfrm>
              <a:prstGeom prst="flowChartDelay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84172A0E-F969-E868-BFD8-3F898CC5AE10}"/>
                </a:ext>
              </a:extLst>
            </p:cNvPr>
            <p:cNvGrpSpPr/>
            <p:nvPr/>
          </p:nvGrpSpPr>
          <p:grpSpPr>
            <a:xfrm>
              <a:off x="5496668" y="2677056"/>
              <a:ext cx="1345475" cy="1758107"/>
              <a:chOff x="5496668" y="2677056"/>
              <a:chExt cx="1345475" cy="175810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CA1774-CDB2-AFE2-4483-4D4D8A9F15DB}"/>
                  </a:ext>
                </a:extLst>
              </p:cNvPr>
              <p:cNvSpPr/>
              <p:nvPr/>
            </p:nvSpPr>
            <p:spPr>
              <a:xfrm>
                <a:off x="5496668" y="2677057"/>
                <a:ext cx="1345474" cy="133241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Triangle isocèle 15">
                <a:extLst>
                  <a:ext uri="{FF2B5EF4-FFF2-40B4-BE49-F238E27FC236}">
                    <a16:creationId xmlns:a16="http://schemas.microsoft.com/office/drawing/2014/main" id="{8EE1E40E-F08D-A604-8C1C-BF0AE91BF639}"/>
                  </a:ext>
                </a:extLst>
              </p:cNvPr>
              <p:cNvSpPr/>
              <p:nvPr/>
            </p:nvSpPr>
            <p:spPr>
              <a:xfrm rot="10800000">
                <a:off x="5797113" y="2677056"/>
                <a:ext cx="744583" cy="888274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Losange 16">
                <a:extLst>
                  <a:ext uri="{FF2B5EF4-FFF2-40B4-BE49-F238E27FC236}">
                    <a16:creationId xmlns:a16="http://schemas.microsoft.com/office/drawing/2014/main" id="{6CBABE1A-124F-3B0A-46FC-1DEC4A6CF9EC}"/>
                  </a:ext>
                </a:extLst>
              </p:cNvPr>
              <p:cNvSpPr/>
              <p:nvPr/>
            </p:nvSpPr>
            <p:spPr>
              <a:xfrm>
                <a:off x="6045307" y="2677056"/>
                <a:ext cx="235132" cy="352697"/>
              </a:xfrm>
              <a:prstGeom prst="diamond">
                <a:avLst/>
              </a:pr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77F276ED-A190-A4DF-D28D-2293EE6C6E7F}"/>
                  </a:ext>
                </a:extLst>
              </p:cNvPr>
              <p:cNvCxnSpPr/>
              <p:nvPr/>
            </p:nvCxnSpPr>
            <p:spPr>
              <a:xfrm>
                <a:off x="6159607" y="3029753"/>
                <a:ext cx="0" cy="9797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63F5550-B3C7-8883-D265-E4FF7E6591D2}"/>
                  </a:ext>
                </a:extLst>
              </p:cNvPr>
              <p:cNvSpPr/>
              <p:nvPr/>
            </p:nvSpPr>
            <p:spPr>
              <a:xfrm>
                <a:off x="5496858" y="4009469"/>
                <a:ext cx="67055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89D30F6-F0F7-F308-F1E6-A57A7DE357C3}"/>
                  </a:ext>
                </a:extLst>
              </p:cNvPr>
              <p:cNvSpPr/>
              <p:nvPr/>
            </p:nvSpPr>
            <p:spPr>
              <a:xfrm>
                <a:off x="6167411" y="4009469"/>
                <a:ext cx="67473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52D7A20A-5273-7E55-2D20-B31A184ECC8D}"/>
                </a:ext>
              </a:extLst>
            </p:cNvPr>
            <p:cNvSpPr/>
            <p:nvPr/>
          </p:nvSpPr>
          <p:spPr>
            <a:xfrm>
              <a:off x="6419518" y="1051044"/>
              <a:ext cx="422622" cy="820193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F07E80CE-5674-40CA-C9E5-5A24E03ADF49}"/>
                </a:ext>
              </a:extLst>
            </p:cNvPr>
            <p:cNvSpPr/>
            <p:nvPr/>
          </p:nvSpPr>
          <p:spPr>
            <a:xfrm>
              <a:off x="5481467" y="1051044"/>
              <a:ext cx="422622" cy="820193"/>
            </a:xfrm>
            <a:prstGeom prst="triangl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11" name="Image 10" descr="Une image contenant dessin humoristique, art&#10;&#10;Le contenu généré par l’IA peut être incorrect.">
              <a:extLst>
                <a:ext uri="{FF2B5EF4-FFF2-40B4-BE49-F238E27FC236}">
                  <a16:creationId xmlns:a16="http://schemas.microsoft.com/office/drawing/2014/main" id="{43C2105E-4F33-5AC7-CE11-D630C5C8A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92219" y="2148216"/>
              <a:ext cx="2086519" cy="1516821"/>
            </a:xfrm>
            <a:prstGeom prst="rect">
              <a:avLst/>
            </a:prstGeom>
          </p:spPr>
        </p:pic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29BB8D5-02FB-3B7B-EBC0-3E9A1CCE1695}"/>
                </a:ext>
              </a:extLst>
            </p:cNvPr>
            <p:cNvGrpSpPr/>
            <p:nvPr/>
          </p:nvGrpSpPr>
          <p:grpSpPr>
            <a:xfrm>
              <a:off x="5243379" y="2243861"/>
              <a:ext cx="935908" cy="272304"/>
              <a:chOff x="5243379" y="2243861"/>
              <a:chExt cx="935908" cy="272304"/>
            </a:xfrm>
          </p:grpSpPr>
          <p:sp>
            <p:nvSpPr>
              <p:cNvPr id="13" name="Triangle isocèle 12">
                <a:extLst>
                  <a:ext uri="{FF2B5EF4-FFF2-40B4-BE49-F238E27FC236}">
                    <a16:creationId xmlns:a16="http://schemas.microsoft.com/office/drawing/2014/main" id="{02DFA05D-83BC-2A83-B5E2-7A3A27C140D7}"/>
                  </a:ext>
                </a:extLst>
              </p:cNvPr>
              <p:cNvSpPr/>
              <p:nvPr/>
            </p:nvSpPr>
            <p:spPr>
              <a:xfrm rot="16200000">
                <a:off x="5579412" y="1916289"/>
                <a:ext cx="272304" cy="927447"/>
              </a:xfrm>
              <a:prstGeom prst="triangle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C9AA47F-F63E-3973-7CCB-548CBD57FD7E}"/>
                  </a:ext>
                </a:extLst>
              </p:cNvPr>
              <p:cNvSpPr/>
              <p:nvPr/>
            </p:nvSpPr>
            <p:spPr>
              <a:xfrm>
                <a:off x="5243379" y="2266863"/>
                <a:ext cx="263541" cy="2262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Bibliothèque JavaScript pour interfaces utilisateur modernes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Concepts clés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Avantages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Inconvénients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Pourquoi React ?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React</a:t>
            </a:r>
            <a:endParaRPr sz="20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2777" y="194900"/>
            <a:ext cx="1489725" cy="129481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78" y="194900"/>
            <a:ext cx="2858921" cy="13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données relationnelle (comme MySQL/PostgreSQL) sans serveur.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Stockée dans un seul fichier (.sqlite) → Ultra-portable.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Utilisée partout : Apps mobiles (Android/iOS), navigateurs, systèmes embarqués.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7" title="HEIG-VD_logotype-baseline_rouge-rv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SQLite: Description</a:t>
            </a:r>
            <a:endParaRPr sz="20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008C4F3B-6AA4-4650-4DC8-84129763F3AC}"/>
              </a:ext>
            </a:extLst>
          </p:cNvPr>
          <p:cNvGrpSpPr/>
          <p:nvPr/>
        </p:nvGrpSpPr>
        <p:grpSpPr>
          <a:xfrm>
            <a:off x="1046030" y="2523012"/>
            <a:ext cx="1880495" cy="2424588"/>
            <a:chOff x="2344033" y="1725769"/>
            <a:chExt cx="2306453" cy="297379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DE2BBF-E208-0F5B-C660-C6718037F809}"/>
                </a:ext>
              </a:extLst>
            </p:cNvPr>
            <p:cNvSpPr/>
            <p:nvPr/>
          </p:nvSpPr>
          <p:spPr>
            <a:xfrm>
              <a:off x="3069772" y="1725769"/>
              <a:ext cx="1345474" cy="83455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5C6E2888-4F1D-897F-2FD6-31C1CCD97A7C}"/>
                </a:ext>
              </a:extLst>
            </p:cNvPr>
            <p:cNvCxnSpPr/>
            <p:nvPr/>
          </p:nvCxnSpPr>
          <p:spPr>
            <a:xfrm>
              <a:off x="3523704" y="2377440"/>
              <a:ext cx="437607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EC28B79-9A3F-64B6-4D43-7F89897BE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8580" y="1980955"/>
              <a:ext cx="202476" cy="5675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422A9CA-D974-8962-5B70-5782191A02EA}"/>
                </a:ext>
              </a:extLst>
            </p:cNvPr>
            <p:cNvCxnSpPr>
              <a:cxnSpLocks/>
            </p:cNvCxnSpPr>
            <p:nvPr/>
          </p:nvCxnSpPr>
          <p:spPr>
            <a:xfrm>
              <a:off x="3351708" y="1980955"/>
              <a:ext cx="199891" cy="5675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4F3728FE-1B15-4035-0905-43755FE78A0A}"/>
                </a:ext>
              </a:extLst>
            </p:cNvPr>
            <p:cNvGrpSpPr/>
            <p:nvPr/>
          </p:nvGrpSpPr>
          <p:grpSpPr>
            <a:xfrm>
              <a:off x="3069772" y="2560320"/>
              <a:ext cx="1345475" cy="1758107"/>
              <a:chOff x="3069772" y="2560320"/>
              <a:chExt cx="1345475" cy="175810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4C3F29C-2F5C-A080-8CF8-A6589E90DE48}"/>
                  </a:ext>
                </a:extLst>
              </p:cNvPr>
              <p:cNvSpPr/>
              <p:nvPr/>
            </p:nvSpPr>
            <p:spPr>
              <a:xfrm>
                <a:off x="3069772" y="2560321"/>
                <a:ext cx="1345474" cy="133241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Triangle isocèle 23">
                <a:extLst>
                  <a:ext uri="{FF2B5EF4-FFF2-40B4-BE49-F238E27FC236}">
                    <a16:creationId xmlns:a16="http://schemas.microsoft.com/office/drawing/2014/main" id="{03E09A48-7A0E-6163-626D-C077B398FDD7}"/>
                  </a:ext>
                </a:extLst>
              </p:cNvPr>
              <p:cNvSpPr/>
              <p:nvPr/>
            </p:nvSpPr>
            <p:spPr>
              <a:xfrm rot="10800000">
                <a:off x="3370217" y="2560320"/>
                <a:ext cx="744583" cy="888274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osange 24">
                <a:extLst>
                  <a:ext uri="{FF2B5EF4-FFF2-40B4-BE49-F238E27FC236}">
                    <a16:creationId xmlns:a16="http://schemas.microsoft.com/office/drawing/2014/main" id="{08D1D33B-98E8-0FEF-C2B0-73301541BCE9}"/>
                  </a:ext>
                </a:extLst>
              </p:cNvPr>
              <p:cNvSpPr/>
              <p:nvPr/>
            </p:nvSpPr>
            <p:spPr>
              <a:xfrm>
                <a:off x="3618411" y="2560320"/>
                <a:ext cx="235132" cy="352697"/>
              </a:xfrm>
              <a:prstGeom prst="diamond">
                <a:avLst/>
              </a:pr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A1EBA4C7-9BA4-FD2D-7D15-81783C43915E}"/>
                  </a:ext>
                </a:extLst>
              </p:cNvPr>
              <p:cNvCxnSpPr/>
              <p:nvPr/>
            </p:nvCxnSpPr>
            <p:spPr>
              <a:xfrm>
                <a:off x="3732711" y="2913017"/>
                <a:ext cx="0" cy="9797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67C6E9C-51B2-1CA0-8F61-781038DC204D}"/>
                  </a:ext>
                </a:extLst>
              </p:cNvPr>
              <p:cNvSpPr/>
              <p:nvPr/>
            </p:nvSpPr>
            <p:spPr>
              <a:xfrm>
                <a:off x="3069962" y="3892733"/>
                <a:ext cx="67055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80AA117-2F22-A393-C348-10BB2C9DE29C}"/>
                  </a:ext>
                </a:extLst>
              </p:cNvPr>
              <p:cNvSpPr/>
              <p:nvPr/>
            </p:nvSpPr>
            <p:spPr>
              <a:xfrm>
                <a:off x="3740515" y="3892733"/>
                <a:ext cx="67473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12F1ED-75A6-FFBB-9E3E-6F5D17C96440}"/>
                </a:ext>
              </a:extLst>
            </p:cNvPr>
            <p:cNvSpPr/>
            <p:nvPr/>
          </p:nvSpPr>
          <p:spPr>
            <a:xfrm>
              <a:off x="2647152" y="2556478"/>
              <a:ext cx="422622" cy="770710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A878F6-768A-EE62-0FE1-3262526B6AE4}"/>
                </a:ext>
              </a:extLst>
            </p:cNvPr>
            <p:cNvSpPr/>
            <p:nvPr/>
          </p:nvSpPr>
          <p:spPr>
            <a:xfrm>
              <a:off x="2647152" y="3327187"/>
              <a:ext cx="422620" cy="26894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A8CE60EF-62BC-39A6-A6EB-2211703B0DC4}"/>
                </a:ext>
              </a:extLst>
            </p:cNvPr>
            <p:cNvGrpSpPr/>
            <p:nvPr/>
          </p:nvGrpSpPr>
          <p:grpSpPr>
            <a:xfrm rot="2924182">
              <a:off x="3930109" y="2550157"/>
              <a:ext cx="422622" cy="1018132"/>
              <a:chOff x="4415244" y="2577995"/>
              <a:chExt cx="422622" cy="10181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ED61090-AEF8-E7B1-09EC-52052E4C9746}"/>
                  </a:ext>
                </a:extLst>
              </p:cNvPr>
              <p:cNvSpPr/>
              <p:nvPr/>
            </p:nvSpPr>
            <p:spPr>
              <a:xfrm>
                <a:off x="4415244" y="2577995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B14A315-90A6-7A75-9563-57CF429F9328}"/>
                  </a:ext>
                </a:extLst>
              </p:cNvPr>
              <p:cNvSpPr/>
              <p:nvPr/>
            </p:nvSpPr>
            <p:spPr>
              <a:xfrm>
                <a:off x="4415246" y="3327186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0278A0F-D835-DEF4-C859-69873F64152F}"/>
                </a:ext>
              </a:extLst>
            </p:cNvPr>
            <p:cNvSpPr/>
            <p:nvPr/>
          </p:nvSpPr>
          <p:spPr>
            <a:xfrm>
              <a:off x="3381782" y="2037715"/>
              <a:ext cx="169817" cy="16981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10BCED7-9413-216A-BD8F-91A91D558B62}"/>
                </a:ext>
              </a:extLst>
            </p:cNvPr>
            <p:cNvSpPr/>
            <p:nvPr/>
          </p:nvSpPr>
          <p:spPr>
            <a:xfrm>
              <a:off x="3904297" y="2037714"/>
              <a:ext cx="169817" cy="16981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8CC83F4-35AC-B7DF-26B9-C030BBFE0609}"/>
                </a:ext>
              </a:extLst>
            </p:cNvPr>
            <p:cNvSpPr/>
            <p:nvPr/>
          </p:nvSpPr>
          <p:spPr>
            <a:xfrm>
              <a:off x="3971788" y="210496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42958E64-4A09-86FA-FAEF-0246EA881115}"/>
                </a:ext>
              </a:extLst>
            </p:cNvPr>
            <p:cNvSpPr/>
            <p:nvPr/>
          </p:nvSpPr>
          <p:spPr>
            <a:xfrm>
              <a:off x="3446637" y="210496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77EC926D-79DD-0ED1-D80B-494FC114CCB4}"/>
                </a:ext>
              </a:extLst>
            </p:cNvPr>
            <p:cNvGrpSpPr/>
            <p:nvPr/>
          </p:nvGrpSpPr>
          <p:grpSpPr>
            <a:xfrm rot="18321305">
              <a:off x="3530628" y="2540956"/>
              <a:ext cx="581857" cy="1129661"/>
              <a:chOff x="5199030" y="3727942"/>
              <a:chExt cx="581857" cy="112966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7F73C3E-FD2C-F87A-92A6-1759B5711194}"/>
                  </a:ext>
                </a:extLst>
              </p:cNvPr>
              <p:cNvSpPr/>
              <p:nvPr/>
            </p:nvSpPr>
            <p:spPr>
              <a:xfrm rot="752813">
                <a:off x="5287822" y="4027906"/>
                <a:ext cx="121596" cy="829697"/>
              </a:xfrm>
              <a:prstGeom prst="rect">
                <a:avLst/>
              </a:pr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FADE51E-1926-9C61-0574-FCCF0B7D4844}"/>
                  </a:ext>
                </a:extLst>
              </p:cNvPr>
              <p:cNvSpPr/>
              <p:nvPr/>
            </p:nvSpPr>
            <p:spPr>
              <a:xfrm rot="805280">
                <a:off x="5199030" y="3727942"/>
                <a:ext cx="581857" cy="338864"/>
              </a:xfrm>
              <a:prstGeom prst="rect">
                <a:avLst/>
              </a:prstGeom>
              <a:solidFill>
                <a:srgbClr val="A5A5A5"/>
              </a:solidFill>
              <a:ln w="12700" cap="flat" cmpd="sng" algn="ctr">
                <a:solidFill>
                  <a:srgbClr val="A5A5A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1DBDC74-B89B-985F-10F8-4C1B981AC4EF}"/>
                </a:ext>
              </a:extLst>
            </p:cNvPr>
            <p:cNvGrpSpPr/>
            <p:nvPr/>
          </p:nvGrpSpPr>
          <p:grpSpPr>
            <a:xfrm>
              <a:off x="2344033" y="3085905"/>
              <a:ext cx="1304352" cy="1613655"/>
              <a:chOff x="2344033" y="3085905"/>
              <a:chExt cx="1304352" cy="1613655"/>
            </a:xfrm>
          </p:grpSpPr>
          <p:pic>
            <p:nvPicPr>
              <p:cNvPr id="17" name="Image 16">
                <a:extLst>
                  <a:ext uri="{FF2B5EF4-FFF2-40B4-BE49-F238E27FC236}">
                    <a16:creationId xmlns:a16="http://schemas.microsoft.com/office/drawing/2014/main" id="{45D56A72-8BFA-A317-8A47-B7622541E1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58417" y="3085905"/>
                <a:ext cx="1141064" cy="1613655"/>
              </a:xfrm>
              <a:prstGeom prst="rect">
                <a:avLst/>
              </a:prstGeom>
            </p:spPr>
          </p:pic>
          <p:sp>
            <p:nvSpPr>
              <p:cNvPr id="18" name="Interdiction 17">
                <a:extLst>
                  <a:ext uri="{FF2B5EF4-FFF2-40B4-BE49-F238E27FC236}">
                    <a16:creationId xmlns:a16="http://schemas.microsoft.com/office/drawing/2014/main" id="{44B03909-1B06-2B1B-F3C8-53CA0793E471}"/>
                  </a:ext>
                </a:extLst>
              </p:cNvPr>
              <p:cNvSpPr/>
              <p:nvPr/>
            </p:nvSpPr>
            <p:spPr>
              <a:xfrm>
                <a:off x="2344033" y="3191046"/>
                <a:ext cx="1304352" cy="1304352"/>
              </a:xfrm>
              <a:prstGeom prst="noSmoking">
                <a:avLst>
                  <a:gd name="adj" fmla="val 6282"/>
                </a:avLst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D853C2B6-3DF8-D074-AFA5-9E1F4E351745}"/>
              </a:ext>
            </a:extLst>
          </p:cNvPr>
          <p:cNvGrpSpPr/>
          <p:nvPr/>
        </p:nvGrpSpPr>
        <p:grpSpPr>
          <a:xfrm>
            <a:off x="3664836" y="2523012"/>
            <a:ext cx="1814327" cy="2147213"/>
            <a:chOff x="3667361" y="1690512"/>
            <a:chExt cx="2190714" cy="25926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43F2E8-9D4A-0012-3662-57CB34BD2EFB}"/>
                </a:ext>
              </a:extLst>
            </p:cNvPr>
            <p:cNvSpPr/>
            <p:nvPr/>
          </p:nvSpPr>
          <p:spPr>
            <a:xfrm>
              <a:off x="4089981" y="2525064"/>
              <a:ext cx="1345474" cy="1332412"/>
            </a:xfrm>
            <a:prstGeom prst="rect">
              <a:avLst/>
            </a:prstGeom>
            <a:solidFill>
              <a:srgbClr val="5B9BD5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CC1BA804-62B4-5A13-CC5E-9DF89D18727D}"/>
                </a:ext>
              </a:extLst>
            </p:cNvPr>
            <p:cNvSpPr/>
            <p:nvPr/>
          </p:nvSpPr>
          <p:spPr>
            <a:xfrm rot="10800000">
              <a:off x="4390426" y="2525063"/>
              <a:ext cx="744583" cy="888274"/>
            </a:xfrm>
            <a:prstGeom prst="triangl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Losange 31">
              <a:extLst>
                <a:ext uri="{FF2B5EF4-FFF2-40B4-BE49-F238E27FC236}">
                  <a16:creationId xmlns:a16="http://schemas.microsoft.com/office/drawing/2014/main" id="{3F521922-2D51-7518-51CE-542513E30887}"/>
                </a:ext>
              </a:extLst>
            </p:cNvPr>
            <p:cNvSpPr/>
            <p:nvPr/>
          </p:nvSpPr>
          <p:spPr>
            <a:xfrm>
              <a:off x="4638620" y="2525063"/>
              <a:ext cx="235132" cy="352697"/>
            </a:xfrm>
            <a:prstGeom prst="diamond">
              <a:avLst/>
            </a:prstGeom>
            <a:solidFill>
              <a:srgbClr val="C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A90EBD0-FEA4-5197-1DA1-B05005D71007}"/>
                </a:ext>
              </a:extLst>
            </p:cNvPr>
            <p:cNvCxnSpPr/>
            <p:nvPr/>
          </p:nvCxnSpPr>
          <p:spPr>
            <a:xfrm>
              <a:off x="4752920" y="2877760"/>
              <a:ext cx="0" cy="979716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43AE3E-480A-8420-E2F0-81CA9D75A5A4}"/>
                </a:ext>
              </a:extLst>
            </p:cNvPr>
            <p:cNvSpPr/>
            <p:nvPr/>
          </p:nvSpPr>
          <p:spPr>
            <a:xfrm>
              <a:off x="4089981" y="1690512"/>
              <a:ext cx="1345474" cy="83455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FAB59D-EEDF-493A-F09E-26F51A24DABE}"/>
                </a:ext>
              </a:extLst>
            </p:cNvPr>
            <p:cNvSpPr/>
            <p:nvPr/>
          </p:nvSpPr>
          <p:spPr>
            <a:xfrm>
              <a:off x="4090171" y="3857476"/>
              <a:ext cx="670552" cy="425694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5F5F90-95E1-9CCC-45FC-4316D643A8BD}"/>
                </a:ext>
              </a:extLst>
            </p:cNvPr>
            <p:cNvSpPr/>
            <p:nvPr/>
          </p:nvSpPr>
          <p:spPr>
            <a:xfrm>
              <a:off x="4760724" y="3857476"/>
              <a:ext cx="674732" cy="425694"/>
            </a:xfrm>
            <a:prstGeom prst="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05B0D400-FC57-515A-48AE-87AEDFBD4CA6}"/>
                </a:ext>
              </a:extLst>
            </p:cNvPr>
            <p:cNvGrpSpPr/>
            <p:nvPr/>
          </p:nvGrpSpPr>
          <p:grpSpPr>
            <a:xfrm>
              <a:off x="3667361" y="2521221"/>
              <a:ext cx="422622" cy="1039650"/>
              <a:chOff x="3667361" y="2521221"/>
              <a:chExt cx="422622" cy="103965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EE91B12-FD52-EBE8-87EE-F213CF89C1E7}"/>
                  </a:ext>
                </a:extLst>
              </p:cNvPr>
              <p:cNvSpPr/>
              <p:nvPr/>
            </p:nvSpPr>
            <p:spPr>
              <a:xfrm>
                <a:off x="3667361" y="2521221"/>
                <a:ext cx="422622" cy="770710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1557CC4-59FD-AE78-EA6B-ABA83444CCFA}"/>
                  </a:ext>
                </a:extLst>
              </p:cNvPr>
              <p:cNvSpPr/>
              <p:nvPr/>
            </p:nvSpPr>
            <p:spPr>
              <a:xfrm>
                <a:off x="3667361" y="3291930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19350F8F-FC76-7BB3-28FB-45A9F7CA3FD3}"/>
                </a:ext>
              </a:extLst>
            </p:cNvPr>
            <p:cNvGrpSpPr/>
            <p:nvPr/>
          </p:nvGrpSpPr>
          <p:grpSpPr>
            <a:xfrm>
              <a:off x="5435453" y="2542738"/>
              <a:ext cx="422622" cy="1018132"/>
              <a:chOff x="5435453" y="2542738"/>
              <a:chExt cx="422622" cy="101813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373EAB7-D8F2-A1CA-89D3-A2FE69DCF1F9}"/>
                  </a:ext>
                </a:extLst>
              </p:cNvPr>
              <p:cNvSpPr/>
              <p:nvPr/>
            </p:nvSpPr>
            <p:spPr>
              <a:xfrm>
                <a:off x="5435453" y="2542738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3BDC880-4BC0-9C3A-2169-6E562C20AAEE}"/>
                  </a:ext>
                </a:extLst>
              </p:cNvPr>
              <p:cNvSpPr/>
              <p:nvPr/>
            </p:nvSpPr>
            <p:spPr>
              <a:xfrm>
                <a:off x="5435455" y="3291929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FAA3E0C-A271-5F7F-5DAC-AB60B1D0DC3E}"/>
                </a:ext>
              </a:extLst>
            </p:cNvPr>
            <p:cNvSpPr/>
            <p:nvPr/>
          </p:nvSpPr>
          <p:spPr>
            <a:xfrm>
              <a:off x="4401991" y="2002458"/>
              <a:ext cx="169817" cy="16981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3E01B14-E7B1-54AC-4381-B9A030DFC8F0}"/>
                </a:ext>
              </a:extLst>
            </p:cNvPr>
            <p:cNvSpPr/>
            <p:nvPr/>
          </p:nvSpPr>
          <p:spPr>
            <a:xfrm>
              <a:off x="4924506" y="2002457"/>
              <a:ext cx="169817" cy="16981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5F951C5-F6A0-1559-A523-F94D5F40AE5A}"/>
                </a:ext>
              </a:extLst>
            </p:cNvPr>
            <p:cNvSpPr/>
            <p:nvPr/>
          </p:nvSpPr>
          <p:spPr>
            <a:xfrm>
              <a:off x="4991997" y="2069706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923D5A1C-FA6F-7E37-38E1-ADA9FD9DB58D}"/>
                </a:ext>
              </a:extLst>
            </p:cNvPr>
            <p:cNvSpPr/>
            <p:nvPr/>
          </p:nvSpPr>
          <p:spPr>
            <a:xfrm>
              <a:off x="4466846" y="2069706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rganigramme : Délai 42">
              <a:extLst>
                <a:ext uri="{FF2B5EF4-FFF2-40B4-BE49-F238E27FC236}">
                  <a16:creationId xmlns:a16="http://schemas.microsoft.com/office/drawing/2014/main" id="{46AF48FD-BC1A-3802-92C4-9F47EF5155F4}"/>
                </a:ext>
              </a:extLst>
            </p:cNvPr>
            <p:cNvSpPr/>
            <p:nvPr/>
          </p:nvSpPr>
          <p:spPr>
            <a:xfrm rot="5400000">
              <a:off x="4682371" y="2110486"/>
              <a:ext cx="139820" cy="479432"/>
            </a:xfrm>
            <a:prstGeom prst="flowChartDelay">
              <a:avLst/>
            </a:prstGeom>
            <a:solidFill>
              <a:srgbClr val="FF8F8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A4126CC6-DE64-2895-FEBA-560E2E010426}"/>
                </a:ext>
              </a:extLst>
            </p:cNvPr>
            <p:cNvGrpSpPr/>
            <p:nvPr/>
          </p:nvGrpSpPr>
          <p:grpSpPr>
            <a:xfrm>
              <a:off x="3878671" y="2420112"/>
              <a:ext cx="1810295" cy="1470444"/>
              <a:chOff x="6443254" y="2521220"/>
              <a:chExt cx="1810295" cy="1470444"/>
            </a:xfrm>
          </p:grpSpPr>
          <p:sp>
            <p:nvSpPr>
              <p:cNvPr id="46" name="Arc plein 45">
                <a:extLst>
                  <a:ext uri="{FF2B5EF4-FFF2-40B4-BE49-F238E27FC236}">
                    <a16:creationId xmlns:a16="http://schemas.microsoft.com/office/drawing/2014/main" id="{A3507CA3-C462-63D2-3137-7AC22BA95009}"/>
                  </a:ext>
                </a:extLst>
              </p:cNvPr>
              <p:cNvSpPr/>
              <p:nvPr/>
            </p:nvSpPr>
            <p:spPr>
              <a:xfrm>
                <a:off x="6682740" y="2521220"/>
                <a:ext cx="1345474" cy="1104545"/>
              </a:xfrm>
              <a:prstGeom prst="blockArc">
                <a:avLst>
                  <a:gd name="adj1" fmla="val 10800000"/>
                  <a:gd name="adj2" fmla="val 21497629"/>
                  <a:gd name="adj3" fmla="val 11957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445DDAA8-F20A-F4A8-EF46-21AC6A429EB2}"/>
                  </a:ext>
                </a:extLst>
              </p:cNvPr>
              <p:cNvSpPr/>
              <p:nvPr/>
            </p:nvSpPr>
            <p:spPr>
              <a:xfrm>
                <a:off x="6443254" y="2875334"/>
                <a:ext cx="1810295" cy="1116330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A5E988DB-5F00-CE30-F42E-B28FBA062270}"/>
                  </a:ext>
                </a:extLst>
              </p:cNvPr>
              <p:cNvSpPr/>
              <p:nvPr/>
            </p:nvSpPr>
            <p:spPr>
              <a:xfrm>
                <a:off x="6583680" y="2875334"/>
                <a:ext cx="1531620" cy="416595"/>
              </a:xfrm>
              <a:prstGeom prst="roundRect">
                <a:avLst/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3F8458FC-7E77-62BF-3724-A8C63A1D8F8B}"/>
                  </a:ext>
                </a:extLst>
              </p:cNvPr>
              <p:cNvSpPr/>
              <p:nvPr/>
            </p:nvSpPr>
            <p:spPr>
              <a:xfrm>
                <a:off x="7105360" y="3183340"/>
                <a:ext cx="448692" cy="226617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pic>
          <p:nvPicPr>
            <p:cNvPr id="45" name="Google Shape;86;p17">
              <a:extLst>
                <a:ext uri="{FF2B5EF4-FFF2-40B4-BE49-F238E27FC236}">
                  <a16:creationId xmlns:a16="http://schemas.microsoft.com/office/drawing/2014/main" id="{68A39578-3913-CDD6-6AF8-DA003E5B23E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73756" y="3294910"/>
              <a:ext cx="1036362" cy="4908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2F859780-2011-7B44-EEBF-9821840E71B2}"/>
              </a:ext>
            </a:extLst>
          </p:cNvPr>
          <p:cNvGrpSpPr/>
          <p:nvPr/>
        </p:nvGrpSpPr>
        <p:grpSpPr>
          <a:xfrm>
            <a:off x="5624684" y="2008339"/>
            <a:ext cx="3099748" cy="3772032"/>
            <a:chOff x="5624684" y="2008339"/>
            <a:chExt cx="3099748" cy="3772032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9B38942-5CF8-9E58-C091-5CE613862E87}"/>
                </a:ext>
              </a:extLst>
            </p:cNvPr>
            <p:cNvGrpSpPr/>
            <p:nvPr/>
          </p:nvGrpSpPr>
          <p:grpSpPr>
            <a:xfrm>
              <a:off x="6248288" y="2008339"/>
              <a:ext cx="1660278" cy="2248712"/>
              <a:chOff x="5345883" y="750196"/>
              <a:chExt cx="2625288" cy="3555740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B01BF66-2D9E-7B08-628D-A73A529255F4}"/>
                  </a:ext>
                </a:extLst>
              </p:cNvPr>
              <p:cNvSpPr/>
              <p:nvPr/>
            </p:nvSpPr>
            <p:spPr>
              <a:xfrm rot="1490689">
                <a:off x="5509327" y="1710725"/>
                <a:ext cx="95450" cy="1010899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A29F69F-5929-E25F-3076-67B259469711}"/>
                  </a:ext>
                </a:extLst>
              </p:cNvPr>
              <p:cNvSpPr/>
              <p:nvPr/>
            </p:nvSpPr>
            <p:spPr>
              <a:xfrm rot="6983367">
                <a:off x="5744208" y="2281934"/>
                <a:ext cx="422622" cy="770710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9298A87-90DD-33D5-E944-30385FC5358E}"/>
                  </a:ext>
                </a:extLst>
              </p:cNvPr>
              <p:cNvSpPr/>
              <p:nvPr/>
            </p:nvSpPr>
            <p:spPr>
              <a:xfrm>
                <a:off x="6203077" y="2547830"/>
                <a:ext cx="1345474" cy="133241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riangle isocèle 57">
                <a:extLst>
                  <a:ext uri="{FF2B5EF4-FFF2-40B4-BE49-F238E27FC236}">
                    <a16:creationId xmlns:a16="http://schemas.microsoft.com/office/drawing/2014/main" id="{C25E82FC-DCCE-EEE3-9298-35B28FDCD998}"/>
                  </a:ext>
                </a:extLst>
              </p:cNvPr>
              <p:cNvSpPr/>
              <p:nvPr/>
            </p:nvSpPr>
            <p:spPr>
              <a:xfrm rot="10800000">
                <a:off x="6503522" y="2547829"/>
                <a:ext cx="744583" cy="888274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osange 58">
                <a:extLst>
                  <a:ext uri="{FF2B5EF4-FFF2-40B4-BE49-F238E27FC236}">
                    <a16:creationId xmlns:a16="http://schemas.microsoft.com/office/drawing/2014/main" id="{47985BDF-1FAA-DEE6-1135-83B33FC35885}"/>
                  </a:ext>
                </a:extLst>
              </p:cNvPr>
              <p:cNvSpPr/>
              <p:nvPr/>
            </p:nvSpPr>
            <p:spPr>
              <a:xfrm>
                <a:off x="6751716" y="2547829"/>
                <a:ext cx="235132" cy="352697"/>
              </a:xfrm>
              <a:prstGeom prst="diamond">
                <a:avLst/>
              </a:pr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0" name="Connecteur droit 59">
                <a:extLst>
                  <a:ext uri="{FF2B5EF4-FFF2-40B4-BE49-F238E27FC236}">
                    <a16:creationId xmlns:a16="http://schemas.microsoft.com/office/drawing/2014/main" id="{B4EFE99B-5B9D-E3AA-1B8B-9F0B74517FB5}"/>
                  </a:ext>
                </a:extLst>
              </p:cNvPr>
              <p:cNvCxnSpPr/>
              <p:nvPr/>
            </p:nvCxnSpPr>
            <p:spPr>
              <a:xfrm>
                <a:off x="6866016" y="2900526"/>
                <a:ext cx="0" cy="9797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18A2AB09-3BCA-216C-A5A5-96A6DE5D988A}"/>
                  </a:ext>
                </a:extLst>
              </p:cNvPr>
              <p:cNvSpPr/>
              <p:nvPr/>
            </p:nvSpPr>
            <p:spPr>
              <a:xfrm>
                <a:off x="6203077" y="1713278"/>
                <a:ext cx="1345474" cy="83455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2" name="Connecteur droit 61">
                <a:extLst>
                  <a:ext uri="{FF2B5EF4-FFF2-40B4-BE49-F238E27FC236}">
                    <a16:creationId xmlns:a16="http://schemas.microsoft.com/office/drawing/2014/main" id="{B3F12694-AE27-5A22-93D5-74C079136DB6}"/>
                  </a:ext>
                </a:extLst>
              </p:cNvPr>
              <p:cNvCxnSpPr/>
              <p:nvPr/>
            </p:nvCxnSpPr>
            <p:spPr>
              <a:xfrm>
                <a:off x="6657009" y="2364949"/>
                <a:ext cx="43760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E0651E-1DDD-6F1F-C309-41DEC68A7D22}"/>
                  </a:ext>
                </a:extLst>
              </p:cNvPr>
              <p:cNvSpPr/>
              <p:nvPr/>
            </p:nvSpPr>
            <p:spPr>
              <a:xfrm>
                <a:off x="6203267" y="3880242"/>
                <a:ext cx="67055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A24B054-4C0D-7281-F311-7BD8AD0D01EA}"/>
                  </a:ext>
                </a:extLst>
              </p:cNvPr>
              <p:cNvSpPr/>
              <p:nvPr/>
            </p:nvSpPr>
            <p:spPr>
              <a:xfrm>
                <a:off x="6873820" y="3880242"/>
                <a:ext cx="67473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F6A11D9-AE04-01E3-B1DB-975FE56A8140}"/>
                  </a:ext>
                </a:extLst>
              </p:cNvPr>
              <p:cNvSpPr/>
              <p:nvPr/>
            </p:nvSpPr>
            <p:spPr>
              <a:xfrm>
                <a:off x="7548549" y="2565504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FCE2A3F-7ACB-9196-691E-8011DE09845B}"/>
                  </a:ext>
                </a:extLst>
              </p:cNvPr>
              <p:cNvSpPr/>
              <p:nvPr/>
            </p:nvSpPr>
            <p:spPr>
              <a:xfrm rot="17824428">
                <a:off x="5269044" y="2296613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B355BD9-19AE-E674-17F6-66D3DA27801F}"/>
                  </a:ext>
                </a:extLst>
              </p:cNvPr>
              <p:cNvSpPr/>
              <p:nvPr/>
            </p:nvSpPr>
            <p:spPr>
              <a:xfrm>
                <a:off x="7548551" y="3314695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55B75BE-A4FB-B398-BBDB-1439086BAB4A}"/>
                  </a:ext>
                </a:extLst>
              </p:cNvPr>
              <p:cNvSpPr/>
              <p:nvPr/>
            </p:nvSpPr>
            <p:spPr>
              <a:xfrm rot="1524650">
                <a:off x="5634964" y="750196"/>
                <a:ext cx="881586" cy="108302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Our SQL</a:t>
                </a:r>
                <a:endParaRPr kumimoji="0" lang="fr-C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BAADF734-BBD5-9AC2-0BA9-CB6E4D4223BB}"/>
                  </a:ext>
                </a:extLst>
              </p:cNvPr>
              <p:cNvSpPr/>
              <p:nvPr/>
            </p:nvSpPr>
            <p:spPr>
              <a:xfrm>
                <a:off x="6527653" y="1987660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F3E81680-EC31-F5F8-4665-BEDF2E17F8E9}"/>
                  </a:ext>
                </a:extLst>
              </p:cNvPr>
              <p:cNvSpPr/>
              <p:nvPr/>
            </p:nvSpPr>
            <p:spPr>
              <a:xfrm>
                <a:off x="7050168" y="1987659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C4DE94C5-02B2-BCE0-F94C-4D1DD8A5F95D}"/>
                  </a:ext>
                </a:extLst>
              </p:cNvPr>
              <p:cNvSpPr/>
              <p:nvPr/>
            </p:nvSpPr>
            <p:spPr>
              <a:xfrm>
                <a:off x="7112216" y="2054313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E6A3472D-D397-D47C-2036-F70F0A675641}"/>
                  </a:ext>
                </a:extLst>
              </p:cNvPr>
              <p:cNvSpPr/>
              <p:nvPr/>
            </p:nvSpPr>
            <p:spPr>
              <a:xfrm>
                <a:off x="6589418" y="205639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3FA79856-A4C9-D745-7E89-72789312AE73}"/>
                </a:ext>
              </a:extLst>
            </p:cNvPr>
            <p:cNvGrpSpPr/>
            <p:nvPr/>
          </p:nvGrpSpPr>
          <p:grpSpPr>
            <a:xfrm>
              <a:off x="7064154" y="2453693"/>
              <a:ext cx="1660278" cy="2248712"/>
              <a:chOff x="5345883" y="750196"/>
              <a:chExt cx="2625288" cy="355574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51266F5-1891-B693-0213-1C218CF39DCE}"/>
                  </a:ext>
                </a:extLst>
              </p:cNvPr>
              <p:cNvSpPr/>
              <p:nvPr/>
            </p:nvSpPr>
            <p:spPr>
              <a:xfrm rot="1490689">
                <a:off x="5509327" y="1710725"/>
                <a:ext cx="95450" cy="1010899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D56E05D-4BB5-521F-98A0-E89711143A3D}"/>
                  </a:ext>
                </a:extLst>
              </p:cNvPr>
              <p:cNvSpPr/>
              <p:nvPr/>
            </p:nvSpPr>
            <p:spPr>
              <a:xfrm rot="6983367">
                <a:off x="5744208" y="2281934"/>
                <a:ext cx="422622" cy="770710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2C448BD-A14A-3BD3-5A45-F1E1ED111465}"/>
                  </a:ext>
                </a:extLst>
              </p:cNvPr>
              <p:cNvSpPr/>
              <p:nvPr/>
            </p:nvSpPr>
            <p:spPr>
              <a:xfrm>
                <a:off x="6203077" y="2547830"/>
                <a:ext cx="1345474" cy="133241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Triangle isocèle 76">
                <a:extLst>
                  <a:ext uri="{FF2B5EF4-FFF2-40B4-BE49-F238E27FC236}">
                    <a16:creationId xmlns:a16="http://schemas.microsoft.com/office/drawing/2014/main" id="{4DAC2E89-4773-BB26-AB7D-0C544CAEA62B}"/>
                  </a:ext>
                </a:extLst>
              </p:cNvPr>
              <p:cNvSpPr/>
              <p:nvPr/>
            </p:nvSpPr>
            <p:spPr>
              <a:xfrm rot="10800000">
                <a:off x="6503522" y="2547829"/>
                <a:ext cx="744583" cy="888274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Losange 77">
                <a:extLst>
                  <a:ext uri="{FF2B5EF4-FFF2-40B4-BE49-F238E27FC236}">
                    <a16:creationId xmlns:a16="http://schemas.microsoft.com/office/drawing/2014/main" id="{42E74D5C-3FC6-BA2E-24AB-2195AB58CD0E}"/>
                  </a:ext>
                </a:extLst>
              </p:cNvPr>
              <p:cNvSpPr/>
              <p:nvPr/>
            </p:nvSpPr>
            <p:spPr>
              <a:xfrm>
                <a:off x="6751716" y="2547829"/>
                <a:ext cx="235132" cy="352697"/>
              </a:xfrm>
              <a:prstGeom prst="diamond">
                <a:avLst/>
              </a:pr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48FB58E-6617-DDD6-20C5-34C0BCC43937}"/>
                  </a:ext>
                </a:extLst>
              </p:cNvPr>
              <p:cNvCxnSpPr/>
              <p:nvPr/>
            </p:nvCxnSpPr>
            <p:spPr>
              <a:xfrm>
                <a:off x="6866016" y="2900526"/>
                <a:ext cx="0" cy="9797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DFE5D29-FE74-5929-324C-930165D134E5}"/>
                  </a:ext>
                </a:extLst>
              </p:cNvPr>
              <p:cNvSpPr/>
              <p:nvPr/>
            </p:nvSpPr>
            <p:spPr>
              <a:xfrm>
                <a:off x="6203077" y="1713278"/>
                <a:ext cx="1345474" cy="83455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B0DA76BE-95B1-B8BE-5DC8-9EDA85F8ACFF}"/>
                  </a:ext>
                </a:extLst>
              </p:cNvPr>
              <p:cNvCxnSpPr/>
              <p:nvPr/>
            </p:nvCxnSpPr>
            <p:spPr>
              <a:xfrm>
                <a:off x="6657009" y="2364949"/>
                <a:ext cx="43760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F59D577-5200-80B6-0216-7614437BCF2A}"/>
                  </a:ext>
                </a:extLst>
              </p:cNvPr>
              <p:cNvSpPr/>
              <p:nvPr/>
            </p:nvSpPr>
            <p:spPr>
              <a:xfrm>
                <a:off x="6203267" y="3880242"/>
                <a:ext cx="67055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C85DD7D-B468-7BC7-1BBC-D58BA371BDA8}"/>
                  </a:ext>
                </a:extLst>
              </p:cNvPr>
              <p:cNvSpPr/>
              <p:nvPr/>
            </p:nvSpPr>
            <p:spPr>
              <a:xfrm>
                <a:off x="6873820" y="3880242"/>
                <a:ext cx="67473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BBF800D-CA65-6F3E-0E65-24320929A65D}"/>
                  </a:ext>
                </a:extLst>
              </p:cNvPr>
              <p:cNvSpPr/>
              <p:nvPr/>
            </p:nvSpPr>
            <p:spPr>
              <a:xfrm>
                <a:off x="7548549" y="2565504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F9082C9-F19E-3D4F-F359-33714973E9D5}"/>
                  </a:ext>
                </a:extLst>
              </p:cNvPr>
              <p:cNvSpPr/>
              <p:nvPr/>
            </p:nvSpPr>
            <p:spPr>
              <a:xfrm rot="17824428">
                <a:off x="5269044" y="2296613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7CBAFD2-A1EB-7737-C23B-CAB20168D2E3}"/>
                  </a:ext>
                </a:extLst>
              </p:cNvPr>
              <p:cNvSpPr/>
              <p:nvPr/>
            </p:nvSpPr>
            <p:spPr>
              <a:xfrm>
                <a:off x="7548551" y="3314695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B7D254A-9EAE-6E6B-D01B-C3F017435E01}"/>
                  </a:ext>
                </a:extLst>
              </p:cNvPr>
              <p:cNvSpPr/>
              <p:nvPr/>
            </p:nvSpPr>
            <p:spPr>
              <a:xfrm rot="1524650">
                <a:off x="5634964" y="750196"/>
                <a:ext cx="881586" cy="108302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Our SQL</a:t>
                </a:r>
                <a:endParaRPr kumimoji="0" lang="fr-C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Ellipse 92">
                <a:extLst>
                  <a:ext uri="{FF2B5EF4-FFF2-40B4-BE49-F238E27FC236}">
                    <a16:creationId xmlns:a16="http://schemas.microsoft.com/office/drawing/2014/main" id="{5F99C7DE-892E-AA2D-BDF9-C086B6D3CCB8}"/>
                  </a:ext>
                </a:extLst>
              </p:cNvPr>
              <p:cNvSpPr/>
              <p:nvPr/>
            </p:nvSpPr>
            <p:spPr>
              <a:xfrm>
                <a:off x="6527653" y="1987660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Ellipse 93">
                <a:extLst>
                  <a:ext uri="{FF2B5EF4-FFF2-40B4-BE49-F238E27FC236}">
                    <a16:creationId xmlns:a16="http://schemas.microsoft.com/office/drawing/2014/main" id="{4A2AB2C6-7811-58CE-A67C-C45EFB399441}"/>
                  </a:ext>
                </a:extLst>
              </p:cNvPr>
              <p:cNvSpPr/>
              <p:nvPr/>
            </p:nvSpPr>
            <p:spPr>
              <a:xfrm>
                <a:off x="7050168" y="1987659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FA848F66-11EF-7AB7-1590-7234B3FDEAAE}"/>
                  </a:ext>
                </a:extLst>
              </p:cNvPr>
              <p:cNvSpPr/>
              <p:nvPr/>
            </p:nvSpPr>
            <p:spPr>
              <a:xfrm>
                <a:off x="7112216" y="2054313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0673DB31-6115-6805-E1FB-4B035ADBD062}"/>
                  </a:ext>
                </a:extLst>
              </p:cNvPr>
              <p:cNvSpPr/>
              <p:nvPr/>
            </p:nvSpPr>
            <p:spPr>
              <a:xfrm>
                <a:off x="6589418" y="205639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e 96">
              <a:extLst>
                <a:ext uri="{FF2B5EF4-FFF2-40B4-BE49-F238E27FC236}">
                  <a16:creationId xmlns:a16="http://schemas.microsoft.com/office/drawing/2014/main" id="{2F971F57-29F0-93F2-1563-F2EF57419443}"/>
                </a:ext>
              </a:extLst>
            </p:cNvPr>
            <p:cNvGrpSpPr/>
            <p:nvPr/>
          </p:nvGrpSpPr>
          <p:grpSpPr>
            <a:xfrm>
              <a:off x="5624684" y="2437603"/>
              <a:ext cx="1660278" cy="2248712"/>
              <a:chOff x="5345883" y="750196"/>
              <a:chExt cx="2625288" cy="355574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1DCE2DD-2601-662F-9AC9-9A47E615D1A9}"/>
                  </a:ext>
                </a:extLst>
              </p:cNvPr>
              <p:cNvSpPr/>
              <p:nvPr/>
            </p:nvSpPr>
            <p:spPr>
              <a:xfrm rot="1490689">
                <a:off x="5509327" y="1710725"/>
                <a:ext cx="95450" cy="1010899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0276A7F-1E82-4089-060D-18F7C2D17C86}"/>
                  </a:ext>
                </a:extLst>
              </p:cNvPr>
              <p:cNvSpPr/>
              <p:nvPr/>
            </p:nvSpPr>
            <p:spPr>
              <a:xfrm rot="6983367">
                <a:off x="5744208" y="2281934"/>
                <a:ext cx="422622" cy="770710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2121CD7-DA1F-B9A1-1C87-4BBD2BEE49CF}"/>
                  </a:ext>
                </a:extLst>
              </p:cNvPr>
              <p:cNvSpPr/>
              <p:nvPr/>
            </p:nvSpPr>
            <p:spPr>
              <a:xfrm>
                <a:off x="6203077" y="2547830"/>
                <a:ext cx="1345474" cy="133241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Triangle isocèle 100">
                <a:extLst>
                  <a:ext uri="{FF2B5EF4-FFF2-40B4-BE49-F238E27FC236}">
                    <a16:creationId xmlns:a16="http://schemas.microsoft.com/office/drawing/2014/main" id="{EE438EF4-6807-64C0-D898-4D23189D18EF}"/>
                  </a:ext>
                </a:extLst>
              </p:cNvPr>
              <p:cNvSpPr/>
              <p:nvPr/>
            </p:nvSpPr>
            <p:spPr>
              <a:xfrm rot="10800000">
                <a:off x="6503522" y="2547829"/>
                <a:ext cx="744583" cy="888274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Losange 101">
                <a:extLst>
                  <a:ext uri="{FF2B5EF4-FFF2-40B4-BE49-F238E27FC236}">
                    <a16:creationId xmlns:a16="http://schemas.microsoft.com/office/drawing/2014/main" id="{D5C61858-A281-7026-282F-F2086E76C66C}"/>
                  </a:ext>
                </a:extLst>
              </p:cNvPr>
              <p:cNvSpPr/>
              <p:nvPr/>
            </p:nvSpPr>
            <p:spPr>
              <a:xfrm>
                <a:off x="6751716" y="2547829"/>
                <a:ext cx="235132" cy="352697"/>
              </a:xfrm>
              <a:prstGeom prst="diamond">
                <a:avLst/>
              </a:pr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3BBCCA61-1B6C-D8FC-0184-93745C01D5B1}"/>
                  </a:ext>
                </a:extLst>
              </p:cNvPr>
              <p:cNvCxnSpPr/>
              <p:nvPr/>
            </p:nvCxnSpPr>
            <p:spPr>
              <a:xfrm>
                <a:off x="6866016" y="2900526"/>
                <a:ext cx="0" cy="9797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2C14CC7-4D99-0700-F0DA-14A0A875103C}"/>
                  </a:ext>
                </a:extLst>
              </p:cNvPr>
              <p:cNvSpPr/>
              <p:nvPr/>
            </p:nvSpPr>
            <p:spPr>
              <a:xfrm>
                <a:off x="6203077" y="1713278"/>
                <a:ext cx="1345474" cy="83455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F4C34D93-F6A6-B570-5B73-0A3E43B4B23A}"/>
                  </a:ext>
                </a:extLst>
              </p:cNvPr>
              <p:cNvCxnSpPr/>
              <p:nvPr/>
            </p:nvCxnSpPr>
            <p:spPr>
              <a:xfrm>
                <a:off x="6657009" y="2364949"/>
                <a:ext cx="43760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C6B077F9-3B09-C9E7-95CC-75138FE90AC9}"/>
                  </a:ext>
                </a:extLst>
              </p:cNvPr>
              <p:cNvSpPr/>
              <p:nvPr/>
            </p:nvSpPr>
            <p:spPr>
              <a:xfrm>
                <a:off x="6203267" y="3880242"/>
                <a:ext cx="67055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EBCBAC8-7336-9175-C7D1-A9E4D123F698}"/>
                  </a:ext>
                </a:extLst>
              </p:cNvPr>
              <p:cNvSpPr/>
              <p:nvPr/>
            </p:nvSpPr>
            <p:spPr>
              <a:xfrm>
                <a:off x="6873820" y="3880242"/>
                <a:ext cx="67473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D3BF76D-3BDA-7F8F-6ED8-0AD03A40A5FD}"/>
                  </a:ext>
                </a:extLst>
              </p:cNvPr>
              <p:cNvSpPr/>
              <p:nvPr/>
            </p:nvSpPr>
            <p:spPr>
              <a:xfrm>
                <a:off x="7548549" y="2565504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697A7AF-AF93-F810-F157-8B3D803F0367}"/>
                  </a:ext>
                </a:extLst>
              </p:cNvPr>
              <p:cNvSpPr/>
              <p:nvPr/>
            </p:nvSpPr>
            <p:spPr>
              <a:xfrm rot="17824428">
                <a:off x="5269044" y="2296613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0D3304F-6B8D-1021-6CCE-67B514BA85F5}"/>
                  </a:ext>
                </a:extLst>
              </p:cNvPr>
              <p:cNvSpPr/>
              <p:nvPr/>
            </p:nvSpPr>
            <p:spPr>
              <a:xfrm>
                <a:off x="7548551" y="3314695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69EB2EFA-7CCD-C36C-53BF-5CB535CBC4B5}"/>
                  </a:ext>
                </a:extLst>
              </p:cNvPr>
              <p:cNvSpPr/>
              <p:nvPr/>
            </p:nvSpPr>
            <p:spPr>
              <a:xfrm rot="1524650">
                <a:off x="5634964" y="750196"/>
                <a:ext cx="881586" cy="108302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Our SQL</a:t>
                </a:r>
                <a:endParaRPr kumimoji="0" lang="fr-C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EC015E84-B070-4229-46C4-A5D0238BB8D4}"/>
                  </a:ext>
                </a:extLst>
              </p:cNvPr>
              <p:cNvSpPr/>
              <p:nvPr/>
            </p:nvSpPr>
            <p:spPr>
              <a:xfrm>
                <a:off x="6527653" y="1987660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8FCE33A1-1F07-1B2E-2D23-B2D47D8E962A}"/>
                  </a:ext>
                </a:extLst>
              </p:cNvPr>
              <p:cNvSpPr/>
              <p:nvPr/>
            </p:nvSpPr>
            <p:spPr>
              <a:xfrm>
                <a:off x="7050168" y="1987659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619178D8-DD0C-FB74-7D35-D09493B9BB30}"/>
                  </a:ext>
                </a:extLst>
              </p:cNvPr>
              <p:cNvSpPr/>
              <p:nvPr/>
            </p:nvSpPr>
            <p:spPr>
              <a:xfrm>
                <a:off x="7112216" y="2054313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6C1A699A-BAB6-EB32-9352-60F90A156074}"/>
                  </a:ext>
                </a:extLst>
              </p:cNvPr>
              <p:cNvSpPr/>
              <p:nvPr/>
            </p:nvSpPr>
            <p:spPr>
              <a:xfrm>
                <a:off x="6589418" y="205639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e 115">
              <a:extLst>
                <a:ext uri="{FF2B5EF4-FFF2-40B4-BE49-F238E27FC236}">
                  <a16:creationId xmlns:a16="http://schemas.microsoft.com/office/drawing/2014/main" id="{5F631BC2-261A-9D32-40C9-4F1A56359CE1}"/>
                </a:ext>
              </a:extLst>
            </p:cNvPr>
            <p:cNvGrpSpPr/>
            <p:nvPr/>
          </p:nvGrpSpPr>
          <p:grpSpPr>
            <a:xfrm>
              <a:off x="5897420" y="2362630"/>
              <a:ext cx="2523400" cy="3417741"/>
              <a:chOff x="5345883" y="750196"/>
              <a:chExt cx="2625288" cy="355574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1DF33F5-1FE6-19DA-74A4-6018311E9F61}"/>
                  </a:ext>
                </a:extLst>
              </p:cNvPr>
              <p:cNvSpPr/>
              <p:nvPr/>
            </p:nvSpPr>
            <p:spPr>
              <a:xfrm rot="1490689">
                <a:off x="5509327" y="1710725"/>
                <a:ext cx="95450" cy="1010899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28A82718-8872-58CE-FE59-F17134D54B6E}"/>
                  </a:ext>
                </a:extLst>
              </p:cNvPr>
              <p:cNvSpPr/>
              <p:nvPr/>
            </p:nvSpPr>
            <p:spPr>
              <a:xfrm rot="6983367">
                <a:off x="5744208" y="2281934"/>
                <a:ext cx="422622" cy="770710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02ADBACF-4603-C918-40A3-23D207FA3796}"/>
                  </a:ext>
                </a:extLst>
              </p:cNvPr>
              <p:cNvSpPr/>
              <p:nvPr/>
            </p:nvSpPr>
            <p:spPr>
              <a:xfrm>
                <a:off x="6203077" y="2547830"/>
                <a:ext cx="1345474" cy="133241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Triangle isocèle 119">
                <a:extLst>
                  <a:ext uri="{FF2B5EF4-FFF2-40B4-BE49-F238E27FC236}">
                    <a16:creationId xmlns:a16="http://schemas.microsoft.com/office/drawing/2014/main" id="{D2A6D281-C94B-892A-24E3-E9D708080C5A}"/>
                  </a:ext>
                </a:extLst>
              </p:cNvPr>
              <p:cNvSpPr/>
              <p:nvPr/>
            </p:nvSpPr>
            <p:spPr>
              <a:xfrm rot="10800000">
                <a:off x="6503522" y="2547829"/>
                <a:ext cx="744583" cy="888274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Losange 120">
                <a:extLst>
                  <a:ext uri="{FF2B5EF4-FFF2-40B4-BE49-F238E27FC236}">
                    <a16:creationId xmlns:a16="http://schemas.microsoft.com/office/drawing/2014/main" id="{75C5A56F-14FD-7A17-D9B6-D507EF3D0154}"/>
                  </a:ext>
                </a:extLst>
              </p:cNvPr>
              <p:cNvSpPr/>
              <p:nvPr/>
            </p:nvSpPr>
            <p:spPr>
              <a:xfrm>
                <a:off x="6751716" y="2547829"/>
                <a:ext cx="235132" cy="352697"/>
              </a:xfrm>
              <a:prstGeom prst="diamond">
                <a:avLst/>
              </a:prstGeom>
              <a:solidFill>
                <a:srgbClr val="C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2" name="Connecteur droit 121">
                <a:extLst>
                  <a:ext uri="{FF2B5EF4-FFF2-40B4-BE49-F238E27FC236}">
                    <a16:creationId xmlns:a16="http://schemas.microsoft.com/office/drawing/2014/main" id="{45C86FC1-73A6-C2A0-D4DE-A11A1F6B9C79}"/>
                  </a:ext>
                </a:extLst>
              </p:cNvPr>
              <p:cNvCxnSpPr/>
              <p:nvPr/>
            </p:nvCxnSpPr>
            <p:spPr>
              <a:xfrm>
                <a:off x="6866016" y="2900526"/>
                <a:ext cx="0" cy="979716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857D0036-8D1C-3FF5-D440-323502225D05}"/>
                  </a:ext>
                </a:extLst>
              </p:cNvPr>
              <p:cNvSpPr/>
              <p:nvPr/>
            </p:nvSpPr>
            <p:spPr>
              <a:xfrm>
                <a:off x="6203077" y="1713278"/>
                <a:ext cx="1345474" cy="83455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88FBAD65-0549-F9AA-B0EC-B4F36F731AB1}"/>
                  </a:ext>
                </a:extLst>
              </p:cNvPr>
              <p:cNvCxnSpPr/>
              <p:nvPr/>
            </p:nvCxnSpPr>
            <p:spPr>
              <a:xfrm>
                <a:off x="6657009" y="2364949"/>
                <a:ext cx="43760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732BC86-BEAA-C43D-FED6-A5A135CDADCD}"/>
                  </a:ext>
                </a:extLst>
              </p:cNvPr>
              <p:cNvSpPr/>
              <p:nvPr/>
            </p:nvSpPr>
            <p:spPr>
              <a:xfrm>
                <a:off x="6203267" y="3880242"/>
                <a:ext cx="67055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61C661B-750D-E937-61B5-B931F95E5AAB}"/>
                  </a:ext>
                </a:extLst>
              </p:cNvPr>
              <p:cNvSpPr/>
              <p:nvPr/>
            </p:nvSpPr>
            <p:spPr>
              <a:xfrm>
                <a:off x="6873820" y="3880242"/>
                <a:ext cx="674732" cy="425694"/>
              </a:xfrm>
              <a:prstGeom prst="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BEA3AF82-62C6-5FB1-AC76-6CB5E59E4495}"/>
                  </a:ext>
                </a:extLst>
              </p:cNvPr>
              <p:cNvSpPr/>
              <p:nvPr/>
            </p:nvSpPr>
            <p:spPr>
              <a:xfrm>
                <a:off x="7548549" y="2565504"/>
                <a:ext cx="422622" cy="749192"/>
              </a:xfrm>
              <a:prstGeom prst="rect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A50E43-F7D9-C8D5-839C-EAA0D4B094CC}"/>
                  </a:ext>
                </a:extLst>
              </p:cNvPr>
              <p:cNvSpPr/>
              <p:nvPr/>
            </p:nvSpPr>
            <p:spPr>
              <a:xfrm rot="17824428">
                <a:off x="5269044" y="2296613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C7FCC4E-F8A3-031D-1B16-56479AE66ADC}"/>
                  </a:ext>
                </a:extLst>
              </p:cNvPr>
              <p:cNvSpPr/>
              <p:nvPr/>
            </p:nvSpPr>
            <p:spPr>
              <a:xfrm>
                <a:off x="7548551" y="3314695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8967341-7EEA-64EB-8979-76ACADC6BEA9}"/>
                  </a:ext>
                </a:extLst>
              </p:cNvPr>
              <p:cNvSpPr/>
              <p:nvPr/>
            </p:nvSpPr>
            <p:spPr>
              <a:xfrm rot="1524650">
                <a:off x="5634964" y="750196"/>
                <a:ext cx="881586" cy="108302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CH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Our SQL</a:t>
                </a:r>
                <a:endParaRPr kumimoji="0" lang="fr-CH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A1EA320C-CBB6-8F6D-2231-A37E36173006}"/>
                  </a:ext>
                </a:extLst>
              </p:cNvPr>
              <p:cNvSpPr/>
              <p:nvPr/>
            </p:nvSpPr>
            <p:spPr>
              <a:xfrm>
                <a:off x="6527653" y="1987660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E373D39F-9731-D3E9-5CF5-1FBF5A3A5506}"/>
                  </a:ext>
                </a:extLst>
              </p:cNvPr>
              <p:cNvSpPr/>
              <p:nvPr/>
            </p:nvSpPr>
            <p:spPr>
              <a:xfrm>
                <a:off x="7050168" y="1987659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87869795-FC17-8E7D-2514-0FE28B553011}"/>
                  </a:ext>
                </a:extLst>
              </p:cNvPr>
              <p:cNvSpPr/>
              <p:nvPr/>
            </p:nvSpPr>
            <p:spPr>
              <a:xfrm>
                <a:off x="7112216" y="2054313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0DED19BF-8E70-C59C-A664-908C4C6F1658}"/>
                  </a:ext>
                </a:extLst>
              </p:cNvPr>
              <p:cNvSpPr/>
              <p:nvPr/>
            </p:nvSpPr>
            <p:spPr>
              <a:xfrm>
                <a:off x="6589418" y="2056396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78" y="194900"/>
            <a:ext cx="2858921" cy="13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Notre application repose sur la gestion de variantes de jeu, de cartes, et d’ordres de réveil.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SQLite est parfait pour les projets légers ou prototypes, car :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46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ne nécessite aucune installation serveur.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464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s’intègre facilement avec Node.js grâce à des bibliothèques comme better-sqlite3.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 title="HEIG-VD_logotype-baseline_rouge-rv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311700" y="693975"/>
            <a:ext cx="548712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SQLite: </a:t>
            </a:r>
            <a:r>
              <a:rPr lang="fr-FR" sz="2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Pourquoi l’avoir utilisé dans notre projet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b="1" dirty="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1E4D38AA-2E6D-F291-EDD5-EB21D09DF2C8}"/>
              </a:ext>
            </a:extLst>
          </p:cNvPr>
          <p:cNvGrpSpPr/>
          <p:nvPr/>
        </p:nvGrpSpPr>
        <p:grpSpPr>
          <a:xfrm>
            <a:off x="-1043968" y="2487373"/>
            <a:ext cx="3407646" cy="3924303"/>
            <a:chOff x="0" y="1523200"/>
            <a:chExt cx="2613659" cy="300993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7F22EAD2-57EA-295D-AF01-AE2462DFB1BC}"/>
                </a:ext>
              </a:extLst>
            </p:cNvPr>
            <p:cNvGrpSpPr/>
            <p:nvPr/>
          </p:nvGrpSpPr>
          <p:grpSpPr>
            <a:xfrm>
              <a:off x="517142" y="1940476"/>
              <a:ext cx="1965846" cy="2592658"/>
              <a:chOff x="517142" y="1940476"/>
              <a:chExt cx="1965846" cy="2592658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10C3523-4E3D-625C-B7AE-5A9B2D5135AF}"/>
                  </a:ext>
                </a:extLst>
              </p:cNvPr>
              <p:cNvSpPr/>
              <p:nvPr/>
            </p:nvSpPr>
            <p:spPr>
              <a:xfrm>
                <a:off x="715715" y="1940476"/>
                <a:ext cx="1345474" cy="83455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9ACE5E1A-E0BD-30E0-39E5-92029BD7E26F}"/>
                  </a:ext>
                </a:extLst>
              </p:cNvPr>
              <p:cNvSpPr/>
              <p:nvPr/>
            </p:nvSpPr>
            <p:spPr>
              <a:xfrm>
                <a:off x="1016159" y="2252513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3F089DC6-C94F-3FCF-8B7F-9A7B5965A9DD}"/>
                  </a:ext>
                </a:extLst>
              </p:cNvPr>
              <p:cNvSpPr/>
              <p:nvPr/>
            </p:nvSpPr>
            <p:spPr>
              <a:xfrm>
                <a:off x="1538674" y="2252512"/>
                <a:ext cx="169817" cy="16981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6" name="Connecteur droit 105">
                <a:extLst>
                  <a:ext uri="{FF2B5EF4-FFF2-40B4-BE49-F238E27FC236}">
                    <a16:creationId xmlns:a16="http://schemas.microsoft.com/office/drawing/2014/main" id="{AD6103AF-A699-D3DD-B63C-E224C579BBC6}"/>
                  </a:ext>
                </a:extLst>
              </p:cNvPr>
              <p:cNvCxnSpPr/>
              <p:nvPr/>
            </p:nvCxnSpPr>
            <p:spPr>
              <a:xfrm>
                <a:off x="1169647" y="2592147"/>
                <a:ext cx="437607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98A34C27-8B62-4E78-19A2-29B741B6C13A}"/>
                  </a:ext>
                </a:extLst>
              </p:cNvPr>
              <p:cNvCxnSpPr/>
              <p:nvPr/>
            </p:nvCxnSpPr>
            <p:spPr>
              <a:xfrm>
                <a:off x="1538674" y="2195662"/>
                <a:ext cx="1883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359276BF-E17B-FD5B-9C7E-CBCBD6CB5033}"/>
                  </a:ext>
                </a:extLst>
              </p:cNvPr>
              <p:cNvCxnSpPr/>
              <p:nvPr/>
            </p:nvCxnSpPr>
            <p:spPr>
              <a:xfrm>
                <a:off x="997651" y="2195662"/>
                <a:ext cx="18832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3F445F63-90A1-B060-D480-5D50C1393922}"/>
                  </a:ext>
                </a:extLst>
              </p:cNvPr>
              <p:cNvSpPr/>
              <p:nvPr/>
            </p:nvSpPr>
            <p:spPr>
              <a:xfrm>
                <a:off x="1606165" y="231976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1A4DD54F-3E80-BF59-2284-7630B5BBE7B7}"/>
                  </a:ext>
                </a:extLst>
              </p:cNvPr>
              <p:cNvSpPr/>
              <p:nvPr/>
            </p:nvSpPr>
            <p:spPr>
              <a:xfrm>
                <a:off x="1081014" y="231976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17E7B8A1-F6C6-0001-A221-05C58C2EBC42}"/>
                  </a:ext>
                </a:extLst>
              </p:cNvPr>
              <p:cNvSpPr/>
              <p:nvPr/>
            </p:nvSpPr>
            <p:spPr>
              <a:xfrm>
                <a:off x="901371" y="2101658"/>
                <a:ext cx="405580" cy="405580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9FD1856F-8D3C-730F-A286-F553080522D8}"/>
                  </a:ext>
                </a:extLst>
              </p:cNvPr>
              <p:cNvSpPr/>
              <p:nvPr/>
            </p:nvSpPr>
            <p:spPr>
              <a:xfrm>
                <a:off x="1421739" y="2101658"/>
                <a:ext cx="405580" cy="405580"/>
              </a:xfrm>
              <a:prstGeom prst="ellips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3" name="Connecteur droit 112">
                <a:extLst>
                  <a:ext uri="{FF2B5EF4-FFF2-40B4-BE49-F238E27FC236}">
                    <a16:creationId xmlns:a16="http://schemas.microsoft.com/office/drawing/2014/main" id="{CAB547F4-EF05-A44F-7A7B-0CA9611BEC7C}"/>
                  </a:ext>
                </a:extLst>
              </p:cNvPr>
              <p:cNvCxnSpPr>
                <a:endCxn id="112" idx="2"/>
              </p:cNvCxnSpPr>
              <p:nvPr/>
            </p:nvCxnSpPr>
            <p:spPr>
              <a:xfrm>
                <a:off x="1311936" y="2304448"/>
                <a:ext cx="109803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4B364F30-892A-FAD0-6E40-C5FC5E137308}"/>
                  </a:ext>
                </a:extLst>
              </p:cNvPr>
              <p:cNvCxnSpPr>
                <a:stCxn id="103" idx="1"/>
              </p:cNvCxnSpPr>
              <p:nvPr/>
            </p:nvCxnSpPr>
            <p:spPr>
              <a:xfrm flipV="1">
                <a:off x="715715" y="2319761"/>
                <a:ext cx="185656" cy="3799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15" name="Connecteur droit 114">
                <a:extLst>
                  <a:ext uri="{FF2B5EF4-FFF2-40B4-BE49-F238E27FC236}">
                    <a16:creationId xmlns:a16="http://schemas.microsoft.com/office/drawing/2014/main" id="{434BD7FF-53E6-0829-5062-7024894C5A65}"/>
                  </a:ext>
                </a:extLst>
              </p:cNvPr>
              <p:cNvCxnSpPr>
                <a:endCxn id="103" idx="3"/>
              </p:cNvCxnSpPr>
              <p:nvPr/>
            </p:nvCxnSpPr>
            <p:spPr>
              <a:xfrm>
                <a:off x="1823435" y="2323444"/>
                <a:ext cx="237754" cy="3430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grpSp>
            <p:nvGrpSpPr>
              <p:cNvPr id="116" name="Groupe 115">
                <a:extLst>
                  <a:ext uri="{FF2B5EF4-FFF2-40B4-BE49-F238E27FC236}">
                    <a16:creationId xmlns:a16="http://schemas.microsoft.com/office/drawing/2014/main" id="{B3E7E468-9870-3272-4895-ED323C3387C8}"/>
                  </a:ext>
                </a:extLst>
              </p:cNvPr>
              <p:cNvGrpSpPr/>
              <p:nvPr/>
            </p:nvGrpSpPr>
            <p:grpSpPr>
              <a:xfrm>
                <a:off x="715715" y="2771185"/>
                <a:ext cx="1345475" cy="1761949"/>
                <a:chOff x="715715" y="2771185"/>
                <a:chExt cx="1345475" cy="1761949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CA3D0F4E-9D58-DE58-03E1-0B04EAE420BE}"/>
                    </a:ext>
                  </a:extLst>
                </p:cNvPr>
                <p:cNvSpPr/>
                <p:nvPr/>
              </p:nvSpPr>
              <p:spPr>
                <a:xfrm>
                  <a:off x="715715" y="2775028"/>
                  <a:ext cx="1345474" cy="1332412"/>
                </a:xfrm>
                <a:prstGeom prst="rect">
                  <a:avLst/>
                </a:prstGeom>
                <a:solidFill>
                  <a:srgbClr val="5B9BD5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Triangle isocèle 125">
                  <a:extLst>
                    <a:ext uri="{FF2B5EF4-FFF2-40B4-BE49-F238E27FC236}">
                      <a16:creationId xmlns:a16="http://schemas.microsoft.com/office/drawing/2014/main" id="{A2A7B72B-81E1-F1D5-93F0-324602AC8484}"/>
                    </a:ext>
                  </a:extLst>
                </p:cNvPr>
                <p:cNvSpPr/>
                <p:nvPr/>
              </p:nvSpPr>
              <p:spPr>
                <a:xfrm rot="10800000">
                  <a:off x="1016159" y="2771185"/>
                  <a:ext cx="744583" cy="591669"/>
                </a:xfrm>
                <a:prstGeom prst="triangl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7B108131-7F12-5A31-9524-D8F8CA7A78E3}"/>
                    </a:ext>
                  </a:extLst>
                </p:cNvPr>
                <p:cNvCxnSpPr>
                  <a:stCxn id="126" idx="3"/>
                </p:cNvCxnSpPr>
                <p:nvPr/>
              </p:nvCxnSpPr>
              <p:spPr>
                <a:xfrm flipH="1">
                  <a:off x="1383553" y="2771185"/>
                  <a:ext cx="4897" cy="133625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4CD32571-24C2-1A6E-EBDD-5D7D68118010}"/>
                    </a:ext>
                  </a:extLst>
                </p:cNvPr>
                <p:cNvSpPr/>
                <p:nvPr/>
              </p:nvSpPr>
              <p:spPr>
                <a:xfrm>
                  <a:off x="715905" y="4107440"/>
                  <a:ext cx="670552" cy="425694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B7C2FB11-50B4-1B98-01EA-A42AAB529960}"/>
                    </a:ext>
                  </a:extLst>
                </p:cNvPr>
                <p:cNvSpPr/>
                <p:nvPr/>
              </p:nvSpPr>
              <p:spPr>
                <a:xfrm>
                  <a:off x="1386458" y="4107440"/>
                  <a:ext cx="674732" cy="425694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C4AD2B85-C539-F505-D6F5-414128D4A877}"/>
                    </a:ext>
                  </a:extLst>
                </p:cNvPr>
                <p:cNvSpPr/>
                <p:nvPr/>
              </p:nvSpPr>
              <p:spPr>
                <a:xfrm>
                  <a:off x="868816" y="2784247"/>
                  <a:ext cx="147248" cy="1323192"/>
                </a:xfrm>
                <a:prstGeom prst="rect">
                  <a:avLst/>
                </a:pr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210BF74-8ECD-C602-315B-EF5C7652C8B7}"/>
                    </a:ext>
                  </a:extLst>
                </p:cNvPr>
                <p:cNvSpPr/>
                <p:nvPr/>
              </p:nvSpPr>
              <p:spPr>
                <a:xfrm>
                  <a:off x="1763716" y="2775800"/>
                  <a:ext cx="147248" cy="1323192"/>
                </a:xfrm>
                <a:prstGeom prst="rect">
                  <a:avLst/>
                </a:pr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7" name="Groupe 116">
                <a:extLst>
                  <a:ext uri="{FF2B5EF4-FFF2-40B4-BE49-F238E27FC236}">
                    <a16:creationId xmlns:a16="http://schemas.microsoft.com/office/drawing/2014/main" id="{6A5CDB5E-817F-EA56-C78B-AEC5DE097FA9}"/>
                  </a:ext>
                </a:extLst>
              </p:cNvPr>
              <p:cNvGrpSpPr/>
              <p:nvPr/>
            </p:nvGrpSpPr>
            <p:grpSpPr>
              <a:xfrm>
                <a:off x="2060366" y="2773029"/>
                <a:ext cx="422622" cy="1018132"/>
                <a:chOff x="2061187" y="2792702"/>
                <a:chExt cx="422622" cy="1018132"/>
              </a:xfrm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DB7F932A-B3C9-A6D1-117A-80C7457F9FC7}"/>
                    </a:ext>
                  </a:extLst>
                </p:cNvPr>
                <p:cNvSpPr/>
                <p:nvPr/>
              </p:nvSpPr>
              <p:spPr>
                <a:xfrm>
                  <a:off x="2061187" y="2792702"/>
                  <a:ext cx="422622" cy="749192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57C4830A-5366-C01C-275A-4EC29A134E6C}"/>
                    </a:ext>
                  </a:extLst>
                </p:cNvPr>
                <p:cNvSpPr/>
                <p:nvPr/>
              </p:nvSpPr>
              <p:spPr>
                <a:xfrm>
                  <a:off x="2061189" y="3541893"/>
                  <a:ext cx="422620" cy="268941"/>
                </a:xfrm>
                <a:prstGeom prst="rect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8" name="Groupe 117">
                <a:extLst>
                  <a:ext uri="{FF2B5EF4-FFF2-40B4-BE49-F238E27FC236}">
                    <a16:creationId xmlns:a16="http://schemas.microsoft.com/office/drawing/2014/main" id="{A5F82172-9413-CA86-69FB-DB3E0A91D3F4}"/>
                  </a:ext>
                </a:extLst>
              </p:cNvPr>
              <p:cNvGrpSpPr/>
              <p:nvPr/>
            </p:nvGrpSpPr>
            <p:grpSpPr>
              <a:xfrm rot="18177520">
                <a:off x="825656" y="2710233"/>
                <a:ext cx="422622" cy="1039650"/>
                <a:chOff x="293095" y="2771185"/>
                <a:chExt cx="422622" cy="1039650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500E989-1D75-B144-E523-04072781469A}"/>
                    </a:ext>
                  </a:extLst>
                </p:cNvPr>
                <p:cNvSpPr/>
                <p:nvPr/>
              </p:nvSpPr>
              <p:spPr>
                <a:xfrm>
                  <a:off x="293095" y="2771185"/>
                  <a:ext cx="422622" cy="77071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2688318C-1592-6FF6-764E-9A8ABBDE7C6A}"/>
                    </a:ext>
                  </a:extLst>
                </p:cNvPr>
                <p:cNvSpPr/>
                <p:nvPr/>
              </p:nvSpPr>
              <p:spPr>
                <a:xfrm>
                  <a:off x="293095" y="3541894"/>
                  <a:ext cx="422620" cy="268941"/>
                </a:xfrm>
                <a:prstGeom prst="rect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19" name="Picture 2" descr="Liste des rôles | Wiki Loup-Garou | Fandom">
                <a:extLst>
                  <a:ext uri="{FF2B5EF4-FFF2-40B4-BE49-F238E27FC236}">
                    <a16:creationId xmlns:a16="http://schemas.microsoft.com/office/drawing/2014/main" id="{211EDE6F-8497-1CF4-E803-E0141F15EC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21976" y="2677057"/>
                <a:ext cx="586741" cy="1072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0" name="Picture 2" descr="Liste des rôles | Wiki Loup-Garou | Fandom">
                <a:extLst>
                  <a:ext uri="{FF2B5EF4-FFF2-40B4-BE49-F238E27FC236}">
                    <a16:creationId xmlns:a16="http://schemas.microsoft.com/office/drawing/2014/main" id="{DFB915C0-27F2-F256-3832-6A23F0FF5B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713953">
                <a:off x="1553695" y="2728179"/>
                <a:ext cx="586741" cy="10725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" name="Picture 16" descr="Yugi hair Blank Template - Imgflip">
              <a:extLst>
                <a:ext uri="{FF2B5EF4-FFF2-40B4-BE49-F238E27FC236}">
                  <a16:creationId xmlns:a16="http://schemas.microsoft.com/office/drawing/2014/main" id="{851244DD-2F20-9D21-F83A-5E966295D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23200"/>
              <a:ext cx="2613659" cy="1196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78" y="194900"/>
            <a:ext cx="2858921" cy="13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Fonctionnement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9" title="HEIG-VD_logotype-baseline_rouge-rv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SQLite </a:t>
            </a:r>
            <a:endParaRPr sz="20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73" y="2346050"/>
            <a:ext cx="2858925" cy="118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66700" y="2025600"/>
            <a:ext cx="5168351" cy="1988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78" y="194900"/>
            <a:ext cx="2858921" cy="135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311700" y="1548975"/>
            <a:ext cx="4791600" cy="31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Avantage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</a:rPr>
              <a:t>✅ </a:t>
            </a:r>
            <a:r>
              <a:rPr lang="fr" sz="1100" b="1" dirty="0">
                <a:solidFill>
                  <a:schemeClr val="dk1"/>
                </a:solidFill>
              </a:rPr>
              <a:t>Simplicité</a:t>
            </a:r>
            <a:r>
              <a:rPr lang="fr" sz="1100" dirty="0">
                <a:solidFill>
                  <a:schemeClr val="dk1"/>
                </a:solidFill>
              </a:rPr>
              <a:t> :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chemeClr val="dk1"/>
                </a:solidFill>
              </a:rPr>
              <a:t>un seul fichier </a:t>
            </a:r>
            <a:r>
              <a:rPr lang="fr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.db</a:t>
            </a:r>
            <a:r>
              <a:rPr lang="fr" sz="1100" dirty="0">
                <a:solidFill>
                  <a:schemeClr val="dk1"/>
                </a:solidFill>
              </a:rPr>
              <a:t>, facile à déplacer, sauvegarder ou partager.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</a:rPr>
              <a:t>✅ </a:t>
            </a:r>
            <a:r>
              <a:rPr lang="fr" sz="1100" b="1" dirty="0">
                <a:solidFill>
                  <a:schemeClr val="dk1"/>
                </a:solidFill>
              </a:rPr>
              <a:t>Zéro configuration</a:t>
            </a:r>
            <a:r>
              <a:rPr lang="fr" sz="1100" dirty="0">
                <a:solidFill>
                  <a:schemeClr val="dk1"/>
                </a:solidFill>
              </a:rPr>
              <a:t> :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chemeClr val="dk1"/>
                </a:solidFill>
              </a:rPr>
              <a:t>pas besoin d’installer un serveur.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</a:rPr>
              <a:t>✅ </a:t>
            </a:r>
            <a:r>
              <a:rPr lang="fr" sz="1100" b="1" dirty="0">
                <a:solidFill>
                  <a:schemeClr val="dk1"/>
                </a:solidFill>
              </a:rPr>
              <a:t>Performances très bonnes</a:t>
            </a:r>
            <a:r>
              <a:rPr lang="fr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chemeClr val="dk1"/>
                </a:solidFill>
              </a:rPr>
              <a:t>pour des projets à faible ou moyenne   charge.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</a:rPr>
              <a:t>✅ </a:t>
            </a:r>
            <a:r>
              <a:rPr lang="fr" sz="1100" b="1" dirty="0">
                <a:solidFill>
                  <a:schemeClr val="dk1"/>
                </a:solidFill>
              </a:rPr>
              <a:t>Ultra-léger</a:t>
            </a:r>
            <a:r>
              <a:rPr lang="fr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chemeClr val="dk1"/>
                </a:solidFill>
              </a:rPr>
              <a:t>(moins de 1 Mo !).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0" title="HEIG-VD_logotype-baseline_rouge-rv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SQLite </a:t>
            </a:r>
            <a:endParaRPr sz="20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5103250" y="1489725"/>
            <a:ext cx="4040700" cy="31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7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</a:rPr>
              <a:t>❌ </a:t>
            </a:r>
            <a:r>
              <a:rPr lang="fr" sz="1100" b="1" dirty="0">
                <a:solidFill>
                  <a:schemeClr val="dk1"/>
                </a:solidFill>
              </a:rPr>
              <a:t>Pas fait pour les gros projets multi-utilisateurs</a:t>
            </a:r>
            <a:r>
              <a:rPr lang="fr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chemeClr val="dk1"/>
                </a:solidFill>
              </a:rPr>
              <a:t>en simultané (gestion des accès concurrents limitée).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</a:rPr>
              <a:t>❌ </a:t>
            </a:r>
            <a:r>
              <a:rPr lang="fr" sz="1100" b="1" dirty="0">
                <a:solidFill>
                  <a:schemeClr val="dk1"/>
                </a:solidFill>
              </a:rPr>
              <a:t>Moins de fonctionnalités avancées</a:t>
            </a:r>
            <a:r>
              <a:rPr lang="fr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>
                <a:solidFill>
                  <a:schemeClr val="dk1"/>
                </a:solidFill>
              </a:rPr>
              <a:t>que PostgreSQL ou MySQL (ex : utilisateurs multiples, rôles, triggers complexes).</a:t>
            </a:r>
            <a:br>
              <a:rPr lang="fr" sz="1100" dirty="0">
                <a:solidFill>
                  <a:schemeClr val="dk1"/>
                </a:solidFill>
              </a:rPr>
            </a:br>
            <a:r>
              <a:rPr lang="fr" sz="1100" dirty="0">
                <a:solidFill>
                  <a:schemeClr val="dk1"/>
                </a:solidFill>
              </a:rPr>
              <a:t>❌ </a:t>
            </a:r>
            <a:r>
              <a:rPr lang="fr" sz="1100" b="1" dirty="0">
                <a:solidFill>
                  <a:schemeClr val="dk1"/>
                </a:solidFill>
              </a:rPr>
              <a:t>Fichier unique</a:t>
            </a:r>
            <a:r>
              <a:rPr lang="fr" sz="1100" dirty="0">
                <a:solidFill>
                  <a:schemeClr val="dk1"/>
                </a:solidFill>
              </a:rPr>
              <a:t> :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 dirty="0">
                <a:solidFill>
                  <a:schemeClr val="dk1"/>
                </a:solidFill>
              </a:rPr>
              <a:t>attention à la corruption si l’application crash pendant une écriture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7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311700" y="1202225"/>
            <a:ext cx="8520600" cy="3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Google APIs sont des interfaces de programmation mises à disposition par Google pour permettre aux développeurs d’interagir avec les services Google tels que :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Gmail ✉️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Calendar 📅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Drive 📁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Maps 🗺️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64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70"/>
              <a:buFont typeface="Calibri"/>
              <a:buChar char="-"/>
            </a:pPr>
            <a:r>
              <a:rPr lang="fr" sz="16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Etc…</a:t>
            </a:r>
            <a:endParaRPr sz="16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1" title="HEIG-VD_logotype-baseline_rouge-rv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25" y="135650"/>
            <a:ext cx="1290173" cy="4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311700" y="693975"/>
            <a:ext cx="34911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 b="1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Google API</a:t>
            </a:r>
            <a:endParaRPr sz="2000" b="1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>
            <a:off x="311700" y="4751700"/>
            <a:ext cx="8520600" cy="3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fr" sz="13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Duruz Florian, Surbeck Léon - 13/06/2025 - WEB</a:t>
            </a:r>
            <a:endParaRPr sz="13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090" y="135650"/>
            <a:ext cx="3787179" cy="135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rganigramme : Opération manuelle 1">
            <a:extLst>
              <a:ext uri="{FF2B5EF4-FFF2-40B4-BE49-F238E27FC236}">
                <a16:creationId xmlns:a16="http://schemas.microsoft.com/office/drawing/2014/main" id="{A52C173F-AB17-711A-0304-9D60471FD60E}"/>
              </a:ext>
            </a:extLst>
          </p:cNvPr>
          <p:cNvSpPr>
            <a:spLocks/>
          </p:cNvSpPr>
          <p:nvPr/>
        </p:nvSpPr>
        <p:spPr>
          <a:xfrm rot="14336970">
            <a:off x="7506968" y="-1706573"/>
            <a:ext cx="2650664" cy="8754289"/>
          </a:xfrm>
          <a:prstGeom prst="flowChartManualOperation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  <a:alpha val="1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F4AE161-25D2-7940-571A-87268A64F064}"/>
              </a:ext>
            </a:extLst>
          </p:cNvPr>
          <p:cNvGrpSpPr/>
          <p:nvPr/>
        </p:nvGrpSpPr>
        <p:grpSpPr>
          <a:xfrm>
            <a:off x="3279502" y="2773679"/>
            <a:ext cx="1642542" cy="1937283"/>
            <a:chOff x="1220412" y="1746036"/>
            <a:chExt cx="2190714" cy="2583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EC8288-797C-47D5-EA76-334FD86B0FF8}"/>
                </a:ext>
              </a:extLst>
            </p:cNvPr>
            <p:cNvSpPr/>
            <p:nvPr/>
          </p:nvSpPr>
          <p:spPr>
            <a:xfrm>
              <a:off x="1643032" y="1746036"/>
              <a:ext cx="1345474" cy="834551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5A42839-CC22-4CA4-16F1-62A2CEFF3CE0}"/>
                </a:ext>
              </a:extLst>
            </p:cNvPr>
            <p:cNvSpPr/>
            <p:nvPr/>
          </p:nvSpPr>
          <p:spPr>
            <a:xfrm>
              <a:off x="1943476" y="2049235"/>
              <a:ext cx="169817" cy="16981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34F1653-35E4-A909-D0FF-809331FCD794}"/>
                </a:ext>
              </a:extLst>
            </p:cNvPr>
            <p:cNvSpPr/>
            <p:nvPr/>
          </p:nvSpPr>
          <p:spPr>
            <a:xfrm>
              <a:off x="2465991" y="2049234"/>
              <a:ext cx="169817" cy="16981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9A41395F-70F4-17D1-5892-78637638810B}"/>
                </a:ext>
              </a:extLst>
            </p:cNvPr>
            <p:cNvCxnSpPr>
              <a:cxnSpLocks/>
            </p:cNvCxnSpPr>
            <p:nvPr/>
          </p:nvCxnSpPr>
          <p:spPr>
            <a:xfrm>
              <a:off x="2502909" y="1931291"/>
              <a:ext cx="185150" cy="5685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1598BE7-CC68-351D-32F7-E7BC8B5F3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333" y="1931292"/>
              <a:ext cx="171996" cy="61093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618AC2D-8AF0-1C93-FFA4-F4183AD43768}"/>
                </a:ext>
              </a:extLst>
            </p:cNvPr>
            <p:cNvSpPr/>
            <p:nvPr/>
          </p:nvSpPr>
          <p:spPr>
            <a:xfrm>
              <a:off x="2572624" y="209362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C08741A-2A4D-3733-DC73-C13BBC2EC118}"/>
                </a:ext>
              </a:extLst>
            </p:cNvPr>
            <p:cNvSpPr/>
            <p:nvPr/>
          </p:nvSpPr>
          <p:spPr>
            <a:xfrm>
              <a:off x="2047207" y="2093623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2F567A70-28A4-9A75-0A3B-1F1BB5E85FD4}"/>
                </a:ext>
              </a:extLst>
            </p:cNvPr>
            <p:cNvGrpSpPr/>
            <p:nvPr/>
          </p:nvGrpSpPr>
          <p:grpSpPr>
            <a:xfrm>
              <a:off x="1643032" y="2567907"/>
              <a:ext cx="1345475" cy="1761949"/>
              <a:chOff x="1643032" y="2567907"/>
              <a:chExt cx="1345475" cy="176194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2C351E-4B13-0FD7-2F13-3FF59941F9D7}"/>
                  </a:ext>
                </a:extLst>
              </p:cNvPr>
              <p:cNvSpPr/>
              <p:nvPr/>
            </p:nvSpPr>
            <p:spPr>
              <a:xfrm>
                <a:off x="1643032" y="2571750"/>
                <a:ext cx="1345474" cy="133241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riangle isocèle 24">
                <a:extLst>
                  <a:ext uri="{FF2B5EF4-FFF2-40B4-BE49-F238E27FC236}">
                    <a16:creationId xmlns:a16="http://schemas.microsoft.com/office/drawing/2014/main" id="{CACCC40A-A5B5-609B-A78B-99EE4B18A877}"/>
                  </a:ext>
                </a:extLst>
              </p:cNvPr>
              <p:cNvSpPr/>
              <p:nvPr/>
            </p:nvSpPr>
            <p:spPr>
              <a:xfrm rot="10800000">
                <a:off x="1943476" y="2567907"/>
                <a:ext cx="744583" cy="591669"/>
              </a:xfrm>
              <a:prstGeom prst="triangl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F5525501-A75D-3B88-9DA7-35A1928A9EE1}"/>
                  </a:ext>
                </a:extLst>
              </p:cNvPr>
              <p:cNvCxnSpPr>
                <a:stCxn id="25" idx="3"/>
              </p:cNvCxnSpPr>
              <p:nvPr/>
            </p:nvCxnSpPr>
            <p:spPr>
              <a:xfrm flipH="1">
                <a:off x="2310870" y="2567907"/>
                <a:ext cx="4897" cy="133625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F4D660D-A624-8085-ABAE-F7E4AC213121}"/>
                  </a:ext>
                </a:extLst>
              </p:cNvPr>
              <p:cNvSpPr/>
              <p:nvPr/>
            </p:nvSpPr>
            <p:spPr>
              <a:xfrm>
                <a:off x="1643222" y="3904162"/>
                <a:ext cx="670552" cy="425694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3B11BF-9C24-DDF0-58B7-6D9504CF1C9C}"/>
                  </a:ext>
                </a:extLst>
              </p:cNvPr>
              <p:cNvSpPr/>
              <p:nvPr/>
            </p:nvSpPr>
            <p:spPr>
              <a:xfrm>
                <a:off x="2313775" y="3904162"/>
                <a:ext cx="674732" cy="425694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799D9E8-EA32-8B82-8BF4-2613B1CBED84}"/>
                </a:ext>
              </a:extLst>
            </p:cNvPr>
            <p:cNvGrpSpPr/>
            <p:nvPr/>
          </p:nvGrpSpPr>
          <p:grpSpPr>
            <a:xfrm>
              <a:off x="1220412" y="2567907"/>
              <a:ext cx="422622" cy="1039650"/>
              <a:chOff x="1220412" y="2567907"/>
              <a:chExt cx="422622" cy="103965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C8AC65-522B-CF67-4CEB-4555D3AB42DA}"/>
                  </a:ext>
                </a:extLst>
              </p:cNvPr>
              <p:cNvSpPr/>
              <p:nvPr/>
            </p:nvSpPr>
            <p:spPr>
              <a:xfrm>
                <a:off x="1220412" y="2567907"/>
                <a:ext cx="422622" cy="770710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D808C86-2831-C895-6374-88B2601BD1FD}"/>
                  </a:ext>
                </a:extLst>
              </p:cNvPr>
              <p:cNvSpPr/>
              <p:nvPr/>
            </p:nvSpPr>
            <p:spPr>
              <a:xfrm>
                <a:off x="1220412" y="3338616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503A96D-E950-FECB-2B57-2A345B0AD869}"/>
                </a:ext>
              </a:extLst>
            </p:cNvPr>
            <p:cNvGrpSpPr/>
            <p:nvPr/>
          </p:nvGrpSpPr>
          <p:grpSpPr>
            <a:xfrm>
              <a:off x="2988504" y="2589424"/>
              <a:ext cx="422622" cy="1018132"/>
              <a:chOff x="2988504" y="2589424"/>
              <a:chExt cx="422622" cy="101813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221F17-3B3D-6E30-75D5-8145EF889898}"/>
                  </a:ext>
                </a:extLst>
              </p:cNvPr>
              <p:cNvSpPr/>
              <p:nvPr/>
            </p:nvSpPr>
            <p:spPr>
              <a:xfrm>
                <a:off x="2988504" y="2589424"/>
                <a:ext cx="422622" cy="74919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A19BA12-CC9F-37FF-07CF-4CA473B29266}"/>
                  </a:ext>
                </a:extLst>
              </p:cNvPr>
              <p:cNvSpPr/>
              <p:nvPr/>
            </p:nvSpPr>
            <p:spPr>
              <a:xfrm>
                <a:off x="2988506" y="3338615"/>
                <a:ext cx="422620" cy="268941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FABDA01-AAA7-9277-E1AA-D02B0D1B39E1}"/>
                </a:ext>
              </a:extLst>
            </p:cNvPr>
            <p:cNvSpPr/>
            <p:nvPr/>
          </p:nvSpPr>
          <p:spPr>
            <a:xfrm>
              <a:off x="1828688" y="1898380"/>
              <a:ext cx="405580" cy="40558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F12B53C9-72D7-EC27-3B44-803E58E0D7A4}"/>
                </a:ext>
              </a:extLst>
            </p:cNvPr>
            <p:cNvSpPr/>
            <p:nvPr/>
          </p:nvSpPr>
          <p:spPr>
            <a:xfrm>
              <a:off x="2349056" y="1898380"/>
              <a:ext cx="405580" cy="405580"/>
            </a:xfrm>
            <a:prstGeom prst="ellips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6857F61-AAB6-22A4-378D-3CF1C1210B8E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2239253" y="2101170"/>
              <a:ext cx="109803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68C760BC-C991-C9EA-0F1E-EBDF1EE887B0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1643032" y="2125321"/>
              <a:ext cx="185656" cy="3799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694E68D-77DF-51FE-5F78-239F902CFEC8}"/>
                </a:ext>
              </a:extLst>
            </p:cNvPr>
            <p:cNvCxnSpPr>
              <a:endCxn id="4" idx="3"/>
            </p:cNvCxnSpPr>
            <p:nvPr/>
          </p:nvCxnSpPr>
          <p:spPr>
            <a:xfrm>
              <a:off x="2750752" y="2129004"/>
              <a:ext cx="237754" cy="34308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6AB368AF-0509-6453-1882-142F0A1186A8}"/>
                </a:ext>
              </a:extLst>
            </p:cNvPr>
            <p:cNvSpPr/>
            <p:nvPr/>
          </p:nvSpPr>
          <p:spPr>
            <a:xfrm>
              <a:off x="2149374" y="2316234"/>
              <a:ext cx="289560" cy="16981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  <p:pic>
        <p:nvPicPr>
          <p:cNvPr id="6148" name="Picture 4" descr="Google Cloud&quot; Icon - Download for free – Iconduck">
            <a:extLst>
              <a:ext uri="{FF2B5EF4-FFF2-40B4-BE49-F238E27FC236}">
                <a16:creationId xmlns:a16="http://schemas.microsoft.com/office/drawing/2014/main" id="{96203EE0-92EA-78A7-AB4C-13A52E5F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672" y="609465"/>
            <a:ext cx="2190325" cy="176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82716E-6 L -0.40573 0.347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95" y="17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679</Words>
  <Application>Microsoft Office PowerPoint</Application>
  <PresentationFormat>Affichage à l'écran (16:9)</PresentationFormat>
  <Paragraphs>113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Calibri</vt:lpstr>
      <vt:lpstr>Roboto Mono</vt:lpstr>
      <vt:lpstr>Arial</vt:lpstr>
      <vt:lpstr>Simple Light</vt:lpstr>
      <vt:lpstr>WEB - Projet libre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Duruz Florian</cp:lastModifiedBy>
  <cp:revision>3</cp:revision>
  <dcterms:modified xsi:type="dcterms:W3CDTF">2025-06-13T09:23:24Z</dcterms:modified>
</cp:coreProperties>
</file>