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267"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By:BANARJI</a:t>
            </a:r>
            <a:r>
              <a:rPr lang="en-US" sz="2000" b="1" dirty="0">
                <a:solidFill>
                  <a:schemeClr val="accent1">
                    <a:lumMod val="75000"/>
                  </a:schemeClr>
                </a:solidFill>
                <a:latin typeface="Arial" pitchFamily="34" charset="0"/>
                <a:cs typeface="Arial" pitchFamily="34" charset="0"/>
              </a:rPr>
              <a:t> B</a:t>
            </a:r>
          </a:p>
          <a:p>
            <a:r>
              <a:rPr lang="en-US" sz="2000" b="1" dirty="0">
                <a:solidFill>
                  <a:schemeClr val="accent1">
                    <a:lumMod val="75000"/>
                  </a:schemeClr>
                </a:solidFill>
                <a:latin typeface="Arial"/>
                <a:cs typeface="Arial"/>
              </a:rPr>
              <a:t>Student Name : BANARJI B</a:t>
            </a:r>
          </a:p>
          <a:p>
            <a:r>
              <a:rPr lang="en-US" sz="2000" b="1" dirty="0">
                <a:solidFill>
                  <a:schemeClr val="accent1">
                    <a:lumMod val="75000"/>
                  </a:schemeClr>
                </a:solidFill>
                <a:latin typeface="Arial"/>
                <a:cs typeface="Arial"/>
              </a:rPr>
              <a:t>College Name &amp; Department : PES UNIVERSITY,CSE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80B80AB2-C45C-270C-4BCF-76D2FC5B372E}"/>
              </a:ext>
            </a:extLst>
          </p:cNvPr>
          <p:cNvSpPr>
            <a:spLocks noGrp="1" noChangeArrowheads="1"/>
          </p:cNvSpPr>
          <p:nvPr>
            <p:ph idx="1"/>
          </p:nvPr>
        </p:nvSpPr>
        <p:spPr bwMode="auto">
          <a:xfrm>
            <a:off x="264916" y="1187207"/>
            <a:ext cx="1166216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Encryption Algorithms: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AES or RSA encryption alongside steganography for even stronger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Multi-Format Media Support: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Extend the project to support hiding messages in audio, video, or PDF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Integration: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Develop a cloud-based service that allows users to securely upload and download steganographic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Mobile App Development: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Create a mobile-friendly version of the system for increased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Distributed System Support: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Enable collaborative encryption and decryption over networks for secure communication between multiple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Steganalysis Resistance: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Introduce mechanisms to counter steganalysis techniques that aim to detect hidden data in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 Integration:</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Explore AI-driven methods to dynamically optimize image storage and improve data concealment.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Technology:</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Incorporate blockchain for secure logging and tracking of encrypted image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Authentication: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Add multi-factor authentication for enhanced protection during the decryption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Dark Mode UI:</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Provide more theme options for a modern, customizable user experience.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11630" y="1667881"/>
            <a:ext cx="10651670" cy="2757162"/>
          </a:xfrm>
        </p:spPr>
        <p:txBody>
          <a:bodyPr/>
          <a:lstStyle/>
          <a:p>
            <a:pPr marL="0" indent="0">
              <a:buNone/>
            </a:pPr>
            <a:r>
              <a:rPr lang="en-US" dirty="0"/>
              <a:t>In today’s digital era, sensitive information is frequently transmitted over the internet, making it vulnerable to interception and theft. While encryption protects data, it can be conspicuous and targeted by attackers. This project aims to implement a steganography system that conceals messages within images, ensuring that the very presence of sensitive data is undetectable. The system also incorporates passcode-based protection for additional security, providing a seamless and covert communication solution.</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4AEF3721-94CB-A9DA-32A4-2FDD0C79938D}"/>
              </a:ext>
            </a:extLst>
          </p:cNvPr>
          <p:cNvSpPr>
            <a:spLocks noGrp="1" noChangeArrowheads="1"/>
          </p:cNvSpPr>
          <p:nvPr>
            <p:ph idx="1"/>
          </p:nvPr>
        </p:nvSpPr>
        <p:spPr bwMode="auto">
          <a:xfrm>
            <a:off x="512083" y="1480082"/>
            <a:ext cx="1080361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4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GUI Framework:</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tkinter</a:t>
            </a:r>
            <a:r>
              <a:rPr kumimoji="0" lang="en-US" altLang="en-US" sz="1400" b="0" i="0" u="none" strike="noStrike" cap="none" normalizeH="0" baseline="0" dirty="0">
                <a:ln>
                  <a:noFill/>
                </a:ln>
                <a:solidFill>
                  <a:schemeClr val="tx1"/>
                </a:solidFill>
                <a:effectLst/>
              </a:rPr>
              <a:t> for developing an intuitive and easy-to-use interface.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Image Processing:</a:t>
            </a: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Unicode MS"/>
              </a:rPr>
              <a:t>OpenCV</a:t>
            </a:r>
            <a:r>
              <a:rPr kumimoji="0" lang="en-US" altLang="en-US" sz="1400" b="0" i="0" u="none" strike="noStrike" cap="none" normalizeH="0" baseline="0" dirty="0">
                <a:ln>
                  <a:noFill/>
                </a:ln>
                <a:solidFill>
                  <a:schemeClr val="tx1"/>
                </a:solidFill>
                <a:effectLst/>
              </a:rPr>
              <a:t> for manipulating and processing images at the pixel level.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400" b="0" i="0" u="none" strike="noStrike" cap="none" normalizeH="0" baseline="0" dirty="0">
                <a:ln>
                  <a:noFill/>
                </a:ln>
                <a:solidFill>
                  <a:schemeClr val="tx1"/>
                </a:solidFill>
                <a:effectLst/>
                <a:latin typeface="Arial Unicode MS"/>
              </a:rPr>
              <a:t>PIL (Python Imaging Library)</a:t>
            </a:r>
            <a:r>
              <a:rPr kumimoji="0" lang="en-US" altLang="en-US" sz="1400" b="0" i="0" u="none" strike="noStrike" cap="none" normalizeH="0" baseline="0" dirty="0">
                <a:ln>
                  <a:noFill/>
                </a:ln>
                <a:solidFill>
                  <a:schemeClr val="tx1"/>
                </a:solidFill>
                <a:effectLst/>
              </a:rPr>
              <a:t> for rendering images and creating previews in the application.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Security: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err="1">
                <a:solidFill>
                  <a:schemeClr val="tx1"/>
                </a:solidFill>
                <a:latin typeface="Arial Unicode MS"/>
              </a:rPr>
              <a:t>H</a:t>
            </a:r>
            <a:r>
              <a:rPr kumimoji="0" lang="en-US" altLang="en-US" sz="1400" b="0" i="0" u="none" strike="noStrike" cap="none" normalizeH="0" baseline="0" dirty="0" err="1">
                <a:ln>
                  <a:noFill/>
                </a:ln>
                <a:solidFill>
                  <a:schemeClr val="tx1"/>
                </a:solidFill>
                <a:effectLst/>
                <a:latin typeface="Arial Unicode MS"/>
              </a:rPr>
              <a:t>ashlib</a:t>
            </a:r>
            <a:r>
              <a:rPr kumimoji="0" lang="en-US" altLang="en-US" sz="1400" b="0" i="0" u="none" strike="noStrike" cap="none" normalizeH="0" baseline="0" dirty="0">
                <a:ln>
                  <a:noFill/>
                </a:ln>
                <a:solidFill>
                  <a:schemeClr val="tx1"/>
                </a:solidFill>
                <a:effectLst/>
              </a:rPr>
              <a:t> for hashing passcodes using SHA-256 to ensure secure passcode storage.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Metadata Management: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Unicode MS"/>
              </a:rPr>
              <a:t>datetime</a:t>
            </a:r>
            <a:r>
              <a:rPr kumimoji="0" lang="en-US" altLang="en-US" sz="1400" b="0" i="0" u="none" strike="noStrike" cap="none" normalizeH="0" baseline="0" dirty="0">
                <a:ln>
                  <a:noFill/>
                </a:ln>
                <a:solidFill>
                  <a:schemeClr val="tx1"/>
                </a:solidFill>
                <a:effectLst/>
              </a:rPr>
              <a:t> for generating timestamps for encrypted messages.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json</a:t>
            </a:r>
            <a:r>
              <a:rPr kumimoji="0" lang="en-US" altLang="en-US" sz="1400" b="0" i="0" u="none" strike="noStrike" cap="none" normalizeH="0" baseline="0" dirty="0">
                <a:ln>
                  <a:noFill/>
                </a:ln>
                <a:solidFill>
                  <a:schemeClr val="tx1"/>
                </a:solidFill>
                <a:effectLst/>
              </a:rPr>
              <a:t> for storing and validating metadata like message length, file name, and passcode hash.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Data Handling: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Bit-level embedding and extraction to ensure data integrity and efficient storage within the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74AB4858-680D-5323-99D7-8ECF5E6D7B46}"/>
              </a:ext>
            </a:extLst>
          </p:cNvPr>
          <p:cNvSpPr>
            <a:spLocks noGrp="1" noChangeArrowheads="1"/>
          </p:cNvSpPr>
          <p:nvPr>
            <p:ph idx="1"/>
          </p:nvPr>
        </p:nvSpPr>
        <p:spPr bwMode="auto">
          <a:xfrm>
            <a:off x="581192" y="1376534"/>
            <a:ext cx="1131162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Complete Encryption-Through-Steganography Solution: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Combines traditional encryption methods with steganography for a dual-layer security 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Passcode Validation: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Ensures that only authorized users with the correct passcode can access hidden 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Message Capacity Estimation: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Calculates and displays the maximum message size that can be embedded based on the selected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Password Strength Meter: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Provides real-time feedback on password strength to encourage the use of strong, secure passcodes.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Designed to be operable across different OS platforms without requiring external dependencies.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Compression Customization: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Allows users to adjust image compression levels for optimal storage without compromising encryption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Progress Indicators: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Real-time visual feedback on encryption and decryption progress ensures transparency in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includes robust error handling to address corrupted images or incorrect passcodes gracefully.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D27319F0-7D89-3C98-9AB4-A8F3EF1747C3}"/>
              </a:ext>
            </a:extLst>
          </p:cNvPr>
          <p:cNvSpPr>
            <a:spLocks noGrp="1" noChangeArrowheads="1"/>
          </p:cNvSpPr>
          <p:nvPr>
            <p:ph idx="1"/>
          </p:nvPr>
        </p:nvSpPr>
        <p:spPr bwMode="auto">
          <a:xfrm>
            <a:off x="581192" y="2069030"/>
            <a:ext cx="1142703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Users: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People looking for simple and secure ways to hide sensitive data in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and Activists: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Professionals who need a covert method of transmitting confidential information without raising suspicion.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Educational Institutions: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Students and researchers learning about steganography, encryption, and secure communication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Software Developers: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Developers working on projects involving cryptography, digital forensics, or secure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Organizations: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Businesses that handle confidential client information and require additional layers of security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sensitive data exchange.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F2F84602-6218-C24F-7ECC-BE1D66973F19}"/>
              </a:ext>
            </a:extLst>
          </p:cNvPr>
          <p:cNvPicPr>
            <a:picLocks noGrp="1" noChangeAspect="1"/>
          </p:cNvPicPr>
          <p:nvPr>
            <p:ph idx="1"/>
          </p:nvPr>
        </p:nvPicPr>
        <p:blipFill>
          <a:blip r:embed="rId2"/>
          <a:stretch>
            <a:fillRect/>
          </a:stretch>
        </p:blipFill>
        <p:spPr>
          <a:xfrm>
            <a:off x="356372" y="1711173"/>
            <a:ext cx="5619883" cy="3069701"/>
          </a:xfrm>
        </p:spPr>
      </p:pic>
      <p:pic>
        <p:nvPicPr>
          <p:cNvPr id="7" name="Picture 6">
            <a:extLst>
              <a:ext uri="{FF2B5EF4-FFF2-40B4-BE49-F238E27FC236}">
                <a16:creationId xmlns:a16="http://schemas.microsoft.com/office/drawing/2014/main" id="{6B7EAB6D-A713-D4E0-2E6E-331390698B0F}"/>
              </a:ext>
            </a:extLst>
          </p:cNvPr>
          <p:cNvPicPr>
            <a:picLocks noChangeAspect="1"/>
          </p:cNvPicPr>
          <p:nvPr/>
        </p:nvPicPr>
        <p:blipFill>
          <a:blip r:embed="rId3"/>
          <a:stretch>
            <a:fillRect/>
          </a:stretch>
        </p:blipFill>
        <p:spPr>
          <a:xfrm>
            <a:off x="6096000" y="2862943"/>
            <a:ext cx="5971370" cy="3374572"/>
          </a:xfrm>
          <a:prstGeom prst="rect">
            <a:avLst/>
          </a:prstGeom>
        </p:spPr>
      </p:pic>
      <p:sp>
        <p:nvSpPr>
          <p:cNvPr id="8" name="TextBox 7">
            <a:extLst>
              <a:ext uri="{FF2B5EF4-FFF2-40B4-BE49-F238E27FC236}">
                <a16:creationId xmlns:a16="http://schemas.microsoft.com/office/drawing/2014/main" id="{C9604053-CA29-7B90-6449-87DFCB13E23E}"/>
              </a:ext>
            </a:extLst>
          </p:cNvPr>
          <p:cNvSpPr txBox="1"/>
          <p:nvPr/>
        </p:nvSpPr>
        <p:spPr>
          <a:xfrm>
            <a:off x="647701" y="1287146"/>
            <a:ext cx="1850571" cy="369332"/>
          </a:xfrm>
          <a:prstGeom prst="rect">
            <a:avLst/>
          </a:prstGeom>
          <a:noFill/>
        </p:spPr>
        <p:txBody>
          <a:bodyPr wrap="square" rtlCol="0">
            <a:spAutoFit/>
          </a:bodyPr>
          <a:lstStyle/>
          <a:p>
            <a:r>
              <a:rPr lang="en-IN" dirty="0"/>
              <a:t>For Encryption</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6F00-3794-A710-407C-90D1E99E901B}"/>
              </a:ext>
            </a:extLst>
          </p:cNvPr>
          <p:cNvSpPr>
            <a:spLocks noGrp="1"/>
          </p:cNvSpPr>
          <p:nvPr>
            <p:ph type="title"/>
          </p:nvPr>
        </p:nvSpPr>
        <p:spPr/>
        <p:txBody>
          <a:bodyPr/>
          <a:lstStyle/>
          <a:p>
            <a:r>
              <a:rPr lang="en-IN" dirty="0">
                <a:solidFill>
                  <a:schemeClr val="accent1"/>
                </a:solidFill>
              </a:rPr>
              <a:t>Results</a:t>
            </a:r>
            <a:endParaRPr lang="en-IN" dirty="0"/>
          </a:p>
        </p:txBody>
      </p:sp>
      <p:pic>
        <p:nvPicPr>
          <p:cNvPr id="5" name="Content Placeholder 4">
            <a:extLst>
              <a:ext uri="{FF2B5EF4-FFF2-40B4-BE49-F238E27FC236}">
                <a16:creationId xmlns:a16="http://schemas.microsoft.com/office/drawing/2014/main" id="{A3A11324-82A8-0D2D-584B-C38BF17993C4}"/>
              </a:ext>
            </a:extLst>
          </p:cNvPr>
          <p:cNvPicPr>
            <a:picLocks noGrp="1" noChangeAspect="1"/>
          </p:cNvPicPr>
          <p:nvPr>
            <p:ph idx="1"/>
          </p:nvPr>
        </p:nvPicPr>
        <p:blipFill>
          <a:blip r:embed="rId2"/>
          <a:stretch>
            <a:fillRect/>
          </a:stretch>
        </p:blipFill>
        <p:spPr>
          <a:xfrm>
            <a:off x="1678995" y="1829707"/>
            <a:ext cx="7908724" cy="4673600"/>
          </a:xfrm>
        </p:spPr>
      </p:pic>
      <p:sp>
        <p:nvSpPr>
          <p:cNvPr id="6" name="TextBox 5">
            <a:extLst>
              <a:ext uri="{FF2B5EF4-FFF2-40B4-BE49-F238E27FC236}">
                <a16:creationId xmlns:a16="http://schemas.microsoft.com/office/drawing/2014/main" id="{BB7DD3A2-88D1-A50A-3E34-F1AF853008B5}"/>
              </a:ext>
            </a:extLst>
          </p:cNvPr>
          <p:cNvSpPr txBox="1"/>
          <p:nvPr/>
        </p:nvSpPr>
        <p:spPr>
          <a:xfrm>
            <a:off x="1066800" y="1387929"/>
            <a:ext cx="1597745" cy="369332"/>
          </a:xfrm>
          <a:prstGeom prst="rect">
            <a:avLst/>
          </a:prstGeom>
          <a:noFill/>
        </p:spPr>
        <p:txBody>
          <a:bodyPr wrap="none" rtlCol="0">
            <a:spAutoFit/>
          </a:bodyPr>
          <a:lstStyle/>
          <a:p>
            <a:r>
              <a:rPr lang="en-IN" dirty="0"/>
              <a:t>For Decryption</a:t>
            </a:r>
          </a:p>
        </p:txBody>
      </p:sp>
    </p:spTree>
    <p:extLst>
      <p:ext uri="{BB962C8B-B14F-4D97-AF65-F5344CB8AC3E}">
        <p14:creationId xmlns:p14="http://schemas.microsoft.com/office/powerpoint/2010/main" val="98397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83221" y="1476198"/>
            <a:ext cx="11029615" cy="3074031"/>
          </a:xfrm>
        </p:spPr>
        <p:txBody>
          <a:bodyPr/>
          <a:lstStyle/>
          <a:p>
            <a:r>
              <a:rPr lang="en-US" dirty="0"/>
              <a:t>The project demonstrates the successful integration of steganography and encryption to provide secure, covert communication channels. The system’s simplicity, security features, and flexibility make it suitable for a wide range of users. Its real-time feedback and user-friendly UI further enhance its appeal as a practical and effective solution for hiding sensitive information.</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715</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Unicode MS</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BANARJI B</cp:lastModifiedBy>
  <cp:revision>27</cp:revision>
  <dcterms:created xsi:type="dcterms:W3CDTF">2021-05-26T16:50:10Z</dcterms:created>
  <dcterms:modified xsi:type="dcterms:W3CDTF">2025-02-20T04:37:53Z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