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5"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897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726336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7226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798689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723095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78571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941563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1304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571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5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600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2638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4016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293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347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59438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926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6/24/2024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4B16F026-C83F-3A64-6871-BEA484477BFE}"/>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22028327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81894" y="1120009"/>
            <a:ext cx="9144000" cy="977778"/>
          </a:xfrm>
        </p:spPr>
        <p:txBody>
          <a:bodyPr>
            <a:normAutofit fontScale="90000"/>
          </a:bodyPr>
          <a:lstStyle/>
          <a:p>
            <a:pPr algn="ctr"/>
            <a:r>
              <a:rPr lang="en-US" b="1" dirty="0">
                <a:latin typeface="Algerian" panose="04020705040A02060702" pitchFamily="82" charset="0"/>
                <a:cs typeface="Arial" panose="020B0604020202020204" pitchFamily="34" charset="0"/>
              </a:rPr>
              <a:t>Sentiment Analysis</a:t>
            </a:r>
          </a:p>
        </p:txBody>
      </p:sp>
      <p:sp>
        <p:nvSpPr>
          <p:cNvPr id="3" name="TextBox 2"/>
          <p:cNvSpPr txBox="1"/>
          <p:nvPr/>
        </p:nvSpPr>
        <p:spPr>
          <a:xfrm>
            <a:off x="-267324" y="419463"/>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5752575" y="5076271"/>
            <a:ext cx="7980183" cy="1323439"/>
          </a:xfrm>
          <a:prstGeom prst="rect">
            <a:avLst/>
          </a:prstGeom>
          <a:noFill/>
        </p:spPr>
        <p:txBody>
          <a:bodyPr wrap="square" lIns="91440" tIns="45720" rIns="91440" bIns="45720" rtlCol="0" anchor="t">
            <a:spAutoFit/>
          </a:bodyPr>
          <a:lstStyle/>
          <a:p>
            <a:r>
              <a:rPr lang="en-US" sz="2000" b="1" dirty="0">
                <a:latin typeface="Arial" pitchFamily="34" charset="0"/>
                <a:cs typeface="Arial" pitchFamily="34" charset="0"/>
              </a:rPr>
              <a:t>Presented By:</a:t>
            </a:r>
          </a:p>
          <a:p>
            <a:r>
              <a:rPr lang="en-US" sz="2000" b="1" dirty="0">
                <a:latin typeface="Arial"/>
                <a:cs typeface="Arial"/>
              </a:rPr>
              <a:t>Banavasi Prakash</a:t>
            </a:r>
          </a:p>
          <a:p>
            <a:r>
              <a:rPr lang="en-US" sz="2000" b="1" dirty="0">
                <a:latin typeface="Arial"/>
                <a:cs typeface="Arial"/>
              </a:rPr>
              <a:t>Srinivasa Ramanujan Institute Of </a:t>
            </a:r>
          </a:p>
          <a:p>
            <a:r>
              <a:rPr lang="en-US" sz="2000" b="1" dirty="0">
                <a:latin typeface="Arial"/>
                <a:cs typeface="Arial"/>
              </a:rPr>
              <a:t>Technology(Autonomous)-Anantapur</a:t>
            </a:r>
          </a:p>
        </p:txBody>
      </p:sp>
      <p:pic>
        <p:nvPicPr>
          <p:cNvPr id="12" name="Picture 11">
            <a:extLst>
              <a:ext uri="{FF2B5EF4-FFF2-40B4-BE49-F238E27FC236}">
                <a16:creationId xmlns:a16="http://schemas.microsoft.com/office/drawing/2014/main" id="{5E9AAEF3-C654-ED8F-D600-8E2172561B1F}"/>
              </a:ext>
            </a:extLst>
          </p:cNvPr>
          <p:cNvPicPr>
            <a:picLocks noChangeAspect="1"/>
          </p:cNvPicPr>
          <p:nvPr/>
        </p:nvPicPr>
        <p:blipFill>
          <a:blip r:embed="rId2"/>
          <a:stretch>
            <a:fillRect/>
          </a:stretch>
        </p:blipFill>
        <p:spPr>
          <a:xfrm>
            <a:off x="3274142" y="2097787"/>
            <a:ext cx="6784258" cy="2464381"/>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366323" y="1408471"/>
            <a:ext cx="10018713" cy="4041058"/>
          </a:xfrm>
        </p:spPr>
        <p:txBody>
          <a:bodyPr>
            <a:normAutofit/>
          </a:bodyPr>
          <a:lstStyle/>
          <a:p>
            <a:pPr marL="0" indent="0">
              <a:buNone/>
            </a:pPr>
            <a:endParaRPr lang="en-US" sz="2000" b="1" dirty="0"/>
          </a:p>
          <a:p>
            <a:pPr>
              <a:buFont typeface="Wingdings" panose="05000000000000000000" pitchFamily="2" charset="2"/>
              <a:buChar char="Ø"/>
            </a:pPr>
            <a:r>
              <a:rPr lang="en-US" b="1" dirty="0">
                <a:latin typeface="Arial" panose="020B0604020202020204" pitchFamily="34" charset="0"/>
                <a:ea typeface="+mn-lt"/>
                <a:cs typeface="Arial" panose="020B0604020202020204" pitchFamily="34"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b="1" dirty="0">
              <a:latin typeface="Arial" panose="020B0604020202020204" pitchFamily="34" charset="0"/>
              <a:cs typeface="Arial" panose="020B0604020202020204" pitchFamily="34" charset="0"/>
            </a:endParaRPr>
          </a:p>
          <a:p>
            <a:pPr marL="305435" indent="-305435"/>
            <a:endParaRPr lang="en-US" sz="28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663490" y="392373"/>
            <a:ext cx="11029616" cy="757999"/>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r>
              <a:rPr lang="en-US" sz="3400" b="1" dirty="0">
                <a:solidFill>
                  <a:schemeClr val="accent1"/>
                </a:solidFill>
                <a:latin typeface="Arial"/>
                <a:cs typeface="Arial"/>
              </a:rPr>
              <a:t>							</a:t>
            </a:r>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84310"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484310" y="1866899"/>
            <a:ext cx="10018713" cy="3124201"/>
          </a:xfrm>
        </p:spPr>
        <p:txBody>
          <a:bodyPr>
            <a:normAutofit/>
          </a:bodyPr>
          <a:lstStyle/>
          <a:p>
            <a:pPr>
              <a:buFont typeface="Wingdings" panose="05000000000000000000" pitchFamily="2" charset="2"/>
              <a:buChar char="Ø"/>
            </a:pPr>
            <a:r>
              <a:rPr lang="en-IN" b="1" dirty="0">
                <a:solidFill>
                  <a:srgbClr val="0F0F0F"/>
                </a:solidFill>
                <a:latin typeface="Arial" panose="020B0604020202020204" pitchFamily="34" charset="0"/>
                <a:ea typeface="+mn-lt"/>
                <a:cs typeface="Arial" panose="020B0604020202020204" pitchFamily="34" charset="0"/>
              </a:rPr>
              <a:t> List and cite relevant sources, research papers, and articles that were instrumental in developing the proposed solution. This could include academic papers on customer reviews in restaurant, machine learning algorithms, social media, internet and best practices in data preprocessing and model evaluation.</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080387" y="2766218"/>
            <a:ext cx="4463845" cy="1325563"/>
          </a:xfrm>
        </p:spPr>
        <p:txBody>
          <a:bodyPr/>
          <a:lstStyle/>
          <a:p>
            <a:pPr algn="ctr"/>
            <a:endParaRPr lang="en-US" b="1" dirty="0">
              <a:solidFill>
                <a:srgbClr val="00206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D6C037E-9BB0-90A4-7A6C-28E4B476DF21}"/>
              </a:ext>
            </a:extLst>
          </p:cNvPr>
          <p:cNvPicPr>
            <a:picLocks noChangeAspect="1"/>
          </p:cNvPicPr>
          <p:nvPr/>
        </p:nvPicPr>
        <p:blipFill>
          <a:blip r:embed="rId2"/>
          <a:stretch>
            <a:fillRect/>
          </a:stretch>
        </p:blipFill>
        <p:spPr>
          <a:xfrm>
            <a:off x="2311809" y="1416615"/>
            <a:ext cx="8001000" cy="3647000"/>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Black" panose="020B0A040201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425676" y="1618938"/>
            <a:ext cx="10766323"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 </a:t>
            </a:r>
            <a:r>
              <a:rPr lang="en-US" sz="2000" b="1" dirty="0">
                <a:latin typeface="Arial" panose="020B0604020202020204" pitchFamily="34" charset="0"/>
                <a:ea typeface="+mn-lt"/>
                <a:cs typeface="Arial" panose="020B0604020202020204" pitchFamily="34" charset="0"/>
              </a:rPr>
              <a:t>Problem Statement </a:t>
            </a:r>
            <a:r>
              <a:rPr lang="en-US" sz="2000" dirty="0">
                <a:latin typeface="Arial" panose="020B0604020202020204" pitchFamily="34" charset="0"/>
                <a:ea typeface="+mn-lt"/>
                <a:cs typeface="Arial" panose="020B0604020202020204" pitchFamily="34" charset="0"/>
              </a:rPr>
              <a:t>(Should not include solution)</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 Proposed statement/solution </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ea typeface="+mn-lt"/>
                <a:cs typeface="Arial" panose="020B0604020202020204" pitchFamily="34" charset="0"/>
              </a:rPr>
              <a:t>System Development Approach </a:t>
            </a:r>
            <a:r>
              <a:rPr lang="en-US" sz="2000" dirty="0">
                <a:latin typeface="Arial" panose="020B0604020202020204" pitchFamily="34" charset="0"/>
                <a:ea typeface="+mn-lt"/>
                <a:cs typeface="Arial" panose="020B0604020202020204" pitchFamily="34" charset="0"/>
              </a:rPr>
              <a:t>(Technology Used) </a:t>
            </a:r>
          </a:p>
          <a:p>
            <a:pPr>
              <a:buFont typeface="Wingdings" panose="05000000000000000000" pitchFamily="2" charset="2"/>
              <a:buChar char="Ø"/>
            </a:pPr>
            <a:r>
              <a:rPr lang="en-US" sz="2000" b="1" dirty="0">
                <a:latin typeface="Arial" panose="020B0604020202020204" pitchFamily="34" charset="0"/>
                <a:ea typeface="+mn-lt"/>
                <a:cs typeface="Arial" panose="020B0604020202020204" pitchFamily="34" charset="0"/>
              </a:rPr>
              <a:t> Algorithm &amp; Deployment  </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a:latin typeface="Arial" panose="020B0604020202020204" pitchFamily="34" charset="0"/>
                <a:ea typeface="+mn-lt"/>
                <a:cs typeface="Arial" panose="020B0604020202020204" pitchFamily="34" charset="0"/>
              </a:rPr>
              <a:t> Result</a:t>
            </a:r>
          </a:p>
          <a:p>
            <a:pPr>
              <a:buFont typeface="Wingdings" panose="05000000000000000000" pitchFamily="2" charset="2"/>
              <a:buChar char="Ø"/>
            </a:pPr>
            <a:r>
              <a:rPr lang="en-US" sz="2000" b="1" dirty="0">
                <a:latin typeface="Arial" panose="020B0604020202020204" pitchFamily="34" charset="0"/>
                <a:ea typeface="+mn-lt"/>
                <a:cs typeface="Arial" panose="020B0604020202020204" pitchFamily="34" charset="0"/>
              </a:rPr>
              <a:t>Conclusion</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a:latin typeface="Arial" panose="020B0604020202020204" pitchFamily="34" charset="0"/>
                <a:ea typeface="+mn-lt"/>
                <a:cs typeface="Arial" panose="020B0604020202020204" pitchFamily="34" charset="0"/>
              </a:rPr>
              <a:t>Future Scope</a:t>
            </a:r>
          </a:p>
          <a:p>
            <a:pPr>
              <a:buFont typeface="Wingdings" panose="05000000000000000000" pitchFamily="2" charset="2"/>
              <a:buChar char="Ø"/>
            </a:pPr>
            <a:r>
              <a:rPr lang="en-US" sz="2000" b="1" dirty="0">
                <a:latin typeface="Arial" panose="020B0604020202020204" pitchFamily="34" charset="0"/>
                <a:ea typeface="+mn-lt"/>
                <a:cs typeface="Arial" panose="020B0604020202020204" pitchFamily="34" charset="0"/>
              </a:rPr>
              <a:t>References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162385" y="1306458"/>
            <a:ext cx="11029615" cy="4673324"/>
          </a:xfrm>
        </p:spPr>
        <p:txBody>
          <a:bodyPr/>
          <a:lstStyle/>
          <a:p>
            <a:pPr marL="0" indent="0">
              <a:buNone/>
            </a:pPr>
            <a:r>
              <a:rPr lang="en-IN" sz="3200" dirty="0">
                <a:solidFill>
                  <a:srgbClr val="0F0F0F"/>
                </a:solidFill>
                <a:latin typeface="Arial" panose="020B0604020202020204" pitchFamily="34" charset="0"/>
                <a:ea typeface="+mn-lt"/>
                <a:cs typeface="Arial" panose="020B0604020202020204" pitchFamily="34" charset="0"/>
              </a:rPr>
              <a:t>Example:</a:t>
            </a:r>
            <a:r>
              <a:rPr lang="en-IN" sz="2800" dirty="0">
                <a:solidFill>
                  <a:srgbClr val="0F0F0F"/>
                </a:solidFill>
                <a:latin typeface="Arial" panose="020B0604020202020204" pitchFamily="34" charset="0"/>
                <a:ea typeface="+mn-lt"/>
                <a:cs typeface="Arial" panose="020B0604020202020204" pitchFamily="34" charset="0"/>
              </a:rPr>
              <a:t> </a:t>
            </a:r>
            <a:r>
              <a:rPr lang="en-IN" dirty="0">
                <a:solidFill>
                  <a:srgbClr val="0F0F0F"/>
                </a:solidFill>
                <a:latin typeface="Arial" panose="020B0604020202020204" pitchFamily="34" charset="0"/>
                <a:ea typeface="+mn-lt"/>
                <a:cs typeface="Arial" panose="020B0604020202020204" pitchFamily="34" charset="0"/>
              </a:rPr>
              <a:t>Develop a Sentiment Analysis model to classify reviews as positive or negative . And preprocess the review text using techniques such as lower casing , removing stop words and Lemmatization .  Use the trained model accurately predict the sentiment new , unseen reviews.</a:t>
            </a:r>
            <a:endParaRPr lang="en-IN" sz="2400" dirty="0">
              <a:latin typeface="Arial" panose="020B0604020202020204" pitchFamily="34" charset="0"/>
              <a:cs typeface="Arial" panose="020B0604020202020204" pitchFamily="34"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05653" y="-196473"/>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78195" y="1848465"/>
            <a:ext cx="9940860" cy="3888486"/>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IN" sz="1600" b="1" dirty="0">
                <a:latin typeface="Arial" panose="020B0604020202020204" pitchFamily="34" charset="0"/>
                <a:ea typeface="+mn-lt"/>
                <a:cs typeface="Arial" panose="020B0604020202020204" pitchFamily="34" charset="0"/>
              </a:rPr>
              <a:t>The proposed system aims to address the challenge of predicting the taking the reviews in the restaurant about the food  from the customer which means taking the feed back from the customer. This involves leveraging data analytics and machine learning techniques to forecast demand patterns accurately. The solution will consist of the following components:</a:t>
            </a:r>
            <a:endParaRPr lang="en-IN" sz="1600" b="1" dirty="0">
              <a:latin typeface="Arial" panose="020B0604020202020204" pitchFamily="34" charset="0"/>
              <a:cs typeface="Arial" panose="020B0604020202020204" pitchFamily="34" charset="0"/>
            </a:endParaRPr>
          </a:p>
          <a:p>
            <a:pPr marL="0" indent="0">
              <a:buNone/>
            </a:pPr>
            <a:r>
              <a:rPr lang="en-IN" sz="1600" b="1" dirty="0">
                <a:latin typeface="Arial" panose="020B0604020202020204" pitchFamily="34" charset="0"/>
                <a:ea typeface="+mn-lt"/>
                <a:cs typeface="Arial" panose="020B0604020202020204" pitchFamily="34" charset="0"/>
              </a:rPr>
              <a:t>Data Collection:</a:t>
            </a:r>
            <a:endParaRPr lang="en-IN" sz="1600" b="1" dirty="0">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Ø"/>
            </a:pPr>
            <a:r>
              <a:rPr lang="en-IN" sz="1600" b="1" dirty="0">
                <a:latin typeface="Arial" panose="020B0604020202020204" pitchFamily="34" charset="0"/>
                <a:ea typeface="+mn-lt"/>
                <a:cs typeface="Arial" panose="020B0604020202020204" pitchFamily="34" charset="0"/>
              </a:rPr>
              <a:t>Gather historical data in Restaurants about food, taking the feedback from the customer, and other relevant factors.</a:t>
            </a:r>
            <a:endParaRPr lang="en-IN" sz="1600" b="1" dirty="0">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Ø"/>
            </a:pPr>
            <a:r>
              <a:rPr lang="en-IN" sz="1600" b="1" dirty="0">
                <a:latin typeface="Arial" panose="020B0604020202020204" pitchFamily="34" charset="0"/>
                <a:ea typeface="+mn-lt"/>
                <a:cs typeface="Arial" panose="020B0604020202020204" pitchFamily="34" charset="0"/>
              </a:rPr>
              <a:t>Utilize real-time data sources, such as online reviews ,social media , surveys and feedback, blogs and forms , to enhance prediction accuracy.</a:t>
            </a:r>
            <a:endParaRPr lang="en-IN" sz="1600" b="1" dirty="0">
              <a:latin typeface="Arial" panose="020B0604020202020204" pitchFamily="34" charset="0"/>
              <a:cs typeface="Arial" panose="020B0604020202020204" pitchFamily="34" charset="0"/>
            </a:endParaRPr>
          </a:p>
          <a:p>
            <a:pPr marL="0" indent="0">
              <a:buNone/>
            </a:pPr>
            <a:r>
              <a:rPr lang="en-IN" sz="1600" b="1" dirty="0">
                <a:latin typeface="Arial" panose="020B0604020202020204" pitchFamily="34" charset="0"/>
                <a:ea typeface="+mn-lt"/>
                <a:cs typeface="Arial" panose="020B0604020202020204" pitchFamily="34" charset="0"/>
              </a:rPr>
              <a:t>Data Preprocessing:</a:t>
            </a:r>
            <a:endParaRPr lang="en-IN" sz="1600" b="1" dirty="0">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Ø"/>
            </a:pPr>
            <a:r>
              <a:rPr lang="en-IN" sz="1600" b="1" dirty="0">
                <a:latin typeface="Arial" panose="020B0604020202020204" pitchFamily="34" charset="0"/>
                <a:ea typeface="+mn-lt"/>
                <a:cs typeface="Arial" panose="020B0604020202020204" pitchFamily="34" charset="0"/>
              </a:rPr>
              <a:t>Clean and preprocess the collected data to handle missing values, outliers, and inconsistency</a:t>
            </a:r>
            <a:endParaRPr lang="en-IN" sz="1600" b="1" dirty="0">
              <a:latin typeface="Arial" panose="020B0604020202020204" pitchFamily="34" charset="0"/>
              <a:cs typeface="Arial" panose="020B0604020202020204" pitchFamily="34" charset="0"/>
            </a:endParaRPr>
          </a:p>
          <a:p>
            <a:pPr marL="0" indent="0">
              <a:buNone/>
            </a:pPr>
            <a:r>
              <a:rPr lang="en-IN" sz="1600" b="1" dirty="0">
                <a:latin typeface="Arial" panose="020B0604020202020204" pitchFamily="34" charset="0"/>
                <a:ea typeface="+mn-lt"/>
                <a:cs typeface="Arial" panose="020B0604020202020204" pitchFamily="34" charset="0"/>
              </a:rPr>
              <a:t>Machine Learning Algorithm:</a:t>
            </a:r>
            <a:endParaRPr lang="en-IN" sz="1600" b="1" dirty="0">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Ø"/>
            </a:pPr>
            <a:r>
              <a:rPr lang="en-IN" sz="1600" b="1" dirty="0">
                <a:latin typeface="Arial" panose="020B0604020202020204" pitchFamily="34" charset="0"/>
                <a:ea typeface="+mn-lt"/>
                <a:cs typeface="Arial" panose="020B0604020202020204" pitchFamily="34" charset="0"/>
              </a:rPr>
              <a:t>Implement a machine learning algorithm, such as a Naive Bayes model (is used to detect the information  for the process of training) , to take the feed back from the customer in Restaurant.</a:t>
            </a:r>
            <a:endParaRPr lang="en-IN" sz="1600" b="1" dirty="0">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Ø"/>
            </a:pPr>
            <a:r>
              <a:rPr lang="en-IN" sz="1600" b="1" dirty="0">
                <a:latin typeface="Arial" panose="020B0604020202020204" pitchFamily="34" charset="0"/>
                <a:ea typeface="+mn-lt"/>
                <a:cs typeface="Arial" panose="020B0604020202020204" pitchFamily="34" charset="0"/>
              </a:rPr>
              <a:t>Consider incorporating other factors like online reviews ,social media and special events to improve prediction accuracy.</a:t>
            </a:r>
            <a:endParaRPr lang="en-IN" sz="1600" b="1"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7FDB98-189A-A46B-74BD-3CD67EA1EAD0}"/>
              </a:ext>
            </a:extLst>
          </p:cNvPr>
          <p:cNvSpPr txBox="1"/>
          <p:nvPr/>
        </p:nvSpPr>
        <p:spPr>
          <a:xfrm>
            <a:off x="1710812" y="265470"/>
            <a:ext cx="9891252" cy="4893647"/>
          </a:xfrm>
          <a:prstGeom prst="rect">
            <a:avLst/>
          </a:prstGeom>
          <a:noFill/>
        </p:spPr>
        <p:txBody>
          <a:bodyPr wrap="square">
            <a:spAutoFit/>
          </a:bodyPr>
          <a:lstStyle/>
          <a:p>
            <a:r>
              <a:rPr lang="en-IN" sz="2400" b="1" dirty="0">
                <a:latin typeface="Arial" panose="020B0604020202020204" pitchFamily="34" charset="0"/>
                <a:ea typeface="+mn-lt"/>
                <a:cs typeface="Arial" panose="020B0604020202020204" pitchFamily="34" charset="0"/>
              </a:rPr>
              <a:t>Deployment:</a:t>
            </a:r>
            <a:endParaRPr lang="en-IN" sz="2400" b="1" dirty="0">
              <a:latin typeface="Arial" panose="020B0604020202020204" pitchFamily="34" charset="0"/>
              <a:cs typeface="Arial" panose="020B0604020202020204" pitchFamily="34" charset="0"/>
            </a:endParaRPr>
          </a:p>
          <a:p>
            <a:pPr marL="667385" lvl="1" indent="-342900">
              <a:buFont typeface="Wingdings" panose="05000000000000000000" pitchFamily="2" charset="2"/>
              <a:buChar char="Ø"/>
            </a:pPr>
            <a:r>
              <a:rPr lang="en-IN" sz="2400" b="1" dirty="0">
                <a:latin typeface="Arial" panose="020B0604020202020204" pitchFamily="34" charset="0"/>
                <a:ea typeface="+mn-lt"/>
                <a:cs typeface="Arial" panose="020B0604020202020204" pitchFamily="34" charset="0"/>
              </a:rPr>
              <a:t>Develop a user-friendly interface or application that provides real-time predictions form customer about feedback takes at different hours in Restaurant.</a:t>
            </a:r>
            <a:endParaRPr lang="en-IN" sz="2400" b="1" dirty="0">
              <a:latin typeface="Arial" panose="020B0604020202020204" pitchFamily="34" charset="0"/>
              <a:cs typeface="Arial" panose="020B0604020202020204" pitchFamily="34" charset="0"/>
            </a:endParaRPr>
          </a:p>
          <a:p>
            <a:pPr marL="667385" lvl="1" indent="-342900">
              <a:buFont typeface="Wingdings" panose="05000000000000000000" pitchFamily="2" charset="2"/>
              <a:buChar char="Ø"/>
            </a:pPr>
            <a:r>
              <a:rPr lang="en-IN" sz="2400" b="1" dirty="0">
                <a:latin typeface="Arial" panose="020B0604020202020204" pitchFamily="34" charset="0"/>
                <a:ea typeface="+mn-lt"/>
                <a:cs typeface="Arial" panose="020B0604020202020204" pitchFamily="34" charset="0"/>
              </a:rPr>
              <a:t>Deploy the solution on a scalable and reliable platform, considering factors like social media, online reviews, and user accessibility.</a:t>
            </a:r>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ea typeface="+mn-lt"/>
                <a:cs typeface="Arial" panose="020B0604020202020204" pitchFamily="34" charset="0"/>
              </a:rPr>
              <a:t>Evaluation:</a:t>
            </a:r>
            <a:endParaRPr lang="en-IN" sz="2400" b="1" dirty="0">
              <a:latin typeface="Arial" panose="020B0604020202020204" pitchFamily="34" charset="0"/>
              <a:cs typeface="Arial" panose="020B0604020202020204" pitchFamily="34" charset="0"/>
            </a:endParaRPr>
          </a:p>
          <a:p>
            <a:pPr marL="667385" lvl="1" indent="-342900">
              <a:buFont typeface="Wingdings" panose="05000000000000000000" pitchFamily="2" charset="2"/>
              <a:buChar char="Ø"/>
            </a:pPr>
            <a:r>
              <a:rPr lang="en-IN" sz="2400" b="1" dirty="0">
                <a:latin typeface="Arial" panose="020B0604020202020204" pitchFamily="34" charset="0"/>
                <a:ea typeface="+mn-lt"/>
                <a:cs typeface="Arial" panose="020B0604020202020204" pitchFamily="34" charset="0"/>
              </a:rPr>
              <a:t>Assess the model's performance using appropriate metrics such as Naive Bayes, or other relevant metrics.</a:t>
            </a:r>
            <a:endParaRPr lang="en-IN" sz="2400" b="1" dirty="0">
              <a:latin typeface="Arial" panose="020B0604020202020204" pitchFamily="34" charset="0"/>
              <a:cs typeface="Arial" panose="020B0604020202020204" pitchFamily="34" charset="0"/>
            </a:endParaRPr>
          </a:p>
          <a:p>
            <a:pPr marL="667385" lvl="1" indent="-342900">
              <a:buFont typeface="Wingdings" panose="05000000000000000000" pitchFamily="2" charset="2"/>
              <a:buChar char="Ø"/>
            </a:pPr>
            <a:r>
              <a:rPr lang="en-IN" sz="2400" b="1" dirty="0">
                <a:latin typeface="Arial" panose="020B0604020202020204" pitchFamily="34" charset="0"/>
                <a:ea typeface="+mn-lt"/>
                <a:cs typeface="Arial" panose="020B0604020202020204" pitchFamily="34" charset="0"/>
              </a:rPr>
              <a:t>Fine-tune the model based on feedback and continuous monitoring of prediction accuracy.</a:t>
            </a:r>
          </a:p>
          <a:p>
            <a:pPr marL="324485" lvl="1"/>
            <a:r>
              <a:rPr lang="en-IN" sz="2400" b="1" dirty="0">
                <a:latin typeface="Arial" panose="020B0604020202020204" pitchFamily="34" charset="0"/>
                <a:ea typeface="+mn-lt"/>
                <a:cs typeface="Arial" panose="020B0604020202020204" pitchFamily="34" charset="0"/>
              </a:rPr>
              <a:t>Result:</a:t>
            </a:r>
            <a:endParaRPr lang="en-IN" sz="24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DD9E294-A230-E71B-2061-08D4A4066020}"/>
              </a:ext>
            </a:extLst>
          </p:cNvPr>
          <p:cNvPicPr>
            <a:picLocks noChangeAspect="1"/>
          </p:cNvPicPr>
          <p:nvPr/>
        </p:nvPicPr>
        <p:blipFill>
          <a:blip r:embed="rId2"/>
          <a:stretch>
            <a:fillRect/>
          </a:stretch>
        </p:blipFill>
        <p:spPr>
          <a:xfrm>
            <a:off x="3721509" y="4951130"/>
            <a:ext cx="5869858" cy="1488997"/>
          </a:xfrm>
          <a:prstGeom prst="rect">
            <a:avLst/>
          </a:prstGeom>
        </p:spPr>
      </p:pic>
    </p:spTree>
    <p:extLst>
      <p:ext uri="{BB962C8B-B14F-4D97-AF65-F5344CB8AC3E}">
        <p14:creationId xmlns:p14="http://schemas.microsoft.com/office/powerpoint/2010/main" val="185817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484310" y="1671485"/>
            <a:ext cx="10018713" cy="4119716"/>
          </a:xfrm>
        </p:spPr>
        <p:txBody>
          <a:bodyPr>
            <a:normAutofit/>
          </a:bodyPr>
          <a:lstStyle/>
          <a:p>
            <a:pPr marL="0" indent="0">
              <a:buNone/>
            </a:pPr>
            <a:r>
              <a:rPr lang="en-IN" sz="2000" b="1"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feedback from the customer in the Restaurant. Here's a suggested structure for this section:</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000" b="1" dirty="0">
                <a:solidFill>
                  <a:srgbClr val="0F0F0F"/>
                </a:solidFill>
                <a:latin typeface="Arial" panose="020B0604020202020204" pitchFamily="34" charset="0"/>
                <a:cs typeface="Arial" panose="020B0604020202020204" pitchFamily="34" charset="0"/>
              </a:rPr>
              <a:t>System requirements  is used the combination of  a language called NLP(Natural Language Processing)</a:t>
            </a:r>
          </a:p>
          <a:p>
            <a:pPr>
              <a:buFont typeface="Wingdings" panose="05000000000000000000" pitchFamily="2" charset="2"/>
              <a:buChar char="Ø"/>
            </a:pPr>
            <a:r>
              <a:rPr lang="en-IN" sz="2000" b="1" dirty="0">
                <a:solidFill>
                  <a:srgbClr val="0F0F0F"/>
                </a:solidFill>
                <a:latin typeface="Arial" panose="020B0604020202020204" pitchFamily="34" charset="0"/>
                <a:cs typeface="Arial" panose="020B0604020202020204" pitchFamily="34" charset="0"/>
              </a:rPr>
              <a:t>And also use Machine learning algorithms to predict the output.</a:t>
            </a:r>
          </a:p>
          <a:p>
            <a:pPr>
              <a:buFont typeface="Wingdings" panose="05000000000000000000" pitchFamily="2" charset="2"/>
              <a:buChar char="Ø"/>
            </a:pPr>
            <a:r>
              <a:rPr lang="en-IN" sz="2000" b="1" dirty="0">
                <a:solidFill>
                  <a:srgbClr val="0F0F0F"/>
                </a:solidFill>
                <a:latin typeface="Arial" panose="020B0604020202020204" pitchFamily="34" charset="0"/>
                <a:cs typeface="Arial" panose="020B0604020202020204" pitchFamily="34" charset="0"/>
              </a:rPr>
              <a:t>Library required to build the model:</a:t>
            </a:r>
          </a:p>
          <a:p>
            <a:pPr>
              <a:buFont typeface="Wingdings" panose="05000000000000000000" pitchFamily="2" charset="2"/>
              <a:buChar char="Ø"/>
            </a:pPr>
            <a:r>
              <a:rPr lang="en-IN" sz="2000" b="1" dirty="0">
                <a:solidFill>
                  <a:srgbClr val="0F0F0F"/>
                </a:solidFill>
                <a:latin typeface="Arial" panose="020B0604020202020204" pitchFamily="34" charset="0"/>
                <a:cs typeface="Arial" panose="020B0604020202020204" pitchFamily="34" charset="0"/>
              </a:rPr>
              <a:t>The libraries used is NLTK, Pandas ,</a:t>
            </a:r>
            <a:r>
              <a:rPr lang="en-IN" sz="2000" b="1" dirty="0" err="1">
                <a:solidFill>
                  <a:srgbClr val="0F0F0F"/>
                </a:solidFill>
                <a:latin typeface="Arial" panose="020B0604020202020204" pitchFamily="34" charset="0"/>
                <a:cs typeface="Arial" panose="020B0604020202020204" pitchFamily="34" charset="0"/>
              </a:rPr>
              <a:t>spaCY</a:t>
            </a:r>
            <a:r>
              <a:rPr lang="en-IN" sz="2000" b="1" dirty="0">
                <a:solidFill>
                  <a:srgbClr val="0F0F0F"/>
                </a:solidFill>
                <a:latin typeface="Arial" panose="020B0604020202020204" pitchFamily="34" charset="0"/>
                <a:cs typeface="Arial" panose="020B0604020202020204" pitchFamily="34" charset="0"/>
              </a:rPr>
              <a:t>, Scikit-learn.</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84310" y="184355"/>
            <a:ext cx="9537650" cy="720213"/>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Content Placeholder 3">
            <a:extLst>
              <a:ext uri="{FF2B5EF4-FFF2-40B4-BE49-F238E27FC236}">
                <a16:creationId xmlns:a16="http://schemas.microsoft.com/office/drawing/2014/main" id="{417A7933-7EFA-ACEE-42DB-F6D643F10352}"/>
              </a:ext>
            </a:extLst>
          </p:cNvPr>
          <p:cNvSpPr>
            <a:spLocks noGrp="1"/>
          </p:cNvSpPr>
          <p:nvPr>
            <p:ph idx="1"/>
          </p:nvPr>
        </p:nvSpPr>
        <p:spPr>
          <a:xfrm>
            <a:off x="1484310" y="1592827"/>
            <a:ext cx="10136339" cy="4198374"/>
          </a:xfrm>
        </p:spPr>
        <p:txBody>
          <a:bodyPr>
            <a:normAutofit fontScale="70000" lnSpcReduction="20000"/>
          </a:bodyPr>
          <a:lstStyle/>
          <a:p>
            <a:pPr marL="0" indent="0">
              <a:buNone/>
            </a:pPr>
            <a:r>
              <a:rPr lang="en-IN" sz="2300" b="1" dirty="0">
                <a:latin typeface="Arial" panose="020B0604020202020204" pitchFamily="34" charset="0"/>
                <a:ea typeface="+mn-lt"/>
                <a:cs typeface="Arial" panose="020B0604020202020204" pitchFamily="34" charset="0"/>
              </a:rPr>
              <a:t>In the Algorithm section, describe the machine learning algorithm chosen for knowing the feedback from customer Here's an example structure for this section:</a:t>
            </a:r>
            <a:endParaRPr lang="en-IN" sz="2300" b="1" dirty="0">
              <a:latin typeface="Arial" panose="020B0604020202020204" pitchFamily="34" charset="0"/>
              <a:cs typeface="Arial" panose="020B0604020202020204" pitchFamily="34" charset="0"/>
            </a:endParaRPr>
          </a:p>
          <a:p>
            <a:pPr marL="0" indent="0">
              <a:buNone/>
            </a:pPr>
            <a:r>
              <a:rPr lang="en-IN" sz="2300" b="1" dirty="0">
                <a:latin typeface="Arial" panose="020B0604020202020204" pitchFamily="34" charset="0"/>
                <a:ea typeface="+mn-lt"/>
                <a:cs typeface="Arial" panose="020B0604020202020204" pitchFamily="34" charset="0"/>
              </a:rPr>
              <a:t>Algorithm Selection:</a:t>
            </a:r>
            <a:endParaRPr lang="en-IN" sz="2300" b="1" dirty="0">
              <a:latin typeface="Arial" panose="020B0604020202020204" pitchFamily="34" charset="0"/>
              <a:cs typeface="Arial" panose="020B0604020202020204" pitchFamily="34" charset="0"/>
            </a:endParaRPr>
          </a:p>
          <a:p>
            <a:pPr marL="667385" lvl="1" indent="-342900">
              <a:buFont typeface="Wingdings" panose="05000000000000000000" pitchFamily="2" charset="2"/>
              <a:buChar char="Ø"/>
            </a:pPr>
            <a:r>
              <a:rPr lang="en-IN" sz="2300" b="1" dirty="0">
                <a:latin typeface="Arial" panose="020B0604020202020204" pitchFamily="34" charset="0"/>
                <a:ea typeface="+mn-lt"/>
                <a:cs typeface="Arial" panose="020B0604020202020204" pitchFamily="34" charset="0"/>
              </a:rPr>
              <a:t>Provide a brief overview of the chosen algorithm (e.g., Navie Bayes model) and justify its selection based on the problem statement and data characteristics.</a:t>
            </a:r>
            <a:endParaRPr lang="en-IN" sz="2300" b="1" dirty="0">
              <a:latin typeface="Arial" panose="020B0604020202020204" pitchFamily="34" charset="0"/>
              <a:cs typeface="Arial" panose="020B0604020202020204" pitchFamily="34" charset="0"/>
            </a:endParaRPr>
          </a:p>
          <a:p>
            <a:pPr marL="0" indent="0">
              <a:buNone/>
            </a:pPr>
            <a:r>
              <a:rPr lang="en-IN" sz="2300" b="1" dirty="0">
                <a:latin typeface="Arial" panose="020B0604020202020204" pitchFamily="34" charset="0"/>
                <a:ea typeface="+mn-lt"/>
                <a:cs typeface="Arial" panose="020B0604020202020204" pitchFamily="34" charset="0"/>
              </a:rPr>
              <a:t>Data Input:</a:t>
            </a:r>
            <a:endParaRPr lang="en-IN" sz="2300" b="1" dirty="0">
              <a:latin typeface="Arial" panose="020B0604020202020204" pitchFamily="34" charset="0"/>
              <a:cs typeface="Arial" panose="020B0604020202020204" pitchFamily="34" charset="0"/>
            </a:endParaRPr>
          </a:p>
          <a:p>
            <a:pPr marL="667385" lvl="1" indent="-342900">
              <a:buFont typeface="Wingdings" panose="05000000000000000000" pitchFamily="2" charset="2"/>
              <a:buChar char="Ø"/>
            </a:pPr>
            <a:r>
              <a:rPr lang="en-IN" sz="2300" b="1" dirty="0">
                <a:latin typeface="Arial" panose="020B0604020202020204" pitchFamily="34" charset="0"/>
                <a:ea typeface="+mn-lt"/>
                <a:cs typeface="Arial" panose="020B0604020202020204" pitchFamily="34" charset="0"/>
              </a:rPr>
              <a:t>Specify the input features used by the algorithm, such as historical data of restaurant food items, online reviews, social media and any other relevant factors.</a:t>
            </a:r>
            <a:endParaRPr lang="en-IN" sz="2300" b="1" dirty="0">
              <a:latin typeface="Arial" panose="020B0604020202020204" pitchFamily="34" charset="0"/>
              <a:cs typeface="Arial" panose="020B0604020202020204" pitchFamily="34" charset="0"/>
            </a:endParaRPr>
          </a:p>
          <a:p>
            <a:pPr marL="0" indent="0">
              <a:buNone/>
            </a:pPr>
            <a:r>
              <a:rPr lang="en-IN" sz="2300" b="1" dirty="0">
                <a:latin typeface="Arial" panose="020B0604020202020204" pitchFamily="34" charset="0"/>
                <a:ea typeface="+mn-lt"/>
                <a:cs typeface="Arial" panose="020B0604020202020204" pitchFamily="34" charset="0"/>
              </a:rPr>
              <a:t>Training Process:</a:t>
            </a:r>
            <a:endParaRPr lang="en-IN" sz="2300" b="1" dirty="0">
              <a:latin typeface="Arial" panose="020B0604020202020204" pitchFamily="34" charset="0"/>
              <a:cs typeface="Arial" panose="020B0604020202020204" pitchFamily="34" charset="0"/>
            </a:endParaRPr>
          </a:p>
          <a:p>
            <a:pPr marL="667385" lvl="1" indent="-342900">
              <a:buFont typeface="Wingdings" panose="05000000000000000000" pitchFamily="2" charset="2"/>
              <a:buChar char="Ø"/>
            </a:pPr>
            <a:r>
              <a:rPr lang="en-IN" sz="2300" b="1" dirty="0">
                <a:latin typeface="Arial" panose="020B0604020202020204" pitchFamily="34" charset="0"/>
                <a:ea typeface="+mn-lt"/>
                <a:cs typeface="Arial" panose="020B0604020202020204" pitchFamily="34" charset="0"/>
              </a:rPr>
              <a:t>Explain how the algorithm is trained using historical data. Highlight any specific considerations or techniques employed, such as cross-validation or hyperparameter tuning.</a:t>
            </a:r>
            <a:endParaRPr lang="en-IN" sz="2300" b="1" dirty="0">
              <a:latin typeface="Arial" panose="020B0604020202020204" pitchFamily="34" charset="0"/>
              <a:cs typeface="Arial" panose="020B0604020202020204" pitchFamily="34" charset="0"/>
            </a:endParaRPr>
          </a:p>
          <a:p>
            <a:pPr marL="0" indent="0">
              <a:buNone/>
            </a:pPr>
            <a:r>
              <a:rPr lang="en-IN" sz="2300" b="1" dirty="0">
                <a:latin typeface="Arial" panose="020B0604020202020204" pitchFamily="34" charset="0"/>
                <a:ea typeface="+mn-lt"/>
                <a:cs typeface="Arial" panose="020B0604020202020204" pitchFamily="34" charset="0"/>
              </a:rPr>
              <a:t>Prediction Process:</a:t>
            </a:r>
            <a:endParaRPr lang="en-IN" sz="2300" b="1" dirty="0">
              <a:latin typeface="Arial" panose="020B0604020202020204" pitchFamily="34" charset="0"/>
              <a:cs typeface="Arial" panose="020B0604020202020204" pitchFamily="34" charset="0"/>
            </a:endParaRPr>
          </a:p>
          <a:p>
            <a:pPr marL="667385" lvl="1" indent="-342900">
              <a:buFont typeface="Wingdings" panose="05000000000000000000" pitchFamily="2" charset="2"/>
              <a:buChar char="Ø"/>
            </a:pPr>
            <a:r>
              <a:rPr lang="en-IN" sz="2300" b="1" dirty="0">
                <a:latin typeface="Arial" panose="020B0604020202020204" pitchFamily="34" charset="0"/>
                <a:ea typeface="+mn-lt"/>
                <a:cs typeface="Arial" panose="020B0604020202020204" pitchFamily="34" charset="0"/>
              </a:rPr>
              <a:t>Detail how the trained algorithm makes predictions for feedback of customer in the Restaurant. Discuss any real-time data inputs considered during the prediction phase.</a:t>
            </a:r>
            <a:endParaRPr lang="en-IN" sz="2300" b="1"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sz="2300" b="1"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84310" y="-405580"/>
            <a:ext cx="10018713" cy="2657167"/>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484310" y="828367"/>
            <a:ext cx="10018713" cy="3124201"/>
          </a:xfrm>
        </p:spPr>
        <p:txBody>
          <a:bodyPr>
            <a:normAutofit/>
          </a:bodyPr>
          <a:lstStyle/>
          <a:p>
            <a:pPr marL="0" indent="0">
              <a:buNone/>
            </a:pPr>
            <a:r>
              <a:rPr lang="en-IN" sz="2400" b="1" dirty="0">
                <a:solidFill>
                  <a:srgbClr val="0F0F0F"/>
                </a:solidFill>
                <a:latin typeface="Arial" panose="020B0604020202020204" pitchFamily="34" charset="0"/>
                <a:ea typeface="+mn-lt"/>
                <a:cs typeface="Arial" panose="020B0604020202020204" pitchFamily="34" charset="0"/>
              </a:rPr>
              <a:t>Present the results of the machine learning model in terms of its accuracy and effectiveness in predicting </a:t>
            </a:r>
            <a:r>
              <a:rPr lang="en-IN" b="1" dirty="0">
                <a:solidFill>
                  <a:srgbClr val="0F0F0F"/>
                </a:solidFill>
                <a:latin typeface="Arial" panose="020B0604020202020204" pitchFamily="34" charset="0"/>
                <a:ea typeface="+mn-lt"/>
                <a:cs typeface="Arial" panose="020B0604020202020204" pitchFamily="34" charset="0"/>
              </a:rPr>
              <a:t>feedback from the customer in Restaurant</a:t>
            </a:r>
            <a:r>
              <a:rPr lang="en-IN" sz="2400" b="1" dirty="0">
                <a:solidFill>
                  <a:srgbClr val="0F0F0F"/>
                </a:solidFill>
                <a:latin typeface="Arial" panose="020B0604020202020204" pitchFamily="34" charset="0"/>
                <a:ea typeface="+mn-lt"/>
                <a:cs typeface="Arial" panose="020B0604020202020204" pitchFamily="34" charset="0"/>
              </a:rPr>
              <a:t>. Include visualizations and comparisons between predicted and actual counts to highlight the model's performance.</a:t>
            </a:r>
            <a:endParaRPr lang="en-IN" sz="2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D875F11-5B0B-DA8F-F777-10488E79FF3B}"/>
              </a:ext>
            </a:extLst>
          </p:cNvPr>
          <p:cNvPicPr>
            <a:picLocks noChangeAspect="1"/>
          </p:cNvPicPr>
          <p:nvPr/>
        </p:nvPicPr>
        <p:blipFill>
          <a:blip r:embed="rId2"/>
          <a:stretch>
            <a:fillRect/>
          </a:stretch>
        </p:blipFill>
        <p:spPr>
          <a:xfrm>
            <a:off x="1563329" y="3429000"/>
            <a:ext cx="4154849" cy="2547782"/>
          </a:xfrm>
          <a:prstGeom prst="rect">
            <a:avLst/>
          </a:prstGeom>
        </p:spPr>
      </p:pic>
      <p:pic>
        <p:nvPicPr>
          <p:cNvPr id="7" name="Picture 6">
            <a:extLst>
              <a:ext uri="{FF2B5EF4-FFF2-40B4-BE49-F238E27FC236}">
                <a16:creationId xmlns:a16="http://schemas.microsoft.com/office/drawing/2014/main" id="{57CA0DE2-4019-9CF9-E31E-AF5EA9B3728F}"/>
              </a:ext>
            </a:extLst>
          </p:cNvPr>
          <p:cNvPicPr>
            <a:picLocks noChangeAspect="1"/>
          </p:cNvPicPr>
          <p:nvPr/>
        </p:nvPicPr>
        <p:blipFill>
          <a:blip r:embed="rId3"/>
          <a:stretch>
            <a:fillRect/>
          </a:stretch>
        </p:blipFill>
        <p:spPr>
          <a:xfrm>
            <a:off x="6017342" y="3319615"/>
            <a:ext cx="5485681" cy="257973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84309"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484309" y="2116393"/>
            <a:ext cx="10018713" cy="3124201"/>
          </a:xfrm>
        </p:spPr>
        <p:txBody>
          <a:bodyPr>
            <a:noAutofit/>
          </a:bodyPr>
          <a:lstStyle/>
          <a:p>
            <a:pPr>
              <a:buFont typeface="Wingdings" panose="05000000000000000000" pitchFamily="2" charset="2"/>
              <a:buChar char="Ø"/>
            </a:pPr>
            <a:r>
              <a:rPr lang="en-IN" b="1" dirty="0">
                <a:solidFill>
                  <a:srgbClr val="0F0F0F"/>
                </a:solidFill>
                <a:latin typeface="Arial" panose="020B0604020202020204" pitchFamily="34" charset="0"/>
                <a:ea typeface="+mn-lt"/>
                <a:cs typeface="Arial" panose="020B0604020202020204" pitchFamily="34" charset="0"/>
              </a:rPr>
              <a:t>Summarize the findings and discuss the effectiveness of the proposed solution. Highlight any challenges encountered during the implementation and potential improvements. Our sentiment analysis of customer feedback for the Restaurant provides valuable insights into the overall customer experience By systematically analysing customer feedback , the Restaurant can make data driven decision to improve the service quality and enhance customer experience and business growth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356</TotalTime>
  <Words>814</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Arial Black</vt:lpstr>
      <vt:lpstr>Calibri</vt:lpstr>
      <vt:lpstr>Calibri Light</vt:lpstr>
      <vt:lpstr>Corbel</vt:lpstr>
      <vt:lpstr>Wingdings</vt:lpstr>
      <vt:lpstr>Parallax</vt:lpstr>
      <vt:lpstr>Sentiment Analysis</vt:lpstr>
      <vt:lpstr>OUTLINE</vt:lpstr>
      <vt:lpstr>Problem Statement</vt:lpstr>
      <vt:lpstr>Proposed Solution</vt:lpstr>
      <vt:lpstr>PowerPoint Presentation</vt:lpstr>
      <vt:lpstr>System  Approach</vt:lpstr>
      <vt:lpstr>Algorithm &amp; Deployment</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BANAVASI PRAKASH</cp:lastModifiedBy>
  <cp:revision>29</cp:revision>
  <dcterms:created xsi:type="dcterms:W3CDTF">2021-05-26T16:50:10Z</dcterms:created>
  <dcterms:modified xsi:type="dcterms:W3CDTF">2024-06-24T16:12:26Z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