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476" r:id="rId3"/>
    <p:sldId id="427" r:id="rId4"/>
    <p:sldId id="428" r:id="rId5"/>
    <p:sldId id="429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51" r:id="rId21"/>
    <p:sldId id="452" r:id="rId22"/>
    <p:sldId id="447" r:id="rId23"/>
    <p:sldId id="448" r:id="rId24"/>
    <p:sldId id="449" r:id="rId25"/>
    <p:sldId id="450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0" r:id="rId34"/>
    <p:sldId id="461" r:id="rId35"/>
    <p:sldId id="462" r:id="rId36"/>
    <p:sldId id="463" r:id="rId37"/>
    <p:sldId id="464" r:id="rId38"/>
    <p:sldId id="465" r:id="rId39"/>
    <p:sldId id="466" r:id="rId40"/>
    <p:sldId id="315" r:id="rId4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8C7C5-6EA5-4CB9-8D79-7149F9E5776E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437CE-2F4A-48A2-9FB0-4A1C22F41C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53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07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49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86E45-0330-4FC4-B6E3-BB24D0DC8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3D6D0B-CA5E-4D72-BB4B-19E6C0B5B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477403-0F09-4918-AFF6-B5632A1A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A97680-A027-4086-9AD3-F9B130B1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A44088-0755-4120-BF7B-21DA66B5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2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7998B-1273-48FE-B8CA-566EA0D3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F0AE1D-53AE-4AA5-ADDA-2DC968FE5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6B265-6BA5-4B06-9687-DCAA9D14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BDB37B-1249-4F94-9A9B-47A1D24D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0C6672-89E2-41F7-9B1D-E72010AD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55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E9A841-415A-4E88-A60B-BDE0E9F0B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B8E05D-6406-4F9D-968C-F11DAB7C7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4719FB-D3CE-4DA0-98BB-C515DC6D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21FE30-45F6-40BA-9DAF-8713ED74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19FE8A-5252-4573-93EB-4EE4BB89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571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 Portada">
  <p:cSld name="2. Portada">
    <p:bg>
      <p:bgPr>
        <a:solidFill>
          <a:srgbClr val="FFFFF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7"/>
          <p:cNvSpPr txBox="1"/>
          <p:nvPr/>
        </p:nvSpPr>
        <p:spPr>
          <a:xfrm>
            <a:off x="10848000" y="6143433"/>
            <a:ext cx="960000" cy="7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s" sz="800" b="0" i="0" u="none" strike="noStrike" cap="none">
                <a:solidFill>
                  <a:srgbClr val="323232"/>
                </a:solidFill>
                <a:latin typeface="IBM Plex Sans"/>
                <a:ea typeface="IBM Plex Sans"/>
                <a:cs typeface="IBM Plex Sans"/>
                <a:sym typeface="IBM Plex San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t>‹Nº›</a:t>
            </a:fld>
            <a:endParaRPr sz="800" b="0" i="0" u="none" strike="noStrike" cap="none">
              <a:solidFill>
                <a:srgbClr val="32323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" name="Google Shape;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29199" y="0"/>
            <a:ext cx="1762800" cy="327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5329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EAD1DC"/>
          </p15:clr>
        </p15:guide>
        <p15:guide id="2" orient="horz" pos="1485">
          <p15:clr>
            <a:srgbClr val="EAD1DC"/>
          </p15:clr>
        </p15:guide>
        <p15:guide id="3" orient="horz" pos="2415">
          <p15:clr>
            <a:srgbClr val="EAD1D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530670"/>
            <a:ext cx="10228447" cy="1333500"/>
          </a:xfrm>
          <a:solidFill>
            <a:schemeClr val="tx1"/>
          </a:solidFill>
        </p:spPr>
        <p:txBody>
          <a:bodyPr anchor="ctr"/>
          <a:lstStyle>
            <a:lvl1pPr algn="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0" y="6230681"/>
            <a:ext cx="12192000" cy="606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770993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530670"/>
            <a:ext cx="10228447" cy="1333500"/>
          </a:xfrm>
          <a:solidFill>
            <a:schemeClr val="tx1"/>
          </a:solidFill>
        </p:spPr>
        <p:txBody>
          <a:bodyPr anchor="ctr"/>
          <a:lstStyle>
            <a:lvl1pPr algn="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0" y="6230681"/>
            <a:ext cx="12192000" cy="606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837706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530670"/>
            <a:ext cx="10228447" cy="1333500"/>
          </a:xfrm>
          <a:solidFill>
            <a:schemeClr val="tx1"/>
          </a:solidFill>
        </p:spPr>
        <p:txBody>
          <a:bodyPr anchor="ctr"/>
          <a:lstStyle>
            <a:lvl1pPr algn="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0" y="6230681"/>
            <a:ext cx="12192000" cy="606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322903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530670"/>
            <a:ext cx="10228447" cy="1333500"/>
          </a:xfrm>
          <a:solidFill>
            <a:schemeClr val="tx1"/>
          </a:solidFill>
        </p:spPr>
        <p:txBody>
          <a:bodyPr anchor="ctr"/>
          <a:lstStyle>
            <a:lvl1pPr algn="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0" y="6230681"/>
            <a:ext cx="12192000" cy="606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1654631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530670"/>
            <a:ext cx="10228447" cy="1333500"/>
          </a:xfrm>
          <a:solidFill>
            <a:schemeClr val="tx1"/>
          </a:solidFill>
        </p:spPr>
        <p:txBody>
          <a:bodyPr anchor="ctr"/>
          <a:lstStyle>
            <a:lvl1pPr algn="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0" y="6230681"/>
            <a:ext cx="12192000" cy="606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165469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51ECF-0FC1-4E5C-881F-A12288E6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480B5-59D2-4F55-96C1-C8DE9052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DF6B15-E5BC-4217-B8B4-0BAA5FE3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7B3B40-E7B7-4FF0-94E3-89BA96FB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29807-900D-4819-A2A3-68D229F4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16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63C7B-192A-40BF-8A74-5DEF9919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7AACAB-C95B-4629-BF0B-93AA62756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004CD9-40BB-454C-9A34-210F23D0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C72C7B-B177-4BB6-B5B1-86ABCDFD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603D66-20F5-4EDB-8964-BA8BEAE4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872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32C25-0C09-4641-8F94-3DA1B7E6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476BB9-C9E1-4114-9F2D-D56871493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7CED9-F561-447E-9F3F-B1CD9EB0E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D099EF-6062-494B-B482-E6BDC5F3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A4836A-BF22-4030-B915-E80D5F2A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A821D4-BA5F-4FE6-8F02-CF3CCA48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42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A6576-8435-478D-9729-1366F058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25E882-B374-4F15-8FD3-010C95DE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C30399-09F5-4FB4-A1BD-E029C68BF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E3E13F-EA0C-4C36-94A5-4DEBB9298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4496FC-FDBD-46F3-B7B3-FB2DD4F80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BCC9B5-8794-4CF4-BD66-AC41BE60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202A61-7A00-4487-AF06-F4D0BEFB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3FD25C-AFCD-4784-A189-B72691FF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44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E091C-68EF-4BE9-9633-9D1E4E70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310F15-2A4F-4329-AD9B-0EBDBD28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4034B7-FD78-49B5-AD31-D962C4F8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822CA6-DF97-43D3-849D-34FB3A87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33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C3D506-8D1D-4576-990A-12DBF744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175B66-7E0E-4E3E-B084-C1B48C00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6BF71E-CED0-4DB6-BA45-6DE564DB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476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92991-7619-48F5-8175-462A2B2E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12FA3-70B2-4B17-A4BC-1C240EE30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43166E-8C93-4E24-B12C-6845B102A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F96292-2D5A-4643-BB47-6AEB4C2E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E2AFCE-B26B-4A25-A9F3-B98AEE66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2CE6EC-96CD-44CD-8B51-17FFADFA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58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EC3A0-49F3-46AF-864F-7C5E9ABC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A2DE38-16B6-48DD-A55D-51DADDC6E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66EF78-7366-43CB-8C9E-CC33FB22C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B5F6FE-0497-42AF-B734-91E66D1A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9845AD-F703-4CCB-A05E-C6963C0F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4EF60-3C31-4A82-B6B5-3FD654BE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914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236C4F-4D3F-4944-91E3-22775DD2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C2D8C3-7BC8-4EC3-A7D6-A84D4311B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026271-6BB7-4968-8471-253CFD13D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B318E1-9A49-4F4A-B5DA-77D8E2652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4EB07-B5E2-4CE7-8F0E-0946D9673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5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5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84" name="Google Shape;84;p1"/>
          <p:cNvPicPr preferRelativeResize="0"/>
          <p:nvPr/>
        </p:nvPicPr>
        <p:blipFill rotWithShape="1">
          <a:blip r:embed="rId4">
            <a:alphaModFix/>
          </a:blip>
          <a:srcRect t="13565"/>
          <a:stretch/>
        </p:blipFill>
        <p:spPr>
          <a:xfrm>
            <a:off x="8156010" y="5582137"/>
            <a:ext cx="3967649" cy="119899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512295" y="3605188"/>
            <a:ext cx="5505950" cy="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3000"/>
            </a:pPr>
            <a:r>
              <a:rPr lang="en-US" sz="36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Hands On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3000"/>
            </a:pPr>
            <a:r>
              <a:rPr lang="en-US" sz="2800" b="1" dirty="0">
                <a:solidFill>
                  <a:srgbClr val="FFFFFF"/>
                </a:solidFill>
                <a:latin typeface="Muli"/>
                <a:ea typeface="Arial"/>
                <a:cs typeface="Arial"/>
                <a:sym typeface="Muli"/>
              </a:rPr>
              <a:t>06 </a:t>
            </a:r>
            <a:r>
              <a:rPr lang="en-US" sz="2800" b="1" dirty="0" err="1">
                <a:solidFill>
                  <a:srgbClr val="FFFFFF"/>
                </a:solidFill>
                <a:latin typeface="Muli"/>
                <a:ea typeface="Arial"/>
                <a:cs typeface="Arial"/>
                <a:sym typeface="Muli"/>
              </a:rPr>
              <a:t>Habilitar</a:t>
            </a:r>
            <a:r>
              <a:rPr lang="en-US" sz="2800" b="1" dirty="0">
                <a:solidFill>
                  <a:srgbClr val="FFFFFF"/>
                </a:solidFill>
                <a:latin typeface="Muli"/>
                <a:ea typeface="Arial"/>
                <a:cs typeface="Arial"/>
                <a:sym typeface="Muli"/>
              </a:rPr>
              <a:t> CI-CD Pipelines </a:t>
            </a:r>
            <a:r>
              <a:rPr lang="en-US" sz="2800" b="1" dirty="0" err="1">
                <a:solidFill>
                  <a:srgbClr val="FFFFFF"/>
                </a:solidFill>
                <a:latin typeface="Muli"/>
                <a:ea typeface="Arial"/>
                <a:cs typeface="Arial"/>
                <a:sym typeface="Muli"/>
              </a:rPr>
              <a:t>en</a:t>
            </a:r>
            <a:r>
              <a:rPr lang="en-US" sz="2800" b="1" dirty="0">
                <a:solidFill>
                  <a:srgbClr val="FFFFFF"/>
                </a:solidFill>
                <a:latin typeface="Muli"/>
                <a:ea typeface="Arial"/>
                <a:cs typeface="Arial"/>
                <a:sym typeface="Muli"/>
              </a:rPr>
              <a:t> Azure, </a:t>
            </a:r>
            <a:r>
              <a:rPr lang="en-US" sz="2800" b="1" dirty="0" err="1">
                <a:solidFill>
                  <a:srgbClr val="FFFFFF"/>
                </a:solidFill>
                <a:latin typeface="Muli"/>
                <a:ea typeface="Arial"/>
                <a:cs typeface="Arial"/>
                <a:sym typeface="Muli"/>
              </a:rPr>
              <a:t>integración</a:t>
            </a:r>
            <a:r>
              <a:rPr lang="en-US" sz="2800" b="1" dirty="0">
                <a:solidFill>
                  <a:srgbClr val="FFFFFF"/>
                </a:solidFill>
                <a:latin typeface="Muli"/>
                <a:ea typeface="Arial"/>
                <a:cs typeface="Arial"/>
                <a:sym typeface="Muli"/>
              </a:rPr>
              <a:t> con Jenkins</a:t>
            </a:r>
            <a:endParaRPr sz="2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1010816" y="1220010"/>
            <a:ext cx="10170367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Configurar la máquina virtual Jenkins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914400" lvl="2" indent="0">
              <a:buNone/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2DC57A-9E7F-4609-BA91-F094B30F5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08" y="2635817"/>
            <a:ext cx="9819440" cy="300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46449" y="1210680"/>
            <a:ext cx="10338318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Configurar la máquina virtual Jenkins</a:t>
            </a: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/>
              <a:t>Jenkins, por defecto, escucha en el puerto 8080 usando HTTP. Para configurar una conexión HTTPS segura, se requerirá un certificado SSL. 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Para evitar un ataque “Man in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the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Middle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” se va a utilizar un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Tunel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SSH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/>
              <a:t>Un túnel SSH crea una conexión segura entre su host y la computadora remota a través de la cual se pueden retransmitir los servicios.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Abrimos un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cmd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y escribimos la instrucción:</a:t>
            </a:r>
          </a:p>
          <a:p>
            <a:pPr marL="914400" lvl="2" indent="0">
              <a:buNone/>
              <a:defRPr/>
            </a:pPr>
            <a:r>
              <a:rPr lang="es-ES" sz="1600" b="1" i="1" dirty="0">
                <a:solidFill>
                  <a:schemeClr val="accent3">
                    <a:lumMod val="50000"/>
                  </a:schemeClr>
                </a:solidFill>
              </a:rPr>
              <a:t>putty.exe -</a:t>
            </a:r>
            <a:r>
              <a:rPr lang="es-ES" sz="1600" b="1" i="1" dirty="0" err="1">
                <a:solidFill>
                  <a:schemeClr val="accent3">
                    <a:lumMod val="50000"/>
                  </a:schemeClr>
                </a:solidFill>
              </a:rPr>
              <a:t>ssh</a:t>
            </a:r>
            <a:r>
              <a:rPr lang="es-ES" sz="1600" b="1" i="1" dirty="0">
                <a:solidFill>
                  <a:schemeClr val="accent3">
                    <a:lumMod val="50000"/>
                  </a:schemeClr>
                </a:solidFill>
              </a:rPr>
              <a:t> -L 8080:localhost:8080 jremjenkins@104.44.130.117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914400" lvl="2" indent="0">
              <a:buNone/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3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69166" y="1182275"/>
            <a:ext cx="10720873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Configurar la máquina virtual Jenkins</a:t>
            </a: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/>
              <a:t>Aparecerá un mensaje de confirmación, pulsamos Si.</a:t>
            </a:r>
            <a:endParaRPr lang="es-ES" sz="1600" b="1" i="1" dirty="0">
              <a:solidFill>
                <a:schemeClr val="accent3">
                  <a:lumMod val="50000"/>
                </a:schemeClr>
              </a:solidFill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914400" lvl="2" indent="0">
              <a:buNone/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B01C09-F6AD-41D4-B636-666EBBFA2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3094163"/>
            <a:ext cx="5200650" cy="328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0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62473" y="1070720"/>
            <a:ext cx="10468947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Configurar la máquina virtual Jenkins</a:t>
            </a:r>
          </a:p>
          <a:p>
            <a:pPr marL="1200150" lvl="2" indent="-285750">
              <a:defRPr/>
            </a:pPr>
            <a:r>
              <a:rPr lang="es-ES" dirty="0"/>
              <a:t>Una vez que la conexión sea exitosa, abriremos un navegador y lanzamos la URL http://localhost:8080  </a:t>
            </a:r>
          </a:p>
          <a:p>
            <a:pPr marL="1200150" lvl="2" indent="-285750">
              <a:defRPr/>
            </a:pPr>
            <a:r>
              <a:rPr lang="es-ES" dirty="0"/>
              <a:t>Se mostrará la página de Inicio de Jenkins.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914400" lvl="2" indent="0">
              <a:buNone/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E061D4-4278-4C44-9A22-7B4D663C6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17" y="3429000"/>
            <a:ext cx="9106202" cy="268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95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85191" y="1192019"/>
            <a:ext cx="11019453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Configurar la máquina virtual Jenkins</a:t>
            </a: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/>
              <a:t>Por razones de seguridad, Jenkins genera una contraseña inicial y la guarda en un archivo en el servidor. Esta contraseña deberá recuperarse y proporcionarse para desbloquear a Jenkins.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Volvemos a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Putty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. Y escribimos:</a:t>
            </a:r>
          </a:p>
          <a:p>
            <a:pPr marL="914400" lvl="2" indent="0">
              <a:buNone/>
              <a:defRPr/>
            </a:pPr>
            <a:r>
              <a:rPr lang="en-US" dirty="0" err="1"/>
              <a:t>sudo</a:t>
            </a:r>
            <a:r>
              <a:rPr lang="en-US" dirty="0"/>
              <a:t> vi /var/lib/</a:t>
            </a:r>
            <a:r>
              <a:rPr lang="en-US" dirty="0" err="1"/>
              <a:t>jenkins</a:t>
            </a:r>
            <a:r>
              <a:rPr lang="en-US" dirty="0"/>
              <a:t>/secrets/</a:t>
            </a:r>
            <a:r>
              <a:rPr lang="en-US" dirty="0" err="1"/>
              <a:t>initialAdminPassword</a:t>
            </a:r>
            <a:endParaRPr lang="es-ES" dirty="0"/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Copiamos la contraseña. Pulsamos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Esc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, escribimos :q! y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Enter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.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En la Web de Jenkins, pulsamos en Entra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858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74440" y="1182276"/>
            <a:ext cx="10375641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Configurar la máquina virtual Jenkins</a:t>
            </a: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4CFEB7-F9C4-462D-9F9E-F353CA97D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514" y="2574421"/>
            <a:ext cx="6128286" cy="380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17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77077" y="1182688"/>
            <a:ext cx="10720873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Configurar la máquina virtual Jenkins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Ya tenemos Jenkins operativo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3D06B4-8F74-459A-B91C-56A83062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94" y="3174410"/>
            <a:ext cx="9709012" cy="290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2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94522" y="1182688"/>
            <a:ext cx="10832841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Configurar la máquina virtual Jenkins</a:t>
            </a: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Vamos a cambiar el usuario y la contraseña. Abrimos Configurar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Cambiamos el usuario y la contraseña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5456A7-D44A-4DBD-8DDD-55AB46F69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832" y="2739604"/>
            <a:ext cx="6245193" cy="317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98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12236" y="1070720"/>
            <a:ext cx="10767527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Configurar la máquina virtual Jenkins</a:t>
            </a: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Ahora vamos a instalar Maven, etc.</a:t>
            </a: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Escribimos en la URL, /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manage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(después del 8080)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4A19A0-590E-4454-B323-F9FE34EB5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07" y="2976301"/>
            <a:ext cx="8452877" cy="342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8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41174" y="1173358"/>
            <a:ext cx="10926147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Configurar la máquina virtual Jenkins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Para buscar Maven, hay que buscar Maven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Integration</a:t>
            </a: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Para buscar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Team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Services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, hay que poner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team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s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Ambos hay que </a:t>
            </a:r>
            <a:r>
              <a:rPr lang="es-ES" b="1" i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Instalar sin reiniciar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944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/>
        </p:nvSpPr>
        <p:spPr>
          <a:xfrm>
            <a:off x="1238596" y="2391508"/>
            <a:ext cx="8063900" cy="38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37061">
              <a:buClr>
                <a:srgbClr val="434343"/>
              </a:buClr>
              <a:buSzPts val="800"/>
            </a:pPr>
            <a:endParaRPr sz="1600" dirty="0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37F74C3-77B3-88E5-56EE-C9849718388C}"/>
              </a:ext>
            </a:extLst>
          </p:cNvPr>
          <p:cNvSpPr txBox="1">
            <a:spLocks/>
          </p:cNvSpPr>
          <p:nvPr/>
        </p:nvSpPr>
        <p:spPr>
          <a:xfrm>
            <a:off x="1371600" y="2556725"/>
            <a:ext cx="7671335" cy="1333500"/>
          </a:xfrm>
          <a:prstGeom prst="rect">
            <a:avLst/>
          </a:prstGeom>
          <a:solidFill>
            <a:srgbClr val="FF00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Hands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9154EBA8-92CE-8A9F-092C-D302AA40F588}"/>
              </a:ext>
            </a:extLst>
          </p:cNvPr>
          <p:cNvSpPr txBox="1">
            <a:spLocks/>
          </p:cNvSpPr>
          <p:nvPr/>
        </p:nvSpPr>
        <p:spPr>
          <a:xfrm>
            <a:off x="1925053" y="3392217"/>
            <a:ext cx="7117882" cy="3046669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8001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2573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7145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1717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altLang="es-ES" dirty="0"/>
          </a:p>
          <a:p>
            <a:endParaRPr lang="es-ES" altLang="es-ES" dirty="0"/>
          </a:p>
          <a:p>
            <a:pPr marL="0" indent="0" algn="r">
              <a:buNone/>
            </a:pPr>
            <a:r>
              <a:rPr lang="es-ES" altLang="es-ES" dirty="0"/>
              <a:t>		</a:t>
            </a:r>
          </a:p>
          <a:p>
            <a:pPr marL="0" indent="0" algn="r">
              <a:buNone/>
            </a:pPr>
            <a:r>
              <a:rPr lang="es-ES" altLang="es-ES" dirty="0"/>
              <a:t>Habilitar CI-CD Pipelines en Azure, integración con Jenkins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r">
              <a:buNone/>
            </a:pP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250148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72885" y="1285324"/>
            <a:ext cx="10646229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Configurar la máquina virtual Jenkins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Despues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volvemos a Administrar Jenkins y después a Global Tool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Configuration</a:t>
            </a:r>
            <a:endParaRPr lang="es-ES" b="1" i="1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050" name="Picture 2" descr="Configuración global de herramientas">
            <a:extLst>
              <a:ext uri="{FF2B5EF4-FFF2-40B4-BE49-F238E27FC236}">
                <a16:creationId xmlns:a16="http://schemas.microsoft.com/office/drawing/2014/main" id="{3225A80C-ECD6-4297-99D1-EE9213D84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088" y="3119029"/>
            <a:ext cx="7652828" cy="325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835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74440" y="1217081"/>
            <a:ext cx="10468947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Configurar la máquina virtual Jenkins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Buscamos Maven, le ponemos un nombre e Instalar automáticamente.</a:t>
            </a:r>
          </a:p>
          <a:p>
            <a:pPr marL="1200150" lvl="2" indent="-285750">
              <a:defRPr/>
            </a:pPr>
            <a:r>
              <a:rPr lang="es-ES" b="1" i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Pulsamos </a:t>
            </a:r>
            <a:r>
              <a:rPr lang="es-ES" b="1" i="1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Apply</a:t>
            </a:r>
            <a:endParaRPr lang="es-ES" b="1" i="1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7170" name="Picture 2" descr="Instalador Maven">
            <a:extLst>
              <a:ext uri="{FF2B5EF4-FFF2-40B4-BE49-F238E27FC236}">
                <a16:creationId xmlns:a16="http://schemas.microsoft.com/office/drawing/2014/main" id="{B077B64C-9C9A-41AA-9754-58505E813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532" y="3429000"/>
            <a:ext cx="8900876" cy="244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154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951721" y="1117373"/>
            <a:ext cx="10562253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Crear un nuevo trabajo de compilación en Jenkins</a:t>
            </a: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En la página principal pulsamos Nueva Tarea:</a:t>
            </a:r>
            <a:endParaRPr lang="es-ES" b="1" i="1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028" name="Picture 4" descr="New Build Definition">
            <a:extLst>
              <a:ext uri="{FF2B5EF4-FFF2-40B4-BE49-F238E27FC236}">
                <a16:creationId xmlns:a16="http://schemas.microsoft.com/office/drawing/2014/main" id="{78047319-A090-4AE0-9F95-58DC05951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998" y="2577348"/>
            <a:ext cx="7094004" cy="385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136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55778" y="1220010"/>
            <a:ext cx="10077061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Crear un nuevo trabajo de compilación en Jenkins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Ahora hacemos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scroll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down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y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buscamo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Configurar el origen del código fuente</a:t>
            </a:r>
          </a:p>
          <a:p>
            <a:pPr marL="1657350" lvl="3" indent="-285750">
              <a:defRPr/>
            </a:pPr>
            <a:r>
              <a:rPr lang="es-ES" b="1" i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Seleccionamos Git</a:t>
            </a:r>
          </a:p>
          <a:p>
            <a:pPr marL="2114550" lvl="4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En la URL del repositorio ponemos la de nuestro proyecto:</a:t>
            </a: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https://dev.azure.com/nuevojrem/MyShuttleJenkins/_git/MyShuttle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Es muy probable que el repositorio de Azure sea privado. A menos que tenga un repositorio público, debe proporcionar las credenciales para acceder al repositorio. Si no tiene una o no recuerda las credenciales, vaya a sus repositorios de Azure y seleccione la opción Clonar. Seleccione Generar credenciales e ingrese una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User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namey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Password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. Haga clic en Guardar credenciales de Git para guardar.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6636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50506" y="1285325"/>
            <a:ext cx="10450286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Crear un nuevo trabajo de compilación en Jenkins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Una vez que se ha copiado y se ha introducido en la ventana de añadir, al volver, podremos elegir las credenciales y el mensaje de error desaparecerá.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El código fuente de esta aplicación tiene pruebas unitarias y pruebas de IU. No estamos listos para ejecutar la prueba de IU en este momento. Entonces, especificaremos ejecutar solo las pruebas unitarias. Desplácese hacia abajo hasta la sección Compilar y proporcione el texto en el campo Objetivos y opciones. </a:t>
            </a:r>
          </a:p>
          <a:p>
            <a:pPr marL="1371600" lvl="3" indent="0">
              <a:buNone/>
              <a:defRPr/>
            </a:pPr>
            <a:r>
              <a:rPr lang="es-ES" b="1" i="1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package</a:t>
            </a:r>
            <a:r>
              <a:rPr lang="es-ES" b="1" i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-</a:t>
            </a:r>
            <a:r>
              <a:rPr lang="es-ES" b="1" i="1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Dtest</a:t>
            </a:r>
            <a:r>
              <a:rPr lang="es-ES" b="1" i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=</a:t>
            </a:r>
            <a:r>
              <a:rPr lang="es-ES" b="1" i="1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FaresTest,SimpleTest</a:t>
            </a:r>
            <a:endParaRPr lang="es-ES" b="1" i="1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5453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27787" y="1182373"/>
            <a:ext cx="10926147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Crear un nuevo trabajo de compilación en Jenkins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6B3CD3-29DA-467A-9135-A32565277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559" y="2416080"/>
            <a:ext cx="9778035" cy="35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90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26232" y="1182275"/>
            <a:ext cx="10739535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Crear un nuevo trabajo de compilación en Jenkins</a:t>
            </a: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A continuación añadiremos una acción posterior a la compilación: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931DE5-393D-4246-A5A6-E5E4826D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77" y="2646791"/>
            <a:ext cx="4614425" cy="403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1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65110" y="1154696"/>
            <a:ext cx="10431624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Crear un nuevo trabajo de compilación en Jenkins</a:t>
            </a: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Cuando pide donde, escribimos:</a:t>
            </a:r>
          </a:p>
          <a:p>
            <a:pPr marL="914400" lvl="2" indent="0">
              <a:buNone/>
              <a:defRPr/>
            </a:pPr>
            <a:r>
              <a:rPr lang="es-ES" b="1" dirty="0"/>
              <a:t>target/*.</a:t>
            </a:r>
            <a:r>
              <a:rPr lang="es-ES" b="1" dirty="0" err="1"/>
              <a:t>war</a:t>
            </a:r>
            <a:r>
              <a:rPr lang="es-ES" b="1" dirty="0"/>
              <a:t>, *.</a:t>
            </a:r>
            <a:r>
              <a:rPr lang="es-ES" b="1" dirty="0" err="1"/>
              <a:t>sql</a:t>
            </a: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8194" name="Picture 2" descr="Archive War">
            <a:extLst>
              <a:ext uri="{FF2B5EF4-FFF2-40B4-BE49-F238E27FC236}">
                <a16:creationId xmlns:a16="http://schemas.microsoft.com/office/drawing/2014/main" id="{9784C0DC-BF6C-4D33-8F58-EF839EE2D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641" y="2839618"/>
            <a:ext cx="5140730" cy="351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976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37119" y="1182276"/>
            <a:ext cx="10944808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Crear un nuevo trabajo de compilación en Jenkins</a:t>
            </a: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Guardamos, aplicamos y la configuración está completa.</a:t>
            </a: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Pulsamos Construir ahora. (a la izquierda)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0242" name="Picture 2" descr="Running Ad-hoc Build">
            <a:extLst>
              <a:ext uri="{FF2B5EF4-FFF2-40B4-BE49-F238E27FC236}">
                <a16:creationId xmlns:a16="http://schemas.microsoft.com/office/drawing/2014/main" id="{33F4DA88-709F-4B97-8A84-36CA85735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697" y="3063039"/>
            <a:ext cx="7870760" cy="339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387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41174" y="1173357"/>
            <a:ext cx="10375641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Crear un nuevo trabajo de compilación en Jenkins</a:t>
            </a:r>
          </a:p>
          <a:p>
            <a:pPr marL="1200150" lvl="2" indent="-285750">
              <a:defRPr/>
            </a:pPr>
            <a:r>
              <a:rPr lang="es-ES" dirty="0"/>
              <a:t>Para ver los detalles de la compilación y la lista de artefactos de compilación, seleccione el número de compilación que se muestra en la sección  </a:t>
            </a:r>
            <a:r>
              <a:rPr lang="es-ES" b="1" dirty="0"/>
              <a:t>Historial de compilación</a:t>
            </a:r>
            <a:r>
              <a:rPr lang="es-ES" dirty="0"/>
              <a:t> .</a:t>
            </a: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C8D5EF-F1A7-40CC-B156-F51E69A6C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761" y="3102429"/>
            <a:ext cx="4005301" cy="258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9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46449" y="1396417"/>
            <a:ext cx="10515600" cy="4351338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Pipelines en Azure, integración con Jenkins</a:t>
            </a: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Jenkins </a:t>
            </a: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Jenkins es un servidor de integración continua (CI) de código abierto basado en Java muy popular que permite a los equipos construir continuamente aplicaciones en todas las plataformas. </a:t>
            </a:r>
          </a:p>
          <a:p>
            <a:pPr marL="742950" lvl="1" indent="-285750">
              <a:defRPr/>
            </a:pP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200150" lvl="2" indent="-285750">
              <a:defRPr/>
            </a:pPr>
            <a:endParaRPr lang="es-ES" dirty="0"/>
          </a:p>
          <a:p>
            <a:pPr marL="457200" lvl="1" indent="0">
              <a:buNone/>
              <a:defRPr/>
            </a:pPr>
            <a:endParaRPr lang="es-ES" dirty="0"/>
          </a:p>
          <a:p>
            <a:pPr marL="457200" lvl="1" indent="0">
              <a:buNone/>
              <a:defRPr/>
            </a:pPr>
            <a:endParaRPr lang="es-ES" dirty="0"/>
          </a:p>
          <a:p>
            <a:pPr marL="457200" lvl="1" indent="0">
              <a:buNone/>
              <a:defRPr/>
            </a:pPr>
            <a:endParaRPr lang="es-ES" dirty="0"/>
          </a:p>
        </p:txBody>
      </p:sp>
      <p:pic>
        <p:nvPicPr>
          <p:cNvPr id="1026" name="Picture 2" descr="Resultado de imagen de logo Jenkins">
            <a:extLst>
              <a:ext uri="{FF2B5EF4-FFF2-40B4-BE49-F238E27FC236}">
                <a16:creationId xmlns:a16="http://schemas.microsoft.com/office/drawing/2014/main" id="{AF724897-1822-4B39-A662-B5D8F659D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372" y="2493169"/>
            <a:ext cx="3322565" cy="18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563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914400" y="1266664"/>
            <a:ext cx="10123714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Preparar la máquina Jenkins para usar el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Service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Hook en Azure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Devops</a:t>
            </a: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/>
              <a:t>Para que funcione el enlace de servicio en Azure DevOps: la máquina Jenkins debe aceptar conexiones entrantes al puerto 8080.</a:t>
            </a:r>
          </a:p>
          <a:p>
            <a:pPr marL="1200150" lvl="2" indent="-285750">
              <a:defRPr/>
            </a:pPr>
            <a:endParaRPr lang="es-ES" dirty="0"/>
          </a:p>
          <a:p>
            <a:pPr marL="1200150" lvl="2" indent="-285750">
              <a:defRPr/>
            </a:pPr>
            <a:r>
              <a:rPr lang="es-ES" dirty="0"/>
              <a:t>Abrimos https://portal.azure.com/ y accedemos a la máquina virtual con Jenkins.</a:t>
            </a:r>
          </a:p>
          <a:p>
            <a:pPr marL="1200150" lvl="2" indent="-285750">
              <a:defRPr/>
            </a:pPr>
            <a:endParaRPr lang="es-ES" dirty="0"/>
          </a:p>
          <a:p>
            <a:pPr marL="1200150" lvl="2" indent="-285750">
              <a:defRPr/>
            </a:pPr>
            <a:r>
              <a:rPr lang="es-ES" dirty="0"/>
              <a:t>Haga clic en el enlace "Redes" en la pestaña Configuración y haga clic en el botón "Agregar regla de puerto de entrada".</a:t>
            </a: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3965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67747" y="1179758"/>
            <a:ext cx="10039350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Preparar la máquina Jenkins para usar el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Service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Hook en Azure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Devops</a:t>
            </a: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78F57D-98B6-4895-9F11-C67970E9C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2404857"/>
            <a:ext cx="9669102" cy="34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44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12236" y="1182276"/>
            <a:ext cx="10767527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Preparar la máquina Jenkins para usar el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Service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Hook en Azure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Devops</a:t>
            </a: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Añadimos la regla de entrada para el puerto 8080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D1F90B-C300-42DD-954E-61E3D6E0E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595" y="2687334"/>
            <a:ext cx="4560707" cy="39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08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22513" y="1192019"/>
            <a:ext cx="10711543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Y ahora tenemos los dos enfoques de los que se habló al principio de este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Hands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On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.</a:t>
            </a: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Activar la CI a través de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Service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Hooks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en Azure Pipelines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914400" lvl="2" indent="0">
              <a:buNone/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Ó</a:t>
            </a: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Incrustar el trabajo Jenkins dentro de Azure Pipelines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1224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46448" y="1145366"/>
            <a:ext cx="10011748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Activar la CI a través de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Service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Hooks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en Azure Pipelines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Se generará un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Service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Hook en Azure DevOps para desencadenar una compilación de Jenkins sobre una confirmación de código. 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Los 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enlaces de servicio 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permiten realizar tareas en otros servicios cuando ocurren eventos en sus proyectos de Azure DevOps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Services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.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Volvemos a la página del proyecto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MyShuttle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en Azure DevOps, y buscamos en la configuración del proyecto: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4860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83771" y="1257333"/>
            <a:ext cx="10422294" cy="5200650"/>
          </a:xfrm>
        </p:spPr>
        <p:txBody>
          <a:bodyPr rtlCol="0">
            <a:normAutofit fontScale="92500" lnSpcReduction="10000"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Activar la CI a través de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Service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Hooks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en Azure Pipelines</a:t>
            </a: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Una vez en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Service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Hooks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, pulsar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Create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Subscription</a:t>
            </a: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A24E46-7113-401B-9E41-51CFD239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90" y="2294903"/>
            <a:ext cx="8056300" cy="32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22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94522" y="1182275"/>
            <a:ext cx="10627567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Activar la CI a través de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Service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Hooks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en Azure Pipelines</a:t>
            </a: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Elegimos Jenkins y pulsamos Next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DAE2BF-3337-4743-B527-3B86F7E11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467" y="2715060"/>
            <a:ext cx="3748263" cy="37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73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34480" y="1182276"/>
            <a:ext cx="10468947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Activar la CI a través de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Service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Hooks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en Azure Pipelines</a:t>
            </a: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En esta ventana, elegimos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Code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pushed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y el repositorio, pero también podríamos escoger la rama y quién lo hizo. Next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7F6F29-E0C2-49A5-A69E-C4841BBAD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936" y="2977134"/>
            <a:ext cx="3520876" cy="35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45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21567" y="1182276"/>
            <a:ext cx="10748865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Activar la CI a través de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Service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Hooks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en Azure Pipelines</a:t>
            </a: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En esta, hay que rellenar con lo siguiente: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FAB7FF-DA0E-4F19-A0A2-777B12A0F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134" y="2711382"/>
            <a:ext cx="3849118" cy="38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42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37119" y="1257332"/>
            <a:ext cx="10515600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Activar la CI a través de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Service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Hooks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en Azure Pipelines</a:t>
            </a:r>
          </a:p>
          <a:p>
            <a:pPr marL="1200150" lvl="2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lvl="2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Pulsamos Test y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Finish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: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Cualquier cambio que hiciéramos en el código, debería generar compilación en Jenkins.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9E8706-8FD5-4317-9D73-3F831D509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60" y="3226085"/>
            <a:ext cx="9648164" cy="183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9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81134" y="1517715"/>
            <a:ext cx="10515600" cy="4351338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Pipelines en Azure, integración con Jenkins</a:t>
            </a: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Hay dos formas de integrar Jenkins con Azure Pipelines:</a:t>
            </a: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1200150" lvl="2" indent="-285750">
              <a:defRPr/>
            </a:pPr>
            <a:r>
              <a:rPr lang="es-ES" b="1" i="1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Ejecutar trabajos de CI en Jenkins por separado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. Esto implica la configuración de una canalización de CI en Jenkins y un enlace web en Azure DevOps que invoca el proceso de CI cuando el código fuente se envía a un repositorio o una rama.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1200150" lvl="2" indent="-285750">
              <a:defRPr/>
            </a:pPr>
            <a:r>
              <a:rPr lang="es-ES" b="1" i="1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Otra es envolver un trabajo de Jenkins CI dentro de una canalización de Azure.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 En este enfoque, se configurará una definición de compilación en Azure Pipelines para usar las tareas de Jenkins para invocar un trabajo de CI en Jenkins, descargar y publicar los artefactos producidos por Jenkins.</a:t>
            </a:r>
          </a:p>
          <a:p>
            <a:pPr marL="285750" indent="-285750">
              <a:defRPr/>
            </a:pP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pPr marL="1200150" lvl="2" indent="-285750">
              <a:defRPr/>
            </a:pPr>
            <a:endParaRPr lang="es-ES" dirty="0"/>
          </a:p>
          <a:p>
            <a:pPr marL="457200" lvl="1" indent="0">
              <a:buNone/>
              <a:defRPr/>
            </a:pPr>
            <a:endParaRPr lang="es-ES" dirty="0"/>
          </a:p>
          <a:p>
            <a:pPr marL="457200" lvl="1" indent="0">
              <a:buNone/>
              <a:defRPr/>
            </a:pPr>
            <a:endParaRPr lang="es-ES" dirty="0"/>
          </a:p>
          <a:p>
            <a:pPr marL="457200" lvl="1" indent="0"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6640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/>
        </p:nvSpPr>
        <p:spPr>
          <a:xfrm>
            <a:off x="1238596" y="2391508"/>
            <a:ext cx="8063900" cy="38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37061">
              <a:buClr>
                <a:srgbClr val="434343"/>
              </a:buClr>
              <a:buSzPts val="800"/>
            </a:pPr>
            <a:endParaRPr sz="1600" dirty="0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37F74C3-77B3-88E5-56EE-C9849718388C}"/>
              </a:ext>
            </a:extLst>
          </p:cNvPr>
          <p:cNvSpPr txBox="1">
            <a:spLocks/>
          </p:cNvSpPr>
          <p:nvPr/>
        </p:nvSpPr>
        <p:spPr>
          <a:xfrm>
            <a:off x="1371600" y="2556725"/>
            <a:ext cx="7671335" cy="13335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chemeClr val="bg1"/>
                </a:solidFill>
              </a:rPr>
              <a:t>Labs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9154EBA8-92CE-8A9F-092C-D302AA40F588}"/>
              </a:ext>
            </a:extLst>
          </p:cNvPr>
          <p:cNvSpPr txBox="1">
            <a:spLocks/>
          </p:cNvSpPr>
          <p:nvPr/>
        </p:nvSpPr>
        <p:spPr>
          <a:xfrm>
            <a:off x="1925053" y="3392217"/>
            <a:ext cx="7117882" cy="3046669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8001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2573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7145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1717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altLang="es-ES" dirty="0"/>
          </a:p>
          <a:p>
            <a:endParaRPr lang="es-ES" altLang="es-ES" dirty="0"/>
          </a:p>
          <a:p>
            <a:pPr marL="0" indent="0" algn="r">
              <a:buNone/>
            </a:pPr>
            <a:r>
              <a:rPr lang="es-ES" altLang="es-ES" dirty="0"/>
              <a:t>		</a:t>
            </a:r>
          </a:p>
          <a:p>
            <a:pPr marL="0" indent="0" algn="r">
              <a:spcAft>
                <a:spcPts val="0"/>
              </a:spcAft>
              <a:buNone/>
              <a:defRPr/>
            </a:pPr>
            <a:r>
              <a:rPr lang="es-ES" dirty="0"/>
              <a:t>Uso de Jenkins con CI-CD de </a:t>
            </a:r>
            <a:r>
              <a:rPr lang="es-ES"/>
              <a:t>Azure Pipelines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302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951723" y="1657674"/>
            <a:ext cx="10515600" cy="4351338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Pipelines en Azure, integración con Jenkins</a:t>
            </a: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En cuanto a integrar CD de Jenkins con Azure Pipelines: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>
                <a:latin typeface="Arial Narrow" panose="020B0606020202030204" pitchFamily="34" charset="0"/>
              </a:rPr>
              <a:t>Se puede configurar una canalización de CD de Azure para elegir estos artefactos de compilación, independientemente del enfoque. El segundo enfoque anterior tiene las siguientes ventajas:</a:t>
            </a:r>
            <a:endParaRPr lang="es-ES" sz="2200" dirty="0">
              <a:latin typeface="Arial Narrow" panose="020B0606020202030204" pitchFamily="34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s-ES" dirty="0">
                <a:latin typeface="Arial Narrow" panose="020B0606020202030204" pitchFamily="34" charset="0"/>
              </a:rPr>
              <a:t>Se puede rastrear desde el elemento de trabajo hasta el código fuente para compilar y liberar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s-ES" dirty="0">
                <a:latin typeface="Arial Narrow" panose="020B0606020202030204" pitchFamily="34" charset="0"/>
              </a:rPr>
              <a:t>La implementación continua (CD) se activa automáticamente cuando la compilación se completa con éxito</a:t>
            </a:r>
          </a:p>
          <a:p>
            <a:pPr marL="742950" lvl="1" indent="-285750">
              <a:defRPr/>
            </a:pP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200150" lvl="2" indent="-285750">
              <a:defRPr/>
            </a:pPr>
            <a:endParaRPr lang="es-ES" dirty="0"/>
          </a:p>
          <a:p>
            <a:pPr marL="457200" lvl="1" indent="0">
              <a:buNone/>
              <a:defRPr/>
            </a:pPr>
            <a:endParaRPr lang="es-ES" dirty="0"/>
          </a:p>
          <a:p>
            <a:pPr marL="457200" lvl="1" indent="0">
              <a:buNone/>
              <a:defRPr/>
            </a:pPr>
            <a:endParaRPr lang="es-ES" dirty="0"/>
          </a:p>
          <a:p>
            <a:pPr marL="457200" lvl="1" indent="0"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348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42865" y="1201349"/>
            <a:ext cx="10506269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Configurar la máquina virtual Jenkins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Debemos Crear un nuevo grupo de recursos: 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jenkinsGR</a:t>
            </a:r>
            <a:endParaRPr lang="es-ES" b="1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Escogemos como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User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name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: 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jremjenkins</a:t>
            </a:r>
            <a:endParaRPr lang="es-ES" b="1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/>
              <a:t>Y </a:t>
            </a:r>
            <a:r>
              <a:rPr lang="es-ES" dirty="0" err="1"/>
              <a:t>Authentication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: contraseña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1200150" lvl="2" indent="-285750">
              <a:defRPr/>
            </a:pPr>
            <a:endParaRPr lang="es-ES" dirty="0"/>
          </a:p>
          <a:p>
            <a:pPr marL="457200" lvl="1" indent="0">
              <a:buNone/>
              <a:defRPr/>
            </a:pPr>
            <a:endParaRPr lang="es-ES" dirty="0"/>
          </a:p>
          <a:p>
            <a:pPr marL="457200" lvl="1" indent="0">
              <a:buNone/>
              <a:defRPr/>
            </a:pPr>
            <a:endParaRPr lang="es-ES" dirty="0"/>
          </a:p>
          <a:p>
            <a:pPr marL="457200" lvl="1" indent="0">
              <a:buNone/>
              <a:defRPr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2AA328-1567-4396-8A6B-C3BBEDB0A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612" y="2274241"/>
            <a:ext cx="5807140" cy="286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8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25150" y="1033398"/>
            <a:ext cx="10226351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Configurar la máquina virtual Jenkins</a:t>
            </a: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Elegimos la pestaña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Additional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Settings</a:t>
            </a: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y elegimos una etiqueta para el dominio: </a:t>
            </a:r>
            <a:r>
              <a:rPr lang="es-ES" b="1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jremjenkins</a:t>
            </a:r>
            <a:endParaRPr lang="es-ES" b="1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7860EE-135B-4E51-972A-F747D5498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95" y="2666580"/>
            <a:ext cx="5171880" cy="3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5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46448" y="1443945"/>
            <a:ext cx="10384971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Configurar la máquina virtual Jenkins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Pulsamos Revisar y crear, y tras superar la validación.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Pulsamos Crear. Esto demorará unos minutos.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r>
              <a:rPr lang="es-ES" dirty="0"/>
              <a:t>Una vez que se aprovisione la máquina virtual de Jenkins, vamos a la página de descripción general de la máquina virtual y copiamos la </a:t>
            </a:r>
            <a:r>
              <a:rPr lang="es-ES" dirty="0" err="1"/>
              <a:t>public</a:t>
            </a:r>
            <a:r>
              <a:rPr lang="es-ES" dirty="0"/>
              <a:t> IP </a:t>
            </a:r>
            <a:r>
              <a:rPr lang="es-ES" dirty="0" err="1"/>
              <a:t>address</a:t>
            </a:r>
            <a:r>
              <a:rPr lang="es-ES" dirty="0"/>
              <a:t>. Esta información será necesaria para conectarse a la máquina virtual Jenkins desde </a:t>
            </a:r>
            <a:r>
              <a:rPr lang="es-ES" b="1" i="1" dirty="0" err="1"/>
              <a:t>Putty</a:t>
            </a:r>
            <a:endParaRPr lang="es-ES" dirty="0"/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925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58416" y="1136035"/>
            <a:ext cx="9886950" cy="5200650"/>
          </a:xfrm>
        </p:spPr>
        <p:txBody>
          <a:bodyPr rtlCol="0">
            <a:normAutofit/>
          </a:bodyPr>
          <a:lstStyle/>
          <a:p>
            <a:pPr marL="285750" indent="-285750"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Habilitar CI / CD Pipelines en Azure, integración con Jenkins</a:t>
            </a:r>
          </a:p>
          <a:p>
            <a:pPr marL="742950" lvl="1" indent="-285750">
              <a:defRPr/>
            </a:pPr>
            <a:endParaRPr lang="es-ES" sz="800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defRPr/>
            </a:pPr>
            <a:r>
              <a:rPr lang="es-E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Configurar la máquina virtual Jenkins</a:t>
            </a: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defRPr/>
            </a:pPr>
            <a:endParaRPr lang="es-ES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C8A0A4-409E-4AF6-93F0-D219A764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34" y="2458458"/>
            <a:ext cx="9835131" cy="346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735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1802</Words>
  <Application>Microsoft Office PowerPoint</Application>
  <PresentationFormat>Panorámica</PresentationFormat>
  <Paragraphs>363</Paragraphs>
  <Slides>40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8" baseType="lpstr">
      <vt:lpstr>Arial</vt:lpstr>
      <vt:lpstr>Arial Narrow</vt:lpstr>
      <vt:lpstr>Calibri</vt:lpstr>
      <vt:lpstr>Calibri Light</vt:lpstr>
      <vt:lpstr>IBM Plex Sans</vt:lpstr>
      <vt:lpstr>Muli</vt:lpstr>
      <vt:lpstr>Raleway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Ramón Espinosa Muñoz</dc:creator>
  <cp:lastModifiedBy>Jose</cp:lastModifiedBy>
  <cp:revision>286</cp:revision>
  <dcterms:created xsi:type="dcterms:W3CDTF">2020-06-06T04:18:25Z</dcterms:created>
  <dcterms:modified xsi:type="dcterms:W3CDTF">2023-01-24T11:39:25Z</dcterms:modified>
</cp:coreProperties>
</file>