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476" r:id="rId3"/>
    <p:sldId id="427" r:id="rId4"/>
    <p:sldId id="478" r:id="rId5"/>
    <p:sldId id="477" r:id="rId6"/>
    <p:sldId id="481" r:id="rId7"/>
    <p:sldId id="484" r:id="rId8"/>
    <p:sldId id="483" r:id="rId9"/>
    <p:sldId id="482" r:id="rId10"/>
    <p:sldId id="485" r:id="rId11"/>
    <p:sldId id="486" r:id="rId12"/>
    <p:sldId id="487" r:id="rId13"/>
    <p:sldId id="488" r:id="rId14"/>
    <p:sldId id="489" r:id="rId15"/>
    <p:sldId id="492" r:id="rId16"/>
    <p:sldId id="491" r:id="rId17"/>
    <p:sldId id="490" r:id="rId18"/>
    <p:sldId id="493" r:id="rId19"/>
    <p:sldId id="494" r:id="rId20"/>
    <p:sldId id="497" r:id="rId21"/>
    <p:sldId id="496" r:id="rId22"/>
    <p:sldId id="495" r:id="rId23"/>
    <p:sldId id="500" r:id="rId24"/>
    <p:sldId id="499" r:id="rId25"/>
    <p:sldId id="498" r:id="rId26"/>
    <p:sldId id="315" r:id="rId2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18C7C5-6EA5-4CB9-8D79-7149F9E5776E}" type="datetimeFigureOut">
              <a:rPr lang="es-ES" smtClean="0"/>
              <a:t>24/01/2023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9437CE-2F4A-48A2-9FB0-4A1C22F41C8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0531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072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7490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86E45-0330-4FC4-B6E3-BB24D0DC8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3D6D0B-CA5E-4D72-BB4B-19E6C0B5B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477403-0F09-4918-AFF6-B5632A1A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3564-DB61-45E3-9871-AD398823A067}" type="datetimeFigureOut">
              <a:rPr lang="es-ES" smtClean="0"/>
              <a:t>24/01/2023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A97680-A027-4086-9AD3-F9B130B1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A44088-0755-4120-BF7B-21DA66B5F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032A-26BA-44A1-9D0A-4CEF0FBFA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824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7998B-1273-48FE-B8CA-566EA0D3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F0AE1D-53AE-4AA5-ADDA-2DC968FE5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6B265-6BA5-4B06-9687-DCAA9D14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3564-DB61-45E3-9871-AD398823A067}" type="datetimeFigureOut">
              <a:rPr lang="es-ES" smtClean="0"/>
              <a:t>24/01/2023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BDB37B-1249-4F94-9A9B-47A1D24D5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0C6672-89E2-41F7-9B1D-E72010ADF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032A-26BA-44A1-9D0A-4CEF0FBFA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555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E9A841-415A-4E88-A60B-BDE0E9F0B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B8E05D-6406-4F9D-968C-F11DAB7C7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4719FB-D3CE-4DA0-98BB-C515DC6D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3564-DB61-45E3-9871-AD398823A067}" type="datetimeFigureOut">
              <a:rPr lang="es-ES" smtClean="0"/>
              <a:t>24/01/2023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21FE30-45F6-40BA-9DAF-8713ED74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19FE8A-5252-4573-93EB-4EE4BB89D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032A-26BA-44A1-9D0A-4CEF0FBFA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2571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 Portada">
  <p:cSld name="2. Portada">
    <p:bg>
      <p:bgPr>
        <a:solidFill>
          <a:srgbClr val="FFFFFF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7"/>
          <p:cNvSpPr txBox="1"/>
          <p:nvPr/>
        </p:nvSpPr>
        <p:spPr>
          <a:xfrm>
            <a:off x="10848000" y="6143433"/>
            <a:ext cx="960000" cy="7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s" sz="800" b="0" i="0" u="none" strike="noStrike" cap="none">
                <a:solidFill>
                  <a:srgbClr val="323232"/>
                </a:solidFill>
                <a:latin typeface="IBM Plex Sans"/>
                <a:ea typeface="IBM Plex Sans"/>
                <a:cs typeface="IBM Plex Sans"/>
                <a:sym typeface="IBM Plex San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t>‹Nº›</a:t>
            </a:fld>
            <a:endParaRPr sz="800" b="0" i="0" u="none" strike="noStrike" cap="none">
              <a:solidFill>
                <a:srgbClr val="323232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8" name="Google Shape;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29199" y="0"/>
            <a:ext cx="1762800" cy="3274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5329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2">
          <p15:clr>
            <a:srgbClr val="EAD1DC"/>
          </p15:clr>
        </p15:guide>
        <p15:guide id="2" orient="horz" pos="1485">
          <p15:clr>
            <a:srgbClr val="EAD1DC"/>
          </p15:clr>
        </p15:guide>
        <p15:guide id="3" orient="horz" pos="2415">
          <p15:clr>
            <a:srgbClr val="EAD1DC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530670"/>
            <a:ext cx="10228447" cy="1333500"/>
          </a:xfrm>
          <a:solidFill>
            <a:schemeClr val="tx1"/>
          </a:solidFill>
        </p:spPr>
        <p:txBody>
          <a:bodyPr anchor="ctr"/>
          <a:lstStyle>
            <a:lvl1pPr algn="r">
              <a:defRPr sz="405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0" y="6230681"/>
            <a:ext cx="12192000" cy="606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770993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530670"/>
            <a:ext cx="10228447" cy="1333500"/>
          </a:xfrm>
          <a:solidFill>
            <a:schemeClr val="tx1"/>
          </a:solidFill>
        </p:spPr>
        <p:txBody>
          <a:bodyPr anchor="ctr"/>
          <a:lstStyle>
            <a:lvl1pPr algn="r">
              <a:defRPr sz="405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0" y="6230681"/>
            <a:ext cx="12192000" cy="606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837706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530670"/>
            <a:ext cx="10228447" cy="1333500"/>
          </a:xfrm>
          <a:solidFill>
            <a:schemeClr val="tx1"/>
          </a:solidFill>
        </p:spPr>
        <p:txBody>
          <a:bodyPr anchor="ctr"/>
          <a:lstStyle>
            <a:lvl1pPr algn="r">
              <a:defRPr sz="405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0" y="6230681"/>
            <a:ext cx="12192000" cy="606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3229039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530670"/>
            <a:ext cx="10228447" cy="1333500"/>
          </a:xfrm>
          <a:solidFill>
            <a:schemeClr val="tx1"/>
          </a:solidFill>
        </p:spPr>
        <p:txBody>
          <a:bodyPr anchor="ctr"/>
          <a:lstStyle>
            <a:lvl1pPr algn="r">
              <a:defRPr sz="405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0" y="6230681"/>
            <a:ext cx="12192000" cy="606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1654631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530670"/>
            <a:ext cx="10228447" cy="1333500"/>
          </a:xfrm>
          <a:solidFill>
            <a:schemeClr val="tx1"/>
          </a:solidFill>
        </p:spPr>
        <p:txBody>
          <a:bodyPr anchor="ctr"/>
          <a:lstStyle>
            <a:lvl1pPr algn="r">
              <a:defRPr sz="405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Rectángulo 2"/>
          <p:cNvSpPr/>
          <p:nvPr/>
        </p:nvSpPr>
        <p:spPr>
          <a:xfrm>
            <a:off x="0" y="6230681"/>
            <a:ext cx="12192000" cy="606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</p:spTree>
    <p:extLst>
      <p:ext uri="{BB962C8B-B14F-4D97-AF65-F5344CB8AC3E}">
        <p14:creationId xmlns:p14="http://schemas.microsoft.com/office/powerpoint/2010/main" val="1654699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E51ECF-0FC1-4E5C-881F-A12288E6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7480B5-59D2-4F55-96C1-C8DE90526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DF6B15-E5BC-4217-B8B4-0BAA5FE3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3564-DB61-45E3-9871-AD398823A067}" type="datetimeFigureOut">
              <a:rPr lang="es-ES" smtClean="0"/>
              <a:t>24/01/2023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7B3B40-E7B7-4FF0-94E3-89BA96FB4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029807-900D-4819-A2A3-68D229F4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032A-26BA-44A1-9D0A-4CEF0FBFA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216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63C7B-192A-40BF-8A74-5DEF9919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7AACAB-C95B-4629-BF0B-93AA62756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004CD9-40BB-454C-9A34-210F23D0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3564-DB61-45E3-9871-AD398823A067}" type="datetimeFigureOut">
              <a:rPr lang="es-ES" smtClean="0"/>
              <a:t>24/01/2023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C72C7B-B177-4BB6-B5B1-86ABCDFD5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603D66-20F5-4EDB-8964-BA8BEAE4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032A-26BA-44A1-9D0A-4CEF0FBFA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872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32C25-0C09-4641-8F94-3DA1B7E6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476BB9-C9E1-4114-9F2D-D56871493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97CED9-F561-447E-9F3F-B1CD9EB0E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D099EF-6062-494B-B482-E6BDC5F3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3564-DB61-45E3-9871-AD398823A067}" type="datetimeFigureOut">
              <a:rPr lang="es-ES" smtClean="0"/>
              <a:t>24/01/2023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A4836A-BF22-4030-B915-E80D5F2A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A821D4-BA5F-4FE6-8F02-CF3CCA48E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032A-26BA-44A1-9D0A-4CEF0FBFA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942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9A6576-8435-478D-9729-1366F058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25E882-B374-4F15-8FD3-010C95DE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0C30399-09F5-4FB4-A1BD-E029C68BF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E3E13F-EA0C-4C36-94A5-4DEBB92983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B4496FC-FDBD-46F3-B7B3-FB2DD4F80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EBCC9B5-8794-4CF4-BD66-AC41BE60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3564-DB61-45E3-9871-AD398823A067}" type="datetimeFigureOut">
              <a:rPr lang="es-ES" smtClean="0"/>
              <a:t>24/01/2023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8202A61-7A00-4487-AF06-F4D0BEFB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B3FD25C-AFCD-4784-A189-B72691FFC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032A-26BA-44A1-9D0A-4CEF0FBFA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544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E091C-68EF-4BE9-9633-9D1E4E706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1310F15-2A4F-4329-AD9B-0EBDBD28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3564-DB61-45E3-9871-AD398823A067}" type="datetimeFigureOut">
              <a:rPr lang="es-ES" smtClean="0"/>
              <a:t>24/01/2023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4034B7-FD78-49B5-AD31-D962C4F8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822CA6-DF97-43D3-849D-34FB3A87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032A-26BA-44A1-9D0A-4CEF0FBFA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833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C3D506-8D1D-4576-990A-12DBF744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3564-DB61-45E3-9871-AD398823A067}" type="datetimeFigureOut">
              <a:rPr lang="es-ES" smtClean="0"/>
              <a:t>24/01/2023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175B66-7E0E-4E3E-B084-C1B48C00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6BF71E-CED0-4DB6-BA45-6DE564DBB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032A-26BA-44A1-9D0A-4CEF0FBFA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4767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92991-7619-48F5-8175-462A2B2EB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E12FA3-70B2-4B17-A4BC-1C240EE30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43166E-8C93-4E24-B12C-6845B102A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F96292-2D5A-4643-BB47-6AEB4C2EC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3564-DB61-45E3-9871-AD398823A067}" type="datetimeFigureOut">
              <a:rPr lang="es-ES" smtClean="0"/>
              <a:t>24/01/2023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E2AFCE-B26B-4A25-A9F3-B98AEE66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2CE6EC-96CD-44CD-8B51-17FFADFA8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032A-26BA-44A1-9D0A-4CEF0FBFA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058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EC3A0-49F3-46AF-864F-7C5E9ABCD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A2DE38-16B6-48DD-A55D-51DADDC6E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566EF78-7366-43CB-8C9E-CC33FB22C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B5F6FE-0497-42AF-B734-91E66D1A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B3564-DB61-45E3-9871-AD398823A067}" type="datetimeFigureOut">
              <a:rPr lang="es-ES" smtClean="0"/>
              <a:t>24/01/2023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9845AD-F703-4CCB-A05E-C6963C0FB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44EF60-3C31-4A82-B6B5-3FD654BE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D032A-26BA-44A1-9D0A-4CEF0FBFA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914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B236C4F-4D3F-4944-91E3-22775DD2E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C2D8C3-7BC8-4EC3-A7D6-A84D4311B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026271-6BB7-4968-8471-253CFD13DC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B3564-DB61-45E3-9871-AD398823A067}" type="datetimeFigureOut">
              <a:rPr lang="es-ES" smtClean="0"/>
              <a:t>24/01/2023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B318E1-9A49-4F4A-B5DA-77D8E2652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D4EB07-B5E2-4CE7-8F0E-0946D9673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D032A-26BA-44A1-9D0A-4CEF0FBFAEA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53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SonarSource.sonarqube" TargetMode="External"/><Relationship Id="rId2" Type="http://schemas.openxmlformats.org/officeDocument/2006/relationships/hyperlink" Target="https://docs.microsoft.com/en-us/azure/devops/pipelines/tasks/build/maven?view=azure-devops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narqube.org/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35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pic>
        <p:nvPicPr>
          <p:cNvPr id="84" name="Google Shape;84;p1"/>
          <p:cNvPicPr preferRelativeResize="0"/>
          <p:nvPr/>
        </p:nvPicPr>
        <p:blipFill rotWithShape="1">
          <a:blip r:embed="rId4">
            <a:alphaModFix/>
          </a:blip>
          <a:srcRect t="13565"/>
          <a:stretch/>
        </p:blipFill>
        <p:spPr>
          <a:xfrm>
            <a:off x="8156010" y="5582137"/>
            <a:ext cx="3967649" cy="119899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512295" y="3605188"/>
            <a:ext cx="5505950" cy="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3000"/>
            </a:pPr>
            <a:r>
              <a:rPr lang="en-US" sz="3600" b="1" dirty="0">
                <a:solidFill>
                  <a:srgbClr val="FFFFFF"/>
                </a:solidFill>
                <a:latin typeface="Muli"/>
                <a:ea typeface="Muli"/>
                <a:cs typeface="Muli"/>
                <a:sym typeface="Muli"/>
              </a:rPr>
              <a:t>Hands On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3000"/>
            </a:pPr>
            <a:r>
              <a:rPr lang="en-US" sz="2800" b="1" dirty="0">
                <a:solidFill>
                  <a:srgbClr val="FFFFFF"/>
                </a:solidFill>
                <a:latin typeface="Muli"/>
                <a:ea typeface="Arial"/>
                <a:cs typeface="Arial"/>
                <a:sym typeface="Muli"/>
              </a:rPr>
              <a:t>03 Azure y SonarQube </a:t>
            </a:r>
            <a:r>
              <a:rPr lang="en-US" sz="2800" b="1" dirty="0" err="1">
                <a:solidFill>
                  <a:srgbClr val="FFFFFF"/>
                </a:solidFill>
                <a:latin typeface="Muli"/>
                <a:ea typeface="Arial"/>
                <a:cs typeface="Arial"/>
                <a:sym typeface="Muli"/>
              </a:rPr>
              <a:t>Deuda</a:t>
            </a:r>
            <a:r>
              <a:rPr lang="en-US" sz="2800" b="1" dirty="0">
                <a:solidFill>
                  <a:srgbClr val="FFFFFF"/>
                </a:solidFill>
                <a:latin typeface="Muli"/>
                <a:ea typeface="Arial"/>
                <a:cs typeface="Arial"/>
                <a:sym typeface="Muli"/>
              </a:rPr>
              <a:t> Técnica</a:t>
            </a:r>
            <a:endParaRPr sz="2800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662473" y="1171769"/>
            <a:ext cx="10524931" cy="5053013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s-ES" dirty="0"/>
              <a:t>Azure y SonarQube Deuda Técnica</a:t>
            </a:r>
          </a:p>
          <a:p>
            <a:pPr marL="1257300" lvl="2" indent="-342900">
              <a:buFont typeface="+mj-lt"/>
              <a:buAutoNum type="arabicPeriod" startAt="3"/>
              <a:defRPr/>
            </a:pPr>
            <a:endParaRPr lang="es-ES" sz="1800" dirty="0">
              <a:solidFill>
                <a:srgbClr val="505055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  <a:tabLst>
                <a:tab pos="457200" algn="l"/>
              </a:tabLst>
            </a:pP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Creamos un proyecto con </a:t>
            </a:r>
            <a:r>
              <a:rPr lang="es-ES" sz="1800" b="1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Nombre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y </a:t>
            </a:r>
            <a:r>
              <a:rPr lang="es-ES" sz="1800" b="1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Clave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como </a:t>
            </a:r>
            <a:r>
              <a:rPr lang="es-ES" sz="1800" b="1" dirty="0" err="1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MyShuttle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s-ES" sz="1800" b="1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Nombre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: Nombre del proyecto SonarQube que se mostrará en la interfaz web.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s-ES" sz="1800" b="1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Clave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: la clave del proyecto SonarQube que es única para cada proyecto.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Dejemos la opción </a:t>
            </a:r>
            <a:r>
              <a:rPr lang="es-ES" sz="1800" b="1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Visibilidad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a </a:t>
            </a:r>
            <a:r>
              <a:rPr lang="es-ES" sz="1800" b="1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Público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endParaRPr lang="es-ES" dirty="0"/>
          </a:p>
        </p:txBody>
      </p:sp>
      <p:pic>
        <p:nvPicPr>
          <p:cNvPr id="4" name="Imagen 3" descr="proyecto_creación">
            <a:extLst>
              <a:ext uri="{FF2B5EF4-FFF2-40B4-BE49-F238E27FC236}">
                <a16:creationId xmlns:a16="http://schemas.microsoft.com/office/drawing/2014/main" id="{37B5BF75-2B5F-9F8A-97BF-49936F7CD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83" y="3833734"/>
            <a:ext cx="10466930" cy="26230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9257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662473" y="1171769"/>
            <a:ext cx="10524931" cy="5053013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s-ES" dirty="0"/>
              <a:t>Azure y SonarQube Deuda Técnica</a:t>
            </a:r>
          </a:p>
          <a:p>
            <a:pPr marL="800100" lvl="1" indent="-342900">
              <a:buFont typeface="+mj-lt"/>
              <a:buAutoNum type="arabicPeriod" startAt="3"/>
              <a:defRPr/>
            </a:pPr>
            <a:endParaRPr lang="es-ES" sz="1800" dirty="0">
              <a:solidFill>
                <a:srgbClr val="505055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914400" lvl="1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Ahora se va a crear una puerta de calidad para que FALLE si hay errores en el código. 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Una puerta de calidad es una verificación PASA / FALLA en la calidad de un código que debe aplicarse antes de lanzar el software.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5"/>
              <a:tabLst>
                <a:tab pos="457200" algn="l"/>
              </a:tabLst>
            </a:pP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Hacemos clic en el menú </a:t>
            </a:r>
            <a:r>
              <a:rPr lang="es-ES" sz="1800" b="1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Puertas de calidad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y también clic en </a:t>
            </a:r>
            <a:r>
              <a:rPr lang="es-ES" sz="1800" b="1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Crear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en la pantalla </a:t>
            </a:r>
            <a:r>
              <a:rPr lang="es-ES" sz="1800" b="1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Puertas de calidad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 Ingresemos un nombre para </a:t>
            </a:r>
            <a:r>
              <a:rPr lang="es-ES" sz="1800" dirty="0" err="1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Quality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Gate y hacemos clic en </a:t>
            </a:r>
            <a:r>
              <a:rPr lang="es-ES" sz="1800" b="1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Crear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endParaRPr lang="es-ES" dirty="0"/>
          </a:p>
        </p:txBody>
      </p:sp>
      <p:pic>
        <p:nvPicPr>
          <p:cNvPr id="2" name="Imagen 1" descr="Qualitygate">
            <a:extLst>
              <a:ext uri="{FF2B5EF4-FFF2-40B4-BE49-F238E27FC236}">
                <a16:creationId xmlns:a16="http://schemas.microsoft.com/office/drawing/2014/main" id="{281B6771-5E9A-0286-B44C-1F47C822B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288" y="4155835"/>
            <a:ext cx="10802934" cy="2171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0620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662473" y="1171769"/>
            <a:ext cx="10524931" cy="5053013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s-ES" dirty="0"/>
              <a:t>Azure y SonarQube Deuda Técnica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s-ES" sz="1200" dirty="0">
              <a:solidFill>
                <a:srgbClr val="505055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6"/>
              <a:tabLst>
                <a:tab pos="457200" algn="l"/>
              </a:tabLst>
            </a:pP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Agregamos una condición para verificar la cantidad de errores en el código. 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Hacemos clic en el menú desplegable </a:t>
            </a:r>
            <a:r>
              <a:rPr lang="es-ES" sz="1800" b="1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Agregar condición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, seleccionamos </a:t>
            </a:r>
            <a:r>
              <a:rPr lang="es-ES" sz="1800" b="1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 código general</a:t>
            </a:r>
            <a:r>
              <a:rPr lang="es-ES" sz="1800" b="1" dirty="0">
                <a:solidFill>
                  <a:srgbClr val="50505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y 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 valor </a:t>
            </a:r>
            <a:r>
              <a:rPr lang="es-ES" sz="1800" b="1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Errores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 startAt="3"/>
              <a:defRPr/>
            </a:pPr>
            <a:endParaRPr lang="es-ES" sz="1800" dirty="0">
              <a:solidFill>
                <a:srgbClr val="505055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lvl="1" indent="0">
              <a:buNone/>
              <a:defRPr/>
            </a:pPr>
            <a:endParaRPr lang="es-ES" dirty="0"/>
          </a:p>
        </p:txBody>
      </p:sp>
      <p:pic>
        <p:nvPicPr>
          <p:cNvPr id="2" name="Imagen 1" descr="qg-bugs">
            <a:extLst>
              <a:ext uri="{FF2B5EF4-FFF2-40B4-BE49-F238E27FC236}">
                <a16:creationId xmlns:a16="http://schemas.microsoft.com/office/drawing/2014/main" id="{041D4950-F8FE-7160-E668-3A6D59FB9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484" y="3270469"/>
            <a:ext cx="7038742" cy="33339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2380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662473" y="1171769"/>
            <a:ext cx="10524931" cy="5053013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s-ES" dirty="0"/>
              <a:t>Azure y SonarQube Deuda Técnica</a:t>
            </a:r>
          </a:p>
          <a:p>
            <a:pPr marL="800100" lvl="1" indent="-342900">
              <a:buFont typeface="+mj-lt"/>
              <a:buAutoNum type="arabicPeriod" startAt="3"/>
              <a:defRPr/>
            </a:pPr>
            <a:endParaRPr lang="es-ES" sz="1800" dirty="0">
              <a:solidFill>
                <a:srgbClr val="505055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7"/>
              <a:tabLst>
                <a:tab pos="457200" algn="l"/>
              </a:tabLst>
            </a:pP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Establecemos el valor </a:t>
            </a:r>
            <a:r>
              <a:rPr lang="es-ES" sz="1800" b="1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mayor que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a </a:t>
            </a:r>
            <a:r>
              <a:rPr lang="es-ES" sz="1800" b="1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0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(cero) y hacemos clic en el botón </a:t>
            </a:r>
            <a:r>
              <a:rPr lang="es-ES" sz="1800" b="1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Agregar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09650" lvl="1"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Nota:</a:t>
            </a:r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Esta condición significa que si el número de errores en el análisis de sonda es mayor que 0 (cero), la puerta de calidad fallará y esto fallará la compilación de VSTS.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endParaRPr lang="es-ES" dirty="0"/>
          </a:p>
        </p:txBody>
      </p:sp>
      <p:pic>
        <p:nvPicPr>
          <p:cNvPr id="2" name="Imagen 1" descr="qgbug-add">
            <a:extLst>
              <a:ext uri="{FF2B5EF4-FFF2-40B4-BE49-F238E27FC236}">
                <a16:creationId xmlns:a16="http://schemas.microsoft.com/office/drawing/2014/main" id="{28A8B28D-539E-D5C1-82DB-505DD6C9B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007" y="3219060"/>
            <a:ext cx="4925646" cy="32901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5518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662473" y="1171769"/>
            <a:ext cx="10524931" cy="5053013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s-ES" dirty="0"/>
              <a:t>Azure y SonarQube Deuda Técnica</a:t>
            </a:r>
          </a:p>
          <a:p>
            <a:pPr marL="800100" lvl="1" indent="-342900">
              <a:buFont typeface="+mj-lt"/>
              <a:buAutoNum type="arabicPeriod" startAt="8"/>
              <a:defRPr/>
            </a:pPr>
            <a:endParaRPr lang="es-ES" sz="1800" dirty="0">
              <a:solidFill>
                <a:srgbClr val="505055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00100" lvl="1" indent="-342900">
              <a:buFont typeface="+mj-lt"/>
              <a:buAutoNum type="arabicPeriod" startAt="8"/>
              <a:defRPr/>
            </a:pP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Para hacer cumplir esta puerta de calidad para el proyecto </a:t>
            </a:r>
            <a:r>
              <a:rPr lang="es-ES" sz="1800" b="1" dirty="0" err="1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MyShuttle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, pulsamos en </a:t>
            </a:r>
            <a:r>
              <a:rPr lang="es-ES" sz="1800" b="1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Todos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en la sección </a:t>
            </a:r>
            <a:r>
              <a:rPr lang="es-ES" sz="1800" b="1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Proyectos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y seleccionamos la casilla de verificación del proyecto.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 startAt="8"/>
              <a:defRPr/>
            </a:pPr>
            <a:endParaRPr lang="es-ES" sz="1800" dirty="0">
              <a:solidFill>
                <a:srgbClr val="505055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lvl="1" indent="0">
              <a:buNone/>
              <a:defRPr/>
            </a:pPr>
            <a:endParaRPr lang="es-ES" dirty="0"/>
          </a:p>
        </p:txBody>
      </p:sp>
      <p:pic>
        <p:nvPicPr>
          <p:cNvPr id="2" name="Imagen 1" descr="qg-selectproject">
            <a:extLst>
              <a:ext uri="{FF2B5EF4-FFF2-40B4-BE49-F238E27FC236}">
                <a16:creationId xmlns:a16="http://schemas.microsoft.com/office/drawing/2014/main" id="{7D786C70-7E87-5AE4-8B83-984BAAF097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780" y="2737518"/>
            <a:ext cx="10318440" cy="34872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5745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662473" y="1171769"/>
            <a:ext cx="10524931" cy="5053013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s-ES" dirty="0"/>
              <a:t>Azure y SonarQube Deuda Técnica</a:t>
            </a:r>
          </a:p>
          <a:p>
            <a:pPr lvl="1">
              <a:lnSpc>
                <a:spcPct val="107000"/>
              </a:lnSpc>
              <a:spcBef>
                <a:spcPts val="1125"/>
              </a:spcBef>
              <a:spcAft>
                <a:spcPts val="375"/>
              </a:spcAft>
            </a:pPr>
            <a:r>
              <a:rPr lang="es-ES" sz="1800" b="1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Modificar la compilación para integrar con SonarQube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Ahora que el servidor SonarQube se está ejecutando, modificaremos la canalización de Azure </a:t>
            </a:r>
            <a:r>
              <a:rPr lang="es-ES" sz="1800" dirty="0" err="1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Build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para integrarlo con SonarQube para analizar el código Java provisto por el sistema Azure DevOps Demo </a:t>
            </a:r>
            <a:r>
              <a:rPr lang="es-ES" sz="1800" dirty="0" err="1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Generator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Vamos a Pipelines, editamos la tubería de construcción </a:t>
            </a:r>
            <a:r>
              <a:rPr lang="es-ES" sz="1800" b="1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SonarQube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 Esta es una aplicación Java y estamos usando </a:t>
            </a:r>
            <a:r>
              <a:rPr lang="es-ES" sz="1800" u="none" strike="noStrike" dirty="0">
                <a:solidFill>
                  <a:srgbClr val="0078D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Maven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para construir el código. Y estamos utilizando las tareas de extensión de </a:t>
            </a:r>
            <a:r>
              <a:rPr lang="es-ES" sz="1800" u="none" strike="noStrike" dirty="0">
                <a:solidFill>
                  <a:srgbClr val="0078D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SonarQube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para preparar el análisis en SonarQube y publicar los resultados de </a:t>
            </a:r>
            <a:r>
              <a:rPr lang="es-ES" sz="1800" dirty="0" err="1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Quality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Gate.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ES" sz="1800" b="1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tarea </a:t>
            </a:r>
            <a:r>
              <a:rPr lang="es-ES" sz="1800" b="1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Preparar configuración de análisis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es configurar todos los ajustes necesarios antes de ejecutar la compilación. Pulsamos en </a:t>
            </a:r>
            <a:r>
              <a:rPr lang="es-ES" sz="1800" b="1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+ NEW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para agregar el punto final del servidor SonarQube.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5827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662473" y="1171769"/>
            <a:ext cx="10524931" cy="5053013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s-ES" dirty="0"/>
              <a:t>Azure y SonarQube Deuda Técnica</a:t>
            </a:r>
          </a:p>
          <a:p>
            <a:pPr marL="800100" lvl="1" indent="-342900">
              <a:buFont typeface="+mj-lt"/>
              <a:buAutoNum type="arabicPeriod" startAt="3"/>
              <a:defRPr/>
            </a:pPr>
            <a:endParaRPr lang="es-ES" sz="1800" dirty="0">
              <a:solidFill>
                <a:srgbClr val="505055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lvl="1" indent="0">
              <a:buNone/>
              <a:defRPr/>
            </a:pP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B604ACB-A499-82FD-7E0C-E66F29511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88" y="1921581"/>
            <a:ext cx="10081500" cy="4303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0780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662473" y="1171769"/>
            <a:ext cx="10524931" cy="5053013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s-ES" dirty="0"/>
              <a:t>Azure y SonarQube Deuda Técnica</a:t>
            </a:r>
          </a:p>
          <a:p>
            <a:pPr marL="800100" lvl="1" indent="-342900">
              <a:buFont typeface="+mj-lt"/>
              <a:buAutoNum type="arabicPeriod" startAt="3"/>
              <a:defRPr/>
            </a:pPr>
            <a:endParaRPr lang="es-ES" sz="1800" dirty="0">
              <a:solidFill>
                <a:srgbClr val="505055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lvl="1" indent="0">
              <a:buNone/>
              <a:defRPr/>
            </a:pP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 el asistente de </a:t>
            </a:r>
            <a:r>
              <a:rPr lang="es-ES" sz="1800" b="1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conexión del servicio Agregar SonarQube,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ingresamos la URL del servidor SonarQube y los detalles del token de seguridad SonarQube.  Y nos aseguramos de que el nombre del proyecto SonarQube y la clave del proyecto sean los mismos que escribimos al crear el proyecto SonarQube.</a:t>
            </a:r>
          </a:p>
          <a:p>
            <a:pPr marL="457200" lvl="1" indent="0">
              <a:buNone/>
              <a:defRPr/>
            </a:pPr>
            <a:endParaRPr lang="es-ES" sz="1800" dirty="0">
              <a:solidFill>
                <a:srgbClr val="50505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  <a:defRPr/>
            </a:pPr>
            <a:endParaRPr lang="es-ES" sz="1800" dirty="0">
              <a:solidFill>
                <a:srgbClr val="50505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  <a:defRPr/>
            </a:pPr>
            <a:endParaRPr lang="es-ES" sz="1800" dirty="0">
              <a:solidFill>
                <a:srgbClr val="50505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  <a:defRPr/>
            </a:pPr>
            <a:endParaRPr lang="es-ES" sz="1800" dirty="0">
              <a:solidFill>
                <a:srgbClr val="50505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  <a:defRPr/>
            </a:pPr>
            <a:endParaRPr lang="es-ES" sz="1800" dirty="0">
              <a:solidFill>
                <a:srgbClr val="50505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  <a:defRPr/>
            </a:pPr>
            <a:endParaRPr lang="es-ES" sz="1800" dirty="0">
              <a:solidFill>
                <a:srgbClr val="50505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  <a:defRPr/>
            </a:pPr>
            <a:endParaRPr lang="es-ES" sz="1800" dirty="0">
              <a:solidFill>
                <a:srgbClr val="50505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  <a:defRPr/>
            </a:pPr>
            <a:endParaRPr lang="es-ES" sz="1800" dirty="0">
              <a:solidFill>
                <a:srgbClr val="50505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  <a:defRPr/>
            </a:pPr>
            <a:endParaRPr lang="es-ES" sz="1800" dirty="0">
              <a:solidFill>
                <a:srgbClr val="50505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  <a:defRPr/>
            </a:pPr>
            <a:r>
              <a:rPr lang="es-E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Nota:</a:t>
            </a:r>
            <a:r>
              <a:rPr lang="es-E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Los tokens se utilizan para ejecutar análisis o invocar servicios web sin acceso a las credenciales reales del usuario. A continuación se muestra como general uno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DC6AD22-DBBA-73C1-6175-CC9335AB5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587" y="2779791"/>
            <a:ext cx="5578701" cy="2773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5391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662473" y="1171769"/>
            <a:ext cx="10524931" cy="5053013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s-ES" dirty="0"/>
              <a:t>Azure y SonarQube Deuda Técnica</a:t>
            </a:r>
          </a:p>
          <a:p>
            <a:pPr marL="800100" lvl="1" indent="-342900">
              <a:buFont typeface="+mj-lt"/>
              <a:buAutoNum type="arabicPeriod" startAt="3"/>
              <a:defRPr/>
            </a:pPr>
            <a:endParaRPr lang="es-ES" sz="1800" dirty="0">
              <a:solidFill>
                <a:srgbClr val="505055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lvl="1" indent="0">
              <a:buNone/>
              <a:defRPr/>
            </a:pP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Para generar Tokens nos vamos a SonarQube, en la A, </a:t>
            </a:r>
            <a:r>
              <a:rPr lang="es-ES" sz="1800" dirty="0" err="1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My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s-ES" sz="1800" dirty="0" err="1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Account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099BECD-A098-6E8A-A237-4E770F8D1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313" y="2363206"/>
            <a:ext cx="7303731" cy="42860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9021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662473" y="1171769"/>
            <a:ext cx="10524931" cy="5053013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s-ES" dirty="0"/>
              <a:t>Azure y SonarQube Deuda Técnica</a:t>
            </a:r>
          </a:p>
          <a:p>
            <a:pPr marL="800100" lvl="1" indent="-342900">
              <a:buFont typeface="+mj-lt"/>
              <a:buAutoNum type="arabicPeriod" startAt="3"/>
              <a:defRPr/>
            </a:pPr>
            <a:endParaRPr lang="es-ES" sz="1800" dirty="0">
              <a:solidFill>
                <a:srgbClr val="505055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257300" lvl="2" indent="-342900">
              <a:buFont typeface="+mj-lt"/>
              <a:buAutoNum type="arabicPeriod" startAt="3"/>
              <a:defRPr/>
            </a:pPr>
            <a:r>
              <a:rPr lang="es-ES" sz="1800" b="1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tarea </a:t>
            </a:r>
            <a:r>
              <a:rPr lang="es-ES" sz="1800" b="1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Publicar resultado de </a:t>
            </a:r>
            <a:r>
              <a:rPr lang="es-ES" sz="1800" b="1" dirty="0" err="1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Quality</a:t>
            </a:r>
            <a:r>
              <a:rPr lang="es-ES" sz="1800" b="1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Gate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es mostrar el estado de </a:t>
            </a:r>
            <a:r>
              <a:rPr lang="es-ES" sz="1800" dirty="0" err="1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Quality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Gate en el resumen de compilación.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03BBB53-11D7-CDCF-16D4-FDBDDCCB6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01" y="2649161"/>
            <a:ext cx="10265998" cy="35756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652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/>
        </p:nvSpPr>
        <p:spPr>
          <a:xfrm>
            <a:off x="1238596" y="2391508"/>
            <a:ext cx="8063900" cy="38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37061">
              <a:buClr>
                <a:srgbClr val="434343"/>
              </a:buClr>
              <a:buSzPts val="800"/>
            </a:pPr>
            <a:endParaRPr sz="1600" dirty="0">
              <a:solidFill>
                <a:srgbClr val="43434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37F74C3-77B3-88E5-56EE-C9849718388C}"/>
              </a:ext>
            </a:extLst>
          </p:cNvPr>
          <p:cNvSpPr txBox="1">
            <a:spLocks/>
          </p:cNvSpPr>
          <p:nvPr/>
        </p:nvSpPr>
        <p:spPr>
          <a:xfrm>
            <a:off x="1371600" y="2556725"/>
            <a:ext cx="7671335" cy="1333500"/>
          </a:xfrm>
          <a:prstGeom prst="rect">
            <a:avLst/>
          </a:prstGeom>
          <a:solidFill>
            <a:srgbClr val="FF0000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Hands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On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9154EBA8-92CE-8A9F-092C-D302AA40F588}"/>
              </a:ext>
            </a:extLst>
          </p:cNvPr>
          <p:cNvSpPr txBox="1">
            <a:spLocks/>
          </p:cNvSpPr>
          <p:nvPr/>
        </p:nvSpPr>
        <p:spPr>
          <a:xfrm>
            <a:off x="1925053" y="3392217"/>
            <a:ext cx="7117882" cy="3046669"/>
          </a:xfrm>
          <a:prstGeom prst="rect">
            <a:avLst/>
          </a:prstGeom>
        </p:spPr>
        <p:txBody>
          <a:bodyPr/>
          <a:lstStyle>
            <a:lvl1pPr marL="342900" indent="-342900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1800" kern="1200">
                <a:solidFill>
                  <a:srgbClr val="595959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800100" indent="-342900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1800" kern="1200">
                <a:solidFill>
                  <a:srgbClr val="595959"/>
                </a:solidFill>
                <a:latin typeface="Raleway" panose="020B0503030101060003" pitchFamily="34" charset="0"/>
                <a:ea typeface="+mn-ea"/>
                <a:cs typeface="+mn-cs"/>
              </a:defRPr>
            </a:lvl2pPr>
            <a:lvl3pPr marL="1257300" indent="-342900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1800" kern="1200">
                <a:solidFill>
                  <a:srgbClr val="595959"/>
                </a:solidFill>
                <a:latin typeface="Raleway" panose="020B0503030101060003" pitchFamily="34" charset="0"/>
                <a:ea typeface="+mn-ea"/>
                <a:cs typeface="+mn-cs"/>
              </a:defRPr>
            </a:lvl3pPr>
            <a:lvl4pPr marL="1714500" indent="-342900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1800" kern="1200">
                <a:solidFill>
                  <a:srgbClr val="595959"/>
                </a:solidFill>
                <a:latin typeface="Raleway" panose="020B0503030101060003" pitchFamily="34" charset="0"/>
                <a:ea typeface="+mn-ea"/>
                <a:cs typeface="+mn-cs"/>
              </a:defRPr>
            </a:lvl4pPr>
            <a:lvl5pPr marL="2171700" indent="-342900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1800" kern="1200">
                <a:solidFill>
                  <a:srgbClr val="595959"/>
                </a:solidFill>
                <a:latin typeface="Raleway" panose="020B05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altLang="es-ES" dirty="0"/>
          </a:p>
          <a:p>
            <a:endParaRPr lang="es-ES" altLang="es-ES" dirty="0"/>
          </a:p>
          <a:p>
            <a:pPr marL="0" indent="0" algn="r">
              <a:buNone/>
            </a:pPr>
            <a:r>
              <a:rPr lang="es-ES" altLang="es-ES" dirty="0"/>
              <a:t>		</a:t>
            </a:r>
          </a:p>
          <a:p>
            <a:pPr marL="0" indent="0" algn="r">
              <a:buNone/>
            </a:pPr>
            <a:r>
              <a:rPr lang="es-ES" altLang="es-ES" dirty="0"/>
              <a:t>Azure y SonarQube Deuda técnica</a:t>
            </a:r>
            <a:endParaRPr lang="es-E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 algn="r">
              <a:buNone/>
            </a:pPr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250148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662473" y="1171769"/>
            <a:ext cx="10524931" cy="5053013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s-ES" dirty="0"/>
              <a:t>Azure y SonarQube Deuda Técnica</a:t>
            </a:r>
          </a:p>
          <a:p>
            <a:pPr marL="1257300" lvl="2" indent="-342900">
              <a:buFont typeface="+mj-lt"/>
              <a:buAutoNum type="arabicPeriod" startAt="4"/>
              <a:defRPr/>
            </a:pPr>
            <a:endParaRPr lang="es-ES" sz="1800" dirty="0">
              <a:solidFill>
                <a:srgbClr val="505055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257300" lvl="2" indent="-342900">
              <a:buFont typeface="+mj-lt"/>
              <a:buAutoNum type="arabicPeriod" startAt="4"/>
              <a:defRPr/>
            </a:pP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Guardamos los cambios y encolamos la compilación.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 startAt="4"/>
              <a:defRPr/>
            </a:pPr>
            <a:endParaRPr lang="es-ES" sz="1800" dirty="0">
              <a:solidFill>
                <a:srgbClr val="505055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lvl="1" indent="0">
              <a:buNone/>
              <a:defRPr/>
            </a:pPr>
            <a:endParaRPr lang="es-ES" dirty="0"/>
          </a:p>
        </p:txBody>
      </p:sp>
      <p:pic>
        <p:nvPicPr>
          <p:cNvPr id="2" name="Imagen 1" descr="build_in_progress">
            <a:extLst>
              <a:ext uri="{FF2B5EF4-FFF2-40B4-BE49-F238E27FC236}">
                <a16:creationId xmlns:a16="http://schemas.microsoft.com/office/drawing/2014/main" id="{E36D88B7-ED29-F7F6-19A0-AA0914708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772" y="2376280"/>
            <a:ext cx="8930005" cy="42030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6077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662473" y="1171769"/>
            <a:ext cx="10524931" cy="5053013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s-ES" dirty="0"/>
              <a:t>Azure y SonarQube Deuda Técnica</a:t>
            </a:r>
          </a:p>
          <a:p>
            <a:pPr marL="800100" lvl="1" indent="-342900">
              <a:buFont typeface="+mj-lt"/>
              <a:buAutoNum type="arabicPeriod" startAt="5"/>
              <a:defRPr/>
            </a:pP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Vemos que la compilación ha tenido éxito pero la </a:t>
            </a:r>
            <a:r>
              <a:rPr lang="es-ES" sz="1800" b="1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puerta de calidad SonarQube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asociada ha </a:t>
            </a:r>
            <a:r>
              <a:rPr lang="es-ES" sz="1800" b="1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fallado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. </a:t>
            </a:r>
          </a:p>
          <a:p>
            <a:pPr marL="457200" lvl="1" indent="0">
              <a:buNone/>
              <a:defRPr/>
            </a:pPr>
            <a:r>
              <a:rPr lang="es-ES" sz="1800" dirty="0">
                <a:solidFill>
                  <a:srgbClr val="505055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 recuento de errores también se muestra en el </a:t>
            </a:r>
            <a:r>
              <a:rPr lang="es-ES" sz="1800" b="1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Informe de análisis de SonarQube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 startAt="5"/>
              <a:defRPr/>
            </a:pPr>
            <a:endParaRPr lang="es-ES" sz="1800" dirty="0">
              <a:solidFill>
                <a:srgbClr val="505055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lvl="1" indent="0">
              <a:buNone/>
              <a:defRPr/>
            </a:pPr>
            <a:endParaRPr lang="es-ES" dirty="0"/>
          </a:p>
        </p:txBody>
      </p:sp>
      <p:pic>
        <p:nvPicPr>
          <p:cNvPr id="2" name="Imagen 1" descr="build_summary">
            <a:extLst>
              <a:ext uri="{FF2B5EF4-FFF2-40B4-BE49-F238E27FC236}">
                <a16:creationId xmlns:a16="http://schemas.microsoft.com/office/drawing/2014/main" id="{BC6D544C-B28C-09EE-D757-5B260E1E9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383" y="2498737"/>
            <a:ext cx="5399955" cy="41223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6262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662473" y="1171769"/>
            <a:ext cx="10524931" cy="5053013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s-ES" dirty="0"/>
              <a:t>Azure y SonarQube Deuda Técnica</a:t>
            </a:r>
          </a:p>
          <a:p>
            <a:pPr marL="800100" lvl="1" indent="-342900">
              <a:buFont typeface="+mj-lt"/>
              <a:buAutoNum type="arabicPeriod" startAt="3"/>
              <a:defRPr/>
            </a:pPr>
            <a:endParaRPr lang="es-ES" sz="1800" dirty="0">
              <a:solidFill>
                <a:srgbClr val="505055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257300" lvl="2" indent="-342900">
              <a:buFont typeface="+mj-lt"/>
              <a:buAutoNum type="arabicPeriod" startAt="6"/>
              <a:defRPr/>
            </a:pP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Hacemos clic en el enlace </a:t>
            </a:r>
            <a:r>
              <a:rPr lang="es-ES" sz="1800" b="1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Informe detallado de SonarQube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en el resumen de compilación para abrir el </a:t>
            </a:r>
            <a:r>
              <a:rPr lang="es-ES" sz="1800" b="1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proyecto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en SonarQube.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endParaRPr lang="es-ES" dirty="0"/>
          </a:p>
        </p:txBody>
      </p:sp>
      <p:pic>
        <p:nvPicPr>
          <p:cNvPr id="2" name="Imagen 1" descr="reporte de análisis">
            <a:extLst>
              <a:ext uri="{FF2B5EF4-FFF2-40B4-BE49-F238E27FC236}">
                <a16:creationId xmlns:a16="http://schemas.microsoft.com/office/drawing/2014/main" id="{D68D4E91-B0F0-5880-9671-93DBF34CF3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854" y="2691223"/>
            <a:ext cx="6425752" cy="39593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2161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662473" y="1171769"/>
            <a:ext cx="10524931" cy="5053013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s-ES" dirty="0"/>
              <a:t>Azure y SonarQube Deuda Técnica</a:t>
            </a:r>
          </a:p>
          <a:p>
            <a:pPr marL="800100" lvl="1" indent="-342900">
              <a:buFont typeface="+mj-lt"/>
              <a:buAutoNum type="arabicPeriod" startAt="3"/>
              <a:defRPr/>
            </a:pPr>
            <a:endParaRPr lang="es-ES" sz="1800" dirty="0">
              <a:solidFill>
                <a:srgbClr val="505055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1">
              <a:lnSpc>
                <a:spcPct val="107000"/>
              </a:lnSpc>
              <a:spcBef>
                <a:spcPts val="1125"/>
              </a:spcBef>
              <a:spcAft>
                <a:spcPts val="375"/>
              </a:spcAft>
            </a:pPr>
            <a:r>
              <a:rPr lang="es-ES" sz="1800" b="1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Analizar informes de SonarQube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 enlace abre el proyecto </a:t>
            </a:r>
            <a:r>
              <a:rPr lang="es-ES" sz="1800" b="1" dirty="0" err="1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MyShuttle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en el Panel de SonarQube. En </a:t>
            </a:r>
            <a:r>
              <a:rPr lang="es-ES" sz="1800" b="1" i="1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Errores y vulnerabilidades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, podemos ver que hay 4 errores reportados.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endParaRPr lang="es-ES" dirty="0"/>
          </a:p>
        </p:txBody>
      </p:sp>
      <p:pic>
        <p:nvPicPr>
          <p:cNvPr id="2" name="Imagen 1" descr="sonar_portal">
            <a:extLst>
              <a:ext uri="{FF2B5EF4-FFF2-40B4-BE49-F238E27FC236}">
                <a16:creationId xmlns:a16="http://schemas.microsoft.com/office/drawing/2014/main" id="{D6B35D20-B66C-A152-51FB-EC4674C1C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718" y="3060564"/>
            <a:ext cx="8226386" cy="35077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1686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662473" y="1171769"/>
            <a:ext cx="10524931" cy="5053013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s-ES" dirty="0"/>
              <a:t>Azure y SonarQube Deuda Técnica</a:t>
            </a:r>
          </a:p>
          <a:p>
            <a:pPr marL="800100" lvl="1" indent="-342900">
              <a:buFont typeface="+mj-lt"/>
              <a:buAutoNum type="arabicPeriod" startAt="3"/>
              <a:defRPr/>
            </a:pPr>
            <a:endParaRPr lang="es-ES" sz="1800" dirty="0">
              <a:solidFill>
                <a:srgbClr val="505055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lvl="1" indent="0">
              <a:buNone/>
              <a:defRPr/>
            </a:pP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 página tiene otras métricas como </a:t>
            </a:r>
            <a:r>
              <a:rPr lang="es-ES" sz="1800" b="1" i="1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olores de código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, </a:t>
            </a:r>
            <a:r>
              <a:rPr lang="es-ES" sz="1800" b="1" i="1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cobertura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, </a:t>
            </a:r>
            <a:r>
              <a:rPr lang="es-ES" sz="1800" b="1" i="1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duplicaciones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y </a:t>
            </a:r>
            <a:r>
              <a:rPr lang="es-ES" sz="1800" b="1" i="1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tamaño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. La siguiente tabla explica brevemente cada uno de estos términos.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0959359-CB14-A944-ADD6-C824E0DF6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841" y="2563227"/>
            <a:ext cx="8632468" cy="42052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0876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662473" y="1171769"/>
            <a:ext cx="10524931" cy="5053013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s-ES" dirty="0"/>
              <a:t>Azure y SonarQube Deuda Técnica</a:t>
            </a:r>
          </a:p>
          <a:p>
            <a:pPr marL="800100" lvl="1" indent="-342900">
              <a:buFont typeface="+mj-lt"/>
              <a:buAutoNum type="arabicPeriod" startAt="3"/>
              <a:defRPr/>
            </a:pPr>
            <a:endParaRPr lang="es-ES" sz="1800" dirty="0">
              <a:solidFill>
                <a:srgbClr val="505055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lvl="1" indent="0">
              <a:buNone/>
              <a:defRPr/>
            </a:pP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Hacemos clic en el recuento de </a:t>
            </a:r>
            <a:r>
              <a:rPr lang="es-ES" sz="1800" b="1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errores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para ver los detalles del error</a:t>
            </a:r>
            <a:endParaRPr lang="es-ES" dirty="0"/>
          </a:p>
        </p:txBody>
      </p:sp>
      <p:pic>
        <p:nvPicPr>
          <p:cNvPr id="2" name="Imagen 1" descr="detalles_insectos">
            <a:extLst>
              <a:ext uri="{FF2B5EF4-FFF2-40B4-BE49-F238E27FC236}">
                <a16:creationId xmlns:a16="http://schemas.microsoft.com/office/drawing/2014/main" id="{53A9B0CB-A0B8-A8E6-537A-A22170A31A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498" y="2329925"/>
            <a:ext cx="6679338" cy="42948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06732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/>
        </p:nvSpPr>
        <p:spPr>
          <a:xfrm>
            <a:off x="1238596" y="2391508"/>
            <a:ext cx="8063900" cy="3888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37061">
              <a:buClr>
                <a:srgbClr val="434343"/>
              </a:buClr>
              <a:buSzPts val="800"/>
            </a:pPr>
            <a:endParaRPr sz="1600" dirty="0">
              <a:solidFill>
                <a:srgbClr val="43434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37F74C3-77B3-88E5-56EE-C9849718388C}"/>
              </a:ext>
            </a:extLst>
          </p:cNvPr>
          <p:cNvSpPr txBox="1">
            <a:spLocks/>
          </p:cNvSpPr>
          <p:nvPr/>
        </p:nvSpPr>
        <p:spPr>
          <a:xfrm>
            <a:off x="1371600" y="2556725"/>
            <a:ext cx="7671335" cy="1333500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>
                <a:solidFill>
                  <a:schemeClr val="bg1"/>
                </a:solidFill>
              </a:rPr>
              <a:t>Labs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9154EBA8-92CE-8A9F-092C-D302AA40F588}"/>
              </a:ext>
            </a:extLst>
          </p:cNvPr>
          <p:cNvSpPr txBox="1">
            <a:spLocks/>
          </p:cNvSpPr>
          <p:nvPr/>
        </p:nvSpPr>
        <p:spPr>
          <a:xfrm>
            <a:off x="1925053" y="3392217"/>
            <a:ext cx="7117882" cy="3046669"/>
          </a:xfrm>
          <a:prstGeom prst="rect">
            <a:avLst/>
          </a:prstGeom>
        </p:spPr>
        <p:txBody>
          <a:bodyPr/>
          <a:lstStyle>
            <a:lvl1pPr marL="342900" indent="-342900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1800" kern="1200">
                <a:solidFill>
                  <a:srgbClr val="595959"/>
                </a:solidFill>
                <a:latin typeface="Raleway" panose="020B0503030101060003" pitchFamily="34" charset="0"/>
                <a:ea typeface="+mn-ea"/>
                <a:cs typeface="+mn-cs"/>
              </a:defRPr>
            </a:lvl1pPr>
            <a:lvl2pPr marL="800100" indent="-342900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1800" kern="1200">
                <a:solidFill>
                  <a:srgbClr val="595959"/>
                </a:solidFill>
                <a:latin typeface="Raleway" panose="020B0503030101060003" pitchFamily="34" charset="0"/>
                <a:ea typeface="+mn-ea"/>
                <a:cs typeface="+mn-cs"/>
              </a:defRPr>
            </a:lvl2pPr>
            <a:lvl3pPr marL="1257300" indent="-342900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1800" kern="1200">
                <a:solidFill>
                  <a:srgbClr val="595959"/>
                </a:solidFill>
                <a:latin typeface="Raleway" panose="020B0503030101060003" pitchFamily="34" charset="0"/>
                <a:ea typeface="+mn-ea"/>
                <a:cs typeface="+mn-cs"/>
              </a:defRPr>
            </a:lvl3pPr>
            <a:lvl4pPr marL="1714500" indent="-342900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1800" kern="1200">
                <a:solidFill>
                  <a:srgbClr val="595959"/>
                </a:solidFill>
                <a:latin typeface="Raleway" panose="020B0503030101060003" pitchFamily="34" charset="0"/>
                <a:ea typeface="+mn-ea"/>
                <a:cs typeface="+mn-cs"/>
              </a:defRPr>
            </a:lvl4pPr>
            <a:lvl5pPr marL="2171700" indent="-342900" algn="just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1800" kern="1200">
                <a:solidFill>
                  <a:srgbClr val="595959"/>
                </a:solidFill>
                <a:latin typeface="Raleway" panose="020B05030301010600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altLang="es-ES" dirty="0"/>
          </a:p>
          <a:p>
            <a:endParaRPr lang="es-ES" altLang="es-ES" dirty="0"/>
          </a:p>
          <a:p>
            <a:pPr marL="0" indent="0" algn="r">
              <a:buNone/>
            </a:pPr>
            <a:r>
              <a:rPr lang="es-ES" altLang="es-ES" dirty="0"/>
              <a:t>		</a:t>
            </a:r>
          </a:p>
          <a:p>
            <a:pPr marL="0" indent="0" algn="r">
              <a:spcAft>
                <a:spcPts val="0"/>
              </a:spcAft>
              <a:buNone/>
              <a:defRPr/>
            </a:pPr>
            <a:r>
              <a:rPr lang="es-ES" dirty="0"/>
              <a:t>Azure y SonarQube, deuda técnica</a:t>
            </a:r>
          </a:p>
        </p:txBody>
      </p:sp>
    </p:spTree>
    <p:extLst>
      <p:ext uri="{BB962C8B-B14F-4D97-AF65-F5344CB8AC3E}">
        <p14:creationId xmlns:p14="http://schemas.microsoft.com/office/powerpoint/2010/main" val="3563020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662473" y="1171769"/>
            <a:ext cx="10524931" cy="5053013"/>
          </a:xfrm>
        </p:spPr>
        <p:txBody>
          <a:bodyPr rtlCol="0">
            <a:normAutofit fontScale="92500"/>
          </a:bodyPr>
          <a:lstStyle/>
          <a:p>
            <a:pPr marL="0" indent="0">
              <a:buNone/>
              <a:defRPr/>
            </a:pPr>
            <a:r>
              <a:rPr lang="es-ES" dirty="0"/>
              <a:t>Azure y SonarQube Deuda Técnica</a:t>
            </a:r>
          </a:p>
          <a:p>
            <a:pPr>
              <a:lnSpc>
                <a:spcPct val="107000"/>
              </a:lnSpc>
              <a:spcBef>
                <a:spcPts val="1125"/>
              </a:spcBef>
              <a:spcAft>
                <a:spcPts val="375"/>
              </a:spcAft>
            </a:pPr>
            <a:r>
              <a:rPr lang="es-ES" sz="1800" b="1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¿Qué es la Deuda técnica?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 el conjunto de problemas en un desarrollo que hace que el avance del valor del cliente sea ineficiente. 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Código difícil de entender, frágil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Código difícil de validar 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 deuda técnica puede acumularse y perjudicar la calidad general del software y la productividad del equipo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u="none" strike="noStrike" dirty="0">
                <a:solidFill>
                  <a:srgbClr val="0078D7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SonarQube,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una plataforma de código abierto para la inspección continua de la calidad del </a:t>
            </a:r>
            <a:r>
              <a:rPr lang="es-ES" sz="1800" dirty="0" err="1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codigo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para: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SzPts val="1000"/>
              <a:tabLst>
                <a:tab pos="457200" algn="l"/>
              </a:tabLst>
            </a:pP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Detectar errores</a:t>
            </a:r>
            <a:endParaRPr lang="es-ES" sz="1800" dirty="0">
              <a:solidFill>
                <a:srgbClr val="50505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SzPts val="1000"/>
              <a:tabLst>
                <a:tab pos="457200" algn="l"/>
              </a:tabLst>
            </a:pP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Olores de código</a:t>
            </a:r>
            <a:endParaRPr lang="es-ES" sz="1800" dirty="0">
              <a:solidFill>
                <a:srgbClr val="50505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Bef>
                <a:spcPts val="750"/>
              </a:spcBef>
              <a:spcAft>
                <a:spcPts val="750"/>
              </a:spcAft>
              <a:buSzPts val="1000"/>
              <a:tabLst>
                <a:tab pos="457200" algn="l"/>
              </a:tabLst>
            </a:pP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Vulnerabilidades de seguridad</a:t>
            </a:r>
            <a:endParaRPr lang="es-ES" sz="1800" dirty="0">
              <a:solidFill>
                <a:srgbClr val="50505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Calidad centralizada</a:t>
            </a:r>
            <a:endParaRPr lang="es-ES" sz="1800" dirty="0"/>
          </a:p>
          <a:p>
            <a:pPr marL="457200" lvl="1" indent="0">
              <a:buNone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7563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662473" y="1171769"/>
            <a:ext cx="10524931" cy="5053013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s-ES" dirty="0"/>
              <a:t>Azure y SonarQube Deuda Técnica</a:t>
            </a:r>
          </a:p>
          <a:p>
            <a:pPr lvl="1">
              <a:defRPr/>
            </a:pPr>
            <a:endParaRPr lang="es-ES" sz="1600" dirty="0"/>
          </a:p>
          <a:p>
            <a:pPr lvl="1">
              <a:defRPr/>
            </a:pPr>
            <a:r>
              <a:rPr lang="es-ES" sz="1800" dirty="0"/>
              <a:t>Preparativos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s-ES" sz="1800" dirty="0"/>
              <a:t>Iniciamos Azure Cloud Shell desde Azure Portal  o desde el propio Azure Shell</a:t>
            </a:r>
          </a:p>
          <a:p>
            <a:pPr marL="914400" lvl="2" indent="0">
              <a:buNone/>
              <a:defRPr/>
            </a:pPr>
            <a:r>
              <a:rPr lang="es-ES" sz="1800" b="1" i="1" dirty="0"/>
              <a:t>https://portal.azure.com</a:t>
            </a:r>
          </a:p>
          <a:p>
            <a:pPr marL="914400" lvl="2" indent="0">
              <a:buNone/>
              <a:defRPr/>
            </a:pPr>
            <a:r>
              <a:rPr lang="es-ES" sz="1800" b="1" i="1" dirty="0"/>
              <a:t>https://shell.azure.com/</a:t>
            </a:r>
            <a:endParaRPr lang="es-ES" sz="1800" dirty="0"/>
          </a:p>
          <a:p>
            <a:pPr marL="457200" lvl="1" indent="0">
              <a:buNone/>
              <a:defRPr/>
            </a:pPr>
            <a:r>
              <a:rPr lang="es-ES" sz="1800" dirty="0"/>
              <a:t>2.	Es posible que pida crear un almacenamiento de archivos. Lo creamos</a:t>
            </a:r>
          </a:p>
          <a:p>
            <a:pPr marL="457200" lvl="1" indent="0">
              <a:buNone/>
              <a:defRPr/>
            </a:pPr>
            <a:r>
              <a:rPr lang="es-ES" sz="1800" dirty="0"/>
              <a:t>3.	Aparece un Shell como este: </a:t>
            </a:r>
          </a:p>
          <a:p>
            <a:pPr marL="457200" lvl="1" indent="0">
              <a:buNone/>
              <a:defRPr/>
            </a:pPr>
            <a:endParaRPr lang="es-ES" sz="1600" dirty="0"/>
          </a:p>
          <a:p>
            <a:pPr marL="457200" lvl="1" indent="0">
              <a:buNone/>
              <a:defRPr/>
            </a:pP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992D344-5D43-7A7D-9303-1BF969979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353" y="3934434"/>
            <a:ext cx="9674051" cy="25783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399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662473" y="1171769"/>
            <a:ext cx="10524931" cy="5053013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s-ES" dirty="0"/>
              <a:t>Azure y SonarQube Deuda Técnica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  <a:tabLst>
                <a:tab pos="457200" algn="l"/>
              </a:tabLst>
            </a:pPr>
            <a:endParaRPr lang="es-ES" sz="1600" b="1" dirty="0">
              <a:solidFill>
                <a:srgbClr val="505055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  <a:tabLst>
                <a:tab pos="457200" algn="l"/>
              </a:tabLst>
            </a:pPr>
            <a:r>
              <a:rPr lang="es-ES" sz="1800" b="1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Configuramos el servidor SonarQube como instancia de Azure Container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: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1550" lvl="1" indent="-285750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Creamos un grupo de recursos. </a:t>
            </a:r>
            <a:r>
              <a:rPr lang="es-ES" sz="1800" dirty="0" err="1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Reemplazmos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r>
              <a:rPr lang="es-ES" sz="1800" dirty="0">
                <a:solidFill>
                  <a:srgbClr val="E83E8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&lt;</a:t>
            </a:r>
            <a:r>
              <a:rPr lang="es-ES" sz="1800" dirty="0" err="1">
                <a:solidFill>
                  <a:srgbClr val="E83E8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region</a:t>
            </a:r>
            <a:r>
              <a:rPr lang="es-ES" sz="1800" dirty="0">
                <a:solidFill>
                  <a:srgbClr val="E83E8C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&gt; 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 la región que queramos, por ejemplo, </a:t>
            </a:r>
            <a:r>
              <a:rPr lang="es-ES" sz="1800" b="1" dirty="0" err="1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eastus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</a:t>
            </a:r>
            <a:r>
              <a:rPr lang="en-US" sz="1800" b="1" i="1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az</a:t>
            </a:r>
            <a:r>
              <a:rPr lang="en-US" sz="1800" b="1" i="1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group create --name </a:t>
            </a:r>
            <a:r>
              <a:rPr lang="en-US" sz="1800" b="1" i="1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MySonarServer</a:t>
            </a:r>
            <a:r>
              <a:rPr lang="en-US" sz="1800" b="1" i="1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--location &lt;region&gt;</a:t>
            </a:r>
            <a:endParaRPr lang="es-ES" sz="18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1550" lvl="1" indent="-285750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Creamos Azure Container </a:t>
            </a:r>
            <a:r>
              <a:rPr lang="es-ES" sz="1800" dirty="0" err="1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Instance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con la imagen oficial de SonarQube Docker.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</a:t>
            </a:r>
            <a:r>
              <a:rPr lang="en-US" sz="1800" b="1" i="1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az</a:t>
            </a:r>
            <a:r>
              <a:rPr lang="en-US" sz="1800" b="1" i="1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container create -g </a:t>
            </a:r>
            <a:r>
              <a:rPr lang="en-US" sz="1800" b="1" i="1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MySonarServer</a:t>
            </a:r>
            <a:r>
              <a:rPr lang="en-US" sz="1800" b="1" i="1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--name </a:t>
            </a:r>
            <a:r>
              <a:rPr lang="en-US" sz="1800" b="1" i="1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sonarqubeaci</a:t>
            </a:r>
            <a:r>
              <a:rPr lang="en-US" sz="1800" b="1" i="1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--image </a:t>
            </a:r>
            <a:r>
              <a:rPr lang="en-US" sz="1800" b="1" i="1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sonarqube</a:t>
            </a:r>
            <a:r>
              <a:rPr lang="en-US" sz="1800" b="1" i="1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--ports 9000 --</a:t>
            </a:r>
            <a:r>
              <a:rPr lang="en-US" sz="1800" b="1" i="1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dns</a:t>
            </a:r>
            <a:r>
              <a:rPr lang="en-US" sz="1800" b="1" i="1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-name-label </a:t>
            </a:r>
            <a:r>
              <a:rPr lang="en-US" sz="1800" b="1" i="1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mysonarqubedns</a:t>
            </a:r>
            <a:r>
              <a:rPr lang="en-US" sz="1800" b="1" i="1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--</a:t>
            </a:r>
            <a:r>
              <a:rPr lang="en-US" sz="1800" b="1" i="1" dirty="0" err="1">
                <a:solidFill>
                  <a:srgbClr val="2125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cpu</a:t>
            </a:r>
            <a:r>
              <a:rPr lang="en-US" sz="1800" b="1" i="1" dirty="0">
                <a:solidFill>
                  <a:srgbClr val="21252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2 --memory 3.5</a:t>
            </a:r>
            <a:endParaRPr lang="es-ES" sz="1800" b="1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endParaRPr lang="es-ES" sz="1800" dirty="0"/>
          </a:p>
          <a:p>
            <a:pPr marL="457200" lvl="1" indent="0">
              <a:buNone/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9487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662473" y="1171769"/>
            <a:ext cx="10524931" cy="5053013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s-ES" dirty="0"/>
              <a:t>Azure y SonarQube Deuda Técnica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  <a:tabLst>
                <a:tab pos="457200" algn="l"/>
              </a:tabLst>
            </a:pPr>
            <a:endParaRPr lang="es-ES" sz="1600" b="1" dirty="0">
              <a:solidFill>
                <a:srgbClr val="505055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s-ES" sz="1800" b="1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Parámetros para la creación</a:t>
            </a:r>
            <a:endParaRPr lang="es-ES" sz="1800" dirty="0"/>
          </a:p>
          <a:p>
            <a:pPr marL="457200" lvl="1" indent="0">
              <a:buNone/>
              <a:defRPr/>
            </a:pP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7016064-B857-8D88-E665-240F0B2E3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115" y="2491546"/>
            <a:ext cx="9818925" cy="4114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006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662473" y="1171769"/>
            <a:ext cx="10524931" cy="5053013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s-ES" dirty="0"/>
              <a:t>Azure y SonarQube Deuda Técnica</a:t>
            </a:r>
          </a:p>
          <a:p>
            <a:pPr marL="457200" lvl="1" indent="0">
              <a:buNone/>
              <a:defRPr/>
            </a:pPr>
            <a:endParaRPr lang="es-ES" dirty="0"/>
          </a:p>
          <a:p>
            <a:pPr marL="800100" lvl="1" indent="-342900">
              <a:buFont typeface="+mj-lt"/>
              <a:buAutoNum type="arabicPeriod" startAt="2"/>
              <a:defRPr/>
            </a:pP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Abrimos un navegador e iniciamos  sesión en el Portal SonarQube usando las siguientes credenciales:</a:t>
            </a:r>
          </a:p>
          <a:p>
            <a:pPr marL="800100" lvl="1" indent="-342900">
              <a:buFont typeface="+mj-lt"/>
              <a:buAutoNum type="arabicPeriod" startAt="2"/>
              <a:defRPr/>
            </a:pPr>
            <a:endParaRPr lang="es-ES" sz="1800" dirty="0">
              <a:solidFill>
                <a:srgbClr val="50505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+mj-lt"/>
              <a:buAutoNum type="arabicPeriod" startAt="2"/>
              <a:defRPr/>
            </a:pPr>
            <a:endParaRPr lang="es-ES" sz="1800" dirty="0">
              <a:solidFill>
                <a:srgbClr val="50505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+mj-lt"/>
              <a:buAutoNum type="arabicPeriod" startAt="2"/>
              <a:defRPr/>
            </a:pPr>
            <a:endParaRPr lang="es-ES" sz="1800" dirty="0">
              <a:solidFill>
                <a:srgbClr val="50505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+mj-lt"/>
              <a:buAutoNum type="arabicPeriod" startAt="2"/>
              <a:defRPr/>
            </a:pPr>
            <a:endParaRPr lang="es-ES" sz="1800" dirty="0">
              <a:solidFill>
                <a:srgbClr val="50505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+mj-lt"/>
              <a:buAutoNum type="arabicPeriod" startAt="2"/>
              <a:defRPr/>
            </a:pPr>
            <a:endParaRPr lang="es-ES" sz="1800" dirty="0">
              <a:solidFill>
                <a:srgbClr val="50505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+mj-lt"/>
              <a:buAutoNum type="arabicPeriod" startAt="2"/>
              <a:defRPr/>
            </a:pPr>
            <a:endParaRPr lang="es-ES" sz="1800" dirty="0">
              <a:solidFill>
                <a:srgbClr val="50505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+mj-lt"/>
              <a:buAutoNum type="arabicPeriod" startAt="2"/>
              <a:defRPr/>
            </a:pPr>
            <a:endParaRPr lang="es-ES" sz="1800" dirty="0">
              <a:solidFill>
                <a:srgbClr val="50505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+mj-lt"/>
              <a:buAutoNum type="arabicPeriod" startAt="2"/>
              <a:defRPr/>
            </a:pPr>
            <a:endParaRPr lang="es-ES" sz="1800" dirty="0">
              <a:solidFill>
                <a:srgbClr val="505055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+mj-lt"/>
              <a:buAutoNum type="arabicPeriod" startAt="2"/>
              <a:defRPr/>
            </a:pPr>
            <a:endParaRPr lang="es-ES" sz="1800" dirty="0">
              <a:solidFill>
                <a:srgbClr val="50505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  <a:defRPr/>
            </a:pPr>
            <a:r>
              <a:rPr lang="es-ES" sz="1800" b="1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		Nombre de usuario = </a:t>
            </a:r>
            <a:r>
              <a:rPr lang="es-ES" sz="1800" b="1" dirty="0" err="1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admin</a:t>
            </a:r>
            <a:r>
              <a:rPr lang="es-ES" sz="1800" b="1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Contraseña = </a:t>
            </a:r>
            <a:r>
              <a:rPr lang="es-ES" sz="1800" b="1" dirty="0" err="1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admin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77DB02C-4820-2D70-2118-A581B66A7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19" y="2564800"/>
            <a:ext cx="9582150" cy="2266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074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662473" y="1171769"/>
            <a:ext cx="10524931" cy="5053013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s-ES" dirty="0"/>
              <a:t>Azure y SonarQube Deuda Técnica</a:t>
            </a:r>
          </a:p>
          <a:p>
            <a:pPr marL="457200" lvl="1" indent="0">
              <a:buNone/>
              <a:defRPr/>
            </a:pPr>
            <a:r>
              <a:rPr lang="es-ES" sz="1800" dirty="0"/>
              <a:t>Aparece la ventana de inicio:</a:t>
            </a:r>
          </a:p>
          <a:p>
            <a:pPr marL="457200" lvl="1" indent="0">
              <a:buNone/>
              <a:defRPr/>
            </a:pPr>
            <a:endParaRPr lang="es-ES" dirty="0"/>
          </a:p>
        </p:txBody>
      </p:sp>
      <p:pic>
        <p:nvPicPr>
          <p:cNvPr id="2" name="Imagen 1" descr="sonarqube_portal">
            <a:extLst>
              <a:ext uri="{FF2B5EF4-FFF2-40B4-BE49-F238E27FC236}">
                <a16:creationId xmlns:a16="http://schemas.microsoft.com/office/drawing/2014/main" id="{205E70AC-DA9D-018F-21DE-0710F315A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506" y="2124884"/>
            <a:ext cx="9566988" cy="43837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7838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662473" y="1171769"/>
            <a:ext cx="10524931" cy="5053013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s-ES" dirty="0"/>
              <a:t>Azure y SonarQube Deuda Técnica</a:t>
            </a:r>
          </a:p>
          <a:p>
            <a:pPr marL="800100" lvl="1" indent="-342900">
              <a:buFont typeface="+mj-lt"/>
              <a:buAutoNum type="arabicPeriod" startAt="3"/>
              <a:defRPr/>
            </a:pPr>
            <a:endParaRPr lang="es-ES" sz="1800" dirty="0">
              <a:solidFill>
                <a:srgbClr val="505055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800100" lvl="1" indent="-342900">
              <a:buFont typeface="+mj-lt"/>
              <a:buAutoNum type="arabicPeriod" startAt="3"/>
              <a:defRPr/>
            </a:pP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Elegimos </a:t>
            </a:r>
            <a:r>
              <a:rPr lang="es-ES" sz="1800" b="1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Administración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en la barra de herramientas, pulsamos en la pestaña </a:t>
            </a:r>
            <a:r>
              <a:rPr lang="es-ES" sz="1800" b="1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Proyectos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y luego en </a:t>
            </a:r>
            <a:r>
              <a:rPr lang="es-ES" sz="1800" b="1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Administración</a:t>
            </a:r>
            <a:r>
              <a:rPr lang="es-ES" sz="1800" dirty="0">
                <a:solidFill>
                  <a:srgbClr val="50505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.</a:t>
            </a:r>
            <a:endParaRPr lang="es-E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defRPr/>
            </a:pPr>
            <a:endParaRPr lang="es-ES" dirty="0"/>
          </a:p>
          <a:p>
            <a:pPr marL="457200" lvl="1" indent="0">
              <a:buNone/>
              <a:defRPr/>
            </a:pPr>
            <a:endParaRPr lang="es-ES" dirty="0"/>
          </a:p>
        </p:txBody>
      </p:sp>
      <p:pic>
        <p:nvPicPr>
          <p:cNvPr id="2" name="Imagen 1" descr="sonar_admin">
            <a:extLst>
              <a:ext uri="{FF2B5EF4-FFF2-40B4-BE49-F238E27FC236}">
                <a16:creationId xmlns:a16="http://schemas.microsoft.com/office/drawing/2014/main" id="{E7404BAF-B585-6670-BC49-D59B23325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6135" y="2720426"/>
            <a:ext cx="8093676" cy="25140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32307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</TotalTime>
  <Words>1013</Words>
  <Application>Microsoft Office PowerPoint</Application>
  <PresentationFormat>Panorámica</PresentationFormat>
  <Paragraphs>125</Paragraphs>
  <Slides>26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Courier New</vt:lpstr>
      <vt:lpstr>IBM Plex Sans</vt:lpstr>
      <vt:lpstr>Muli</vt:lpstr>
      <vt:lpstr>Raleway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Ramón Espinosa Muñoz</dc:creator>
  <cp:lastModifiedBy>Jose</cp:lastModifiedBy>
  <cp:revision>294</cp:revision>
  <dcterms:created xsi:type="dcterms:W3CDTF">2020-06-06T04:18:25Z</dcterms:created>
  <dcterms:modified xsi:type="dcterms:W3CDTF">2023-01-24T11:40:42Z</dcterms:modified>
</cp:coreProperties>
</file>