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76" r:id="rId3"/>
    <p:sldId id="427" r:id="rId4"/>
    <p:sldId id="428" r:id="rId5"/>
    <p:sldId id="433" r:id="rId6"/>
    <p:sldId id="434" r:id="rId7"/>
    <p:sldId id="436" r:id="rId8"/>
    <p:sldId id="435" r:id="rId9"/>
    <p:sldId id="437" r:id="rId10"/>
    <p:sldId id="438" r:id="rId11"/>
    <p:sldId id="442" r:id="rId12"/>
    <p:sldId id="441" r:id="rId13"/>
    <p:sldId id="439" r:id="rId14"/>
    <p:sldId id="440" r:id="rId15"/>
    <p:sldId id="443" r:id="rId16"/>
    <p:sldId id="444" r:id="rId17"/>
    <p:sldId id="445" r:id="rId18"/>
    <p:sldId id="315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C7C5-6EA5-4CB9-8D79-7149F9E5776E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437CE-2F4A-48A2-9FB0-4A1C22F4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53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07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9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86E45-0330-4FC4-B6E3-BB24D0DC8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D6D0B-CA5E-4D72-BB4B-19E6C0B5B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77403-0F09-4918-AFF6-B5632A1A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97680-A027-4086-9AD3-F9B130B1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44088-0755-4120-BF7B-21DA66B5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2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7998B-1273-48FE-B8CA-566EA0D3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F0AE1D-53AE-4AA5-ADDA-2DC968FE5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6B265-6BA5-4B06-9687-DCAA9D14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DB37B-1249-4F94-9A9B-47A1D24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0C6672-89E2-41F7-9B1D-E72010AD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55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E9A841-415A-4E88-A60B-BDE0E9F0B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B8E05D-6406-4F9D-968C-F11DAB7C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719FB-D3CE-4DA0-98BB-C515DC6D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1FE30-45F6-40BA-9DAF-8713ED74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19FE8A-5252-4573-93EB-4EE4BB89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57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Portada">
  <p:cSld name="2. Portada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7"/>
          <p:cNvSpPr txBox="1"/>
          <p:nvPr/>
        </p:nvSpPr>
        <p:spPr>
          <a:xfrm>
            <a:off x="10848000" y="6143433"/>
            <a:ext cx="9600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s" sz="800" b="0" i="0" u="none" strike="noStrike" cap="none">
                <a:solidFill>
                  <a:srgbClr val="323232"/>
                </a:solidFill>
                <a:latin typeface="IBM Plex Sans"/>
                <a:ea typeface="IBM Plex Sans"/>
                <a:cs typeface="IBM Plex Sans"/>
                <a:sym typeface="IBM Plex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t>‹Nº›</a:t>
            </a:fld>
            <a:endParaRPr sz="800" b="0" i="0" u="none" strike="noStrike" cap="none">
              <a:solidFill>
                <a:srgbClr val="32323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" name="Google Shape;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29199" y="0"/>
            <a:ext cx="1762800" cy="327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329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EAD1DC"/>
          </p15:clr>
        </p15:guide>
        <p15:guide id="2" orient="horz" pos="1485">
          <p15:clr>
            <a:srgbClr val="EAD1DC"/>
          </p15:clr>
        </p15:guide>
        <p15:guide id="3" orient="horz" pos="2415">
          <p15:clr>
            <a:srgbClr val="EAD1D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77099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83770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22903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65463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6546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51ECF-0FC1-4E5C-881F-A12288E6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480B5-59D2-4F55-96C1-C8DE9052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DF6B15-E5BC-4217-B8B4-0BAA5FE3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B3B40-E7B7-4FF0-94E3-89BA96FB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29807-900D-4819-A2A3-68D229F4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1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63C7B-192A-40BF-8A74-5DEF9919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7AACAB-C95B-4629-BF0B-93AA6275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004CD9-40BB-454C-9A34-210F23D0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72C7B-B177-4BB6-B5B1-86ABCDF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03D66-20F5-4EDB-8964-BA8BEAE4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72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2C25-0C09-4641-8F94-3DA1B7E6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476BB9-C9E1-4114-9F2D-D56871493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7CED9-F561-447E-9F3F-B1CD9EB0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099EF-6062-494B-B482-E6BDC5F3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4836A-BF22-4030-B915-E80D5F2A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821D4-BA5F-4FE6-8F02-CF3CCA48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42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A6576-8435-478D-9729-1366F058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25E882-B374-4F15-8FD3-010C95DE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C30399-09F5-4FB4-A1BD-E029C68BF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E3E13F-EA0C-4C36-94A5-4DEBB9298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4496FC-FDBD-46F3-B7B3-FB2DD4F8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BCC9B5-8794-4CF4-BD66-AC41BE60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202A61-7A00-4487-AF06-F4D0BEFB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3FD25C-AFCD-4784-A189-B72691FF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4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091C-68EF-4BE9-9633-9D1E4E70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310F15-2A4F-4329-AD9B-0EBDBD28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4034B7-FD78-49B5-AD31-D962C4F8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822CA6-DF97-43D3-849D-34FB3A87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33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C3D506-8D1D-4576-990A-12DBF744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175B66-7E0E-4E3E-B084-C1B48C0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6BF71E-CED0-4DB6-BA45-6DE564DB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76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92991-7619-48F5-8175-462A2B2E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12FA3-70B2-4B17-A4BC-1C240EE3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3166E-8C93-4E24-B12C-6845B102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F96292-2D5A-4643-BB47-6AEB4C2E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E2AFCE-B26B-4A25-A9F3-B98AEE66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2CE6EC-96CD-44CD-8B51-17FFADFA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8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EC3A0-49F3-46AF-864F-7C5E9ABC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A2DE38-16B6-48DD-A55D-51DADDC6E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66EF78-7366-43CB-8C9E-CC33FB22C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B5F6FE-0497-42AF-B734-91E66D1A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845AD-F703-4CCB-A05E-C6963C0F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4EF60-3C31-4A82-B6B5-3FD654BE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1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236C4F-4D3F-4944-91E3-22775DD2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C2D8C3-7BC8-4EC3-A7D6-A84D4311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26271-6BB7-4968-8471-253CFD13D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318E1-9A49-4F4A-B5DA-77D8E265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4EB07-B5E2-4CE7-8F0E-0946D9673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5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5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t="13565"/>
          <a:stretch/>
        </p:blipFill>
        <p:spPr>
          <a:xfrm>
            <a:off x="8156010" y="5582137"/>
            <a:ext cx="3967649" cy="11989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12295" y="3605188"/>
            <a:ext cx="5505950" cy="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3000"/>
            </a:pPr>
            <a:r>
              <a:rPr lang="en-US" sz="36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Hands On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000"/>
            </a:pPr>
            <a:r>
              <a:rPr lang="en-US" sz="2800" b="1" dirty="0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04 </a:t>
            </a:r>
            <a:r>
              <a:rPr lang="en-US" sz="2800" b="1" dirty="0" err="1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Vulnerabilidades</a:t>
            </a:r>
            <a:r>
              <a:rPr lang="en-US" sz="2800" b="1" dirty="0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 con White source Bolt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5151" y="1181100"/>
            <a:ext cx="10039350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1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La pipeline se encola y se ejecuta. El proceso puede tardar</a:t>
            </a:r>
          </a:p>
          <a:p>
            <a:pPr lvl="1">
              <a:defRPr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968275-7494-4825-A29F-2EC6F7BC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99" y="3429000"/>
            <a:ext cx="8866803" cy="28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1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27787" y="1181101"/>
            <a:ext cx="10534261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1">
              <a:defRPr/>
            </a:pPr>
            <a:endParaRPr lang="es-ES" sz="800" dirty="0"/>
          </a:p>
          <a:p>
            <a:pPr lvl="2">
              <a:defRPr/>
            </a:pPr>
            <a:r>
              <a:rPr lang="es-ES" dirty="0"/>
              <a:t>Vamos a ver los pasos de compilación que tiene mientras se ejecuta: Pulsamos Edit.</a:t>
            </a:r>
          </a:p>
          <a:p>
            <a:pPr lvl="1">
              <a:defRPr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B292F9-50D3-4DA1-8325-D6C2BDB8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73" y="3052317"/>
            <a:ext cx="8504853" cy="35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34481" y="1433027"/>
            <a:ext cx="10683551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1">
              <a:defRPr/>
            </a:pPr>
            <a:endParaRPr lang="es-ES" sz="800" dirty="0"/>
          </a:p>
          <a:p>
            <a:pPr lvl="2">
              <a:defRPr/>
            </a:pPr>
            <a:r>
              <a:rPr lang="es-ES" dirty="0"/>
              <a:t>Vamos a ver los pasos de compilación que tiene mientras se ejecuta:</a:t>
            </a:r>
          </a:p>
          <a:p>
            <a:pPr lvl="3">
              <a:defRPr/>
            </a:pPr>
            <a:r>
              <a:rPr lang="es-ES" b="1" dirty="0" err="1"/>
              <a:t>Npm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:</a:t>
            </a:r>
            <a:r>
              <a:rPr lang="es-ES" dirty="0"/>
              <a:t> Instala y publica paquetes </a:t>
            </a:r>
            <a:r>
              <a:rPr lang="es-ES" dirty="0" err="1"/>
              <a:t>npm</a:t>
            </a:r>
            <a:r>
              <a:rPr lang="es-ES" dirty="0"/>
              <a:t> necesarios para la compilación</a:t>
            </a:r>
          </a:p>
          <a:p>
            <a:pPr lvl="3">
              <a:defRPr/>
            </a:pPr>
            <a:r>
              <a:rPr lang="es-ES" b="1" dirty="0"/>
              <a:t>Maven</a:t>
            </a:r>
            <a:r>
              <a:rPr lang="es-ES" dirty="0"/>
              <a:t>: Construye el código Java con el archivo </a:t>
            </a:r>
            <a:r>
              <a:rPr lang="es-ES" dirty="0" err="1"/>
              <a:t>pom</a:t>
            </a:r>
            <a:r>
              <a:rPr lang="es-ES" dirty="0"/>
              <a:t> </a:t>
            </a:r>
            <a:r>
              <a:rPr lang="es-ES" dirty="0" err="1"/>
              <a:t>xml</a:t>
            </a:r>
            <a:r>
              <a:rPr lang="es-ES" dirty="0"/>
              <a:t> proporcionado</a:t>
            </a:r>
          </a:p>
          <a:p>
            <a:pPr lvl="3">
              <a:defRPr/>
            </a:pPr>
            <a:r>
              <a:rPr lang="es-ES" b="1" dirty="0" err="1"/>
              <a:t>WhiteSource</a:t>
            </a:r>
            <a:r>
              <a:rPr lang="es-ES" b="1" dirty="0"/>
              <a:t> Bolt</a:t>
            </a:r>
            <a:r>
              <a:rPr lang="es-ES" dirty="0"/>
              <a:t>: Escanea el código en el directorio de trabajo / directorio raíz provisto para detectar vulnerabilidades de seguridad, licencias de código abierto problemáticas</a:t>
            </a:r>
          </a:p>
          <a:p>
            <a:pPr lvl="3">
              <a:defRPr/>
            </a:pPr>
            <a:r>
              <a:rPr lang="es-ES" b="1" dirty="0"/>
              <a:t>Copiar Archivos</a:t>
            </a:r>
            <a:r>
              <a:rPr lang="es-ES" dirty="0"/>
              <a:t>: Copia los archivos JAR resultantes desde el origen a la carpeta de destino utilizando patrones de coincidencia</a:t>
            </a:r>
          </a:p>
          <a:p>
            <a:pPr lvl="3">
              <a:defRPr/>
            </a:pPr>
            <a:r>
              <a:rPr lang="es-ES" b="1" dirty="0"/>
              <a:t>Publicar Artefactos de construcción</a:t>
            </a:r>
          </a:p>
          <a:p>
            <a:pPr lvl="2">
              <a:defRPr/>
            </a:pPr>
            <a:endParaRPr lang="es-ES" dirty="0"/>
          </a:p>
          <a:p>
            <a:pPr lvl="1"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813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27788" y="1154867"/>
            <a:ext cx="10907486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1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Si vemos el resultado, mirando las pestañas </a:t>
            </a:r>
            <a:r>
              <a:rPr lang="es-ES" dirty="0" err="1"/>
              <a:t>tests</a:t>
            </a:r>
            <a:r>
              <a:rPr lang="es-ES" dirty="0"/>
              <a:t> y White </a:t>
            </a:r>
            <a:r>
              <a:rPr lang="es-ES" dirty="0" err="1"/>
              <a:t>Source</a:t>
            </a:r>
            <a:r>
              <a:rPr lang="es-ES" dirty="0"/>
              <a:t> Bolt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Report</a:t>
            </a:r>
            <a:r>
              <a:rPr lang="es-ES" dirty="0"/>
              <a:t>:</a:t>
            </a:r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endParaRPr lang="es-ES" dirty="0"/>
          </a:p>
          <a:p>
            <a:pPr lvl="1">
              <a:defRPr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4FCAF0-4D00-4031-884A-25CD0508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09" y="3690256"/>
            <a:ext cx="9548181" cy="18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6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42257" y="1181100"/>
            <a:ext cx="10907486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1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Si vemos el resultado, mirando las pestañas </a:t>
            </a:r>
            <a:r>
              <a:rPr lang="es-ES" dirty="0" err="1"/>
              <a:t>tests</a:t>
            </a:r>
            <a:r>
              <a:rPr lang="es-ES" dirty="0"/>
              <a:t> y White </a:t>
            </a:r>
            <a:r>
              <a:rPr lang="es-ES" dirty="0" err="1"/>
              <a:t>Source</a:t>
            </a:r>
            <a:r>
              <a:rPr lang="es-ES" dirty="0"/>
              <a:t> Bolt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Report</a:t>
            </a:r>
            <a:r>
              <a:rPr lang="es-ES" dirty="0"/>
              <a:t>:</a:t>
            </a:r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endParaRPr lang="es-ES" dirty="0"/>
          </a:p>
          <a:p>
            <a:pPr lvl="1">
              <a:defRPr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589087-888A-4D3A-A6B1-5C38D049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70" y="3344651"/>
            <a:ext cx="6765860" cy="32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5151" y="1237084"/>
            <a:ext cx="10786188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1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El panel de seguridad muestra la vulnerabilidad de la compilación. Este informe muestra la lista de todos los componentes de código abierto vulnerables con </a:t>
            </a:r>
            <a:r>
              <a:rPr lang="es-ES" b="1" dirty="0"/>
              <a:t>puntaje de vulnerabilidad, bibliotecas vulnerables, distribución de gravedad</a:t>
            </a:r>
            <a:r>
              <a:rPr lang="es-ES" dirty="0"/>
              <a:t>.</a:t>
            </a:r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Muestra también los Riesgos de Licencia y cumplimiento</a:t>
            </a:r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r>
              <a:rPr lang="es-ES" dirty="0" err="1"/>
              <a:t>WhiteSource</a:t>
            </a:r>
            <a:r>
              <a:rPr lang="es-ES" dirty="0"/>
              <a:t> Bolt también rastrea bibliotecas obsoletas en el proyecto, obteniendo toda la información detallada y enlaces a nuevas versiones y recomendaciones.</a:t>
            </a:r>
          </a:p>
          <a:p>
            <a:pPr lvl="2"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27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02432" y="1181100"/>
            <a:ext cx="10207690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marL="914400" lvl="2" indent="0">
              <a:buNone/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Muestra también los Riesgos de Licencia y cumplimiento</a:t>
            </a:r>
          </a:p>
          <a:p>
            <a:pPr lvl="2">
              <a:defRPr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F48058-FB3F-4EC4-8874-48FCBC01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25" y="3169293"/>
            <a:ext cx="9593838" cy="30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30629" y="1087794"/>
            <a:ext cx="11187404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marL="914400" lvl="2" indent="0">
              <a:buNone/>
              <a:defRPr/>
            </a:pPr>
            <a:endParaRPr lang="es-ES" sz="800" dirty="0"/>
          </a:p>
          <a:p>
            <a:pPr lvl="2">
              <a:defRPr/>
            </a:pPr>
            <a:r>
              <a:rPr lang="es-ES" dirty="0" err="1"/>
              <a:t>WhiteSource</a:t>
            </a:r>
            <a:r>
              <a:rPr lang="es-ES" dirty="0"/>
              <a:t> Bolt también rastrea bibliotecas obsoletas en el proyecto, obteniendo toda la información detallada y enlaces a nuevas versiones y recomendaciones.</a:t>
            </a:r>
          </a:p>
          <a:p>
            <a:pPr lvl="2">
              <a:defRPr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73E44F-18F0-4D6F-B52C-1E9EE409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27" y="3316117"/>
            <a:ext cx="8914847" cy="29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4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1238596" y="2391508"/>
            <a:ext cx="8063900" cy="38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37061">
              <a:buClr>
                <a:srgbClr val="434343"/>
              </a:buClr>
              <a:buSzPts val="800"/>
            </a:pPr>
            <a:endParaRPr sz="1600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37F74C3-77B3-88E5-56EE-C9849718388C}"/>
              </a:ext>
            </a:extLst>
          </p:cNvPr>
          <p:cNvSpPr txBox="1">
            <a:spLocks/>
          </p:cNvSpPr>
          <p:nvPr/>
        </p:nvSpPr>
        <p:spPr>
          <a:xfrm>
            <a:off x="1371600" y="2556725"/>
            <a:ext cx="7671335" cy="13335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Labs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154EBA8-92CE-8A9F-092C-D302AA40F588}"/>
              </a:ext>
            </a:extLst>
          </p:cNvPr>
          <p:cNvSpPr txBox="1">
            <a:spLocks/>
          </p:cNvSpPr>
          <p:nvPr/>
        </p:nvSpPr>
        <p:spPr>
          <a:xfrm>
            <a:off x="1925053" y="3392217"/>
            <a:ext cx="7117882" cy="3046669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7145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1717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altLang="es-ES" dirty="0"/>
          </a:p>
          <a:p>
            <a:endParaRPr lang="es-ES" altLang="es-ES" dirty="0"/>
          </a:p>
          <a:p>
            <a:pPr marL="0" indent="0" algn="r">
              <a:buNone/>
            </a:pPr>
            <a:r>
              <a:rPr lang="es-ES" altLang="es-ES" dirty="0"/>
              <a:t>		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r>
              <a:rPr lang="es-ES" dirty="0"/>
              <a:t>Vulnerabilidades con White </a:t>
            </a:r>
            <a:r>
              <a:rPr lang="es-ES" dirty="0" err="1"/>
              <a:t>source</a:t>
            </a:r>
            <a:r>
              <a:rPr lang="es-ES" dirty="0"/>
              <a:t> Bolt</a:t>
            </a:r>
          </a:p>
        </p:txBody>
      </p:sp>
    </p:spTree>
    <p:extLst>
      <p:ext uri="{BB962C8B-B14F-4D97-AF65-F5344CB8AC3E}">
        <p14:creationId xmlns:p14="http://schemas.microsoft.com/office/powerpoint/2010/main" val="35630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1238596" y="2391508"/>
            <a:ext cx="8063900" cy="38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37061">
              <a:buClr>
                <a:srgbClr val="434343"/>
              </a:buClr>
              <a:buSzPts val="800"/>
            </a:pPr>
            <a:endParaRPr sz="1600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37F74C3-77B3-88E5-56EE-C9849718388C}"/>
              </a:ext>
            </a:extLst>
          </p:cNvPr>
          <p:cNvSpPr txBox="1">
            <a:spLocks/>
          </p:cNvSpPr>
          <p:nvPr/>
        </p:nvSpPr>
        <p:spPr>
          <a:xfrm>
            <a:off x="1371600" y="2556725"/>
            <a:ext cx="7671335" cy="1333500"/>
          </a:xfrm>
          <a:prstGeom prst="rect">
            <a:avLst/>
          </a:prstGeom>
          <a:solidFill>
            <a:srgbClr val="FF00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Hands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154EBA8-92CE-8A9F-092C-D302AA40F588}"/>
              </a:ext>
            </a:extLst>
          </p:cNvPr>
          <p:cNvSpPr txBox="1">
            <a:spLocks/>
          </p:cNvSpPr>
          <p:nvPr/>
        </p:nvSpPr>
        <p:spPr>
          <a:xfrm>
            <a:off x="1925053" y="3392217"/>
            <a:ext cx="7117882" cy="3046669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7145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1717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altLang="es-ES" dirty="0"/>
          </a:p>
          <a:p>
            <a:endParaRPr lang="es-ES" altLang="es-ES" dirty="0"/>
          </a:p>
          <a:p>
            <a:pPr marL="0" indent="0" algn="r">
              <a:buNone/>
            </a:pPr>
            <a:r>
              <a:rPr lang="es-ES" altLang="es-ES" dirty="0"/>
              <a:t>		</a:t>
            </a:r>
          </a:p>
          <a:p>
            <a:pPr marL="0" indent="0" algn="r">
              <a:buNone/>
            </a:pPr>
            <a:r>
              <a:rPr lang="es-ES" altLang="es-ES" dirty="0"/>
              <a:t>Configurar CI con plantilla Visual </a:t>
            </a:r>
            <a:r>
              <a:rPr lang="es-ES" altLang="es-ES" dirty="0" err="1"/>
              <a:t>Designer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buNone/>
            </a:pP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2501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2" y="1311729"/>
            <a:ext cx="10403633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 es el líder en gestión continua de seguridad y cumplimiento de software de código abierto. 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Se integra en el proceso de compilación, independientemente de del lenguaje, herramientas de compilación o entornos de desarrollo. 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Funciona de forma automática, continua y silenciosa en segundo plano, verificando la seguridad, las licencias y la calidad de sus componentes de código abierto con la base de datos definitiva de repositorios de código abierto de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 que se actualiza constantemente.</a:t>
            </a: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5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98578" y="1162438"/>
            <a:ext cx="11103429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b="1" dirty="0" err="1"/>
              <a:t>WhiteSource</a:t>
            </a:r>
            <a:r>
              <a:rPr lang="es-ES" b="1" dirty="0"/>
              <a:t> Bolt, </a:t>
            </a:r>
            <a:r>
              <a:rPr lang="es-ES" dirty="0"/>
              <a:t>una solución ligera de gestión y seguridad de código abierto desarrollada específicamente para la integración con Azure DevOps.</a:t>
            </a:r>
          </a:p>
          <a:p>
            <a:pPr marL="742950" lvl="1" indent="-285750">
              <a:defRPr/>
            </a:pPr>
            <a:endParaRPr lang="es-ES" dirty="0"/>
          </a:p>
          <a:p>
            <a:pPr marL="742950" lvl="1" indent="-285750">
              <a:defRPr/>
            </a:pPr>
            <a:r>
              <a:rPr lang="es-ES" dirty="0"/>
              <a:t>No ofrece capacidades de alerta en tiempo real como la </a:t>
            </a:r>
            <a:r>
              <a:rPr lang="es-ES" b="1" dirty="0"/>
              <a:t>plataforma Completa</a:t>
            </a:r>
          </a:p>
          <a:p>
            <a:pPr marL="742950" lvl="1" indent="-285750">
              <a:defRPr/>
            </a:pPr>
            <a:endParaRPr lang="es-ES" b="1" dirty="0"/>
          </a:p>
          <a:p>
            <a:pPr marL="742950" lvl="1" indent="-285750">
              <a:defRPr/>
            </a:pPr>
            <a:r>
              <a:rPr lang="es-ES" b="1" dirty="0"/>
              <a:t>Sí que nos va a permitir:</a:t>
            </a:r>
          </a:p>
          <a:p>
            <a:pPr lvl="2"/>
            <a:r>
              <a:rPr lang="es-ES" dirty="0"/>
              <a:t>Detectar y remediar componentes vulnerables de código abierto.</a:t>
            </a:r>
          </a:p>
          <a:p>
            <a:pPr lvl="2"/>
            <a:r>
              <a:rPr lang="es-ES" dirty="0"/>
              <a:t>Genere informes completos de inventario de código abierto por proyecto o compilación.</a:t>
            </a:r>
          </a:p>
          <a:p>
            <a:pPr lvl="2"/>
            <a:r>
              <a:rPr lang="es-ES" dirty="0"/>
              <a:t>Exigir el cumplimiento de la licencia de código abierto, incluidas las licencias de dependencias.</a:t>
            </a:r>
          </a:p>
          <a:p>
            <a:pPr lvl="2"/>
            <a:r>
              <a:rPr lang="es-ES" dirty="0"/>
              <a:t>Identificar bibliotecas de código abierto desactualizadas con recomendaciones para actualizar.</a:t>
            </a:r>
          </a:p>
          <a:p>
            <a:pPr marL="742950" lvl="1" indent="-285750"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893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84853" y="1237084"/>
            <a:ext cx="10422294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Lo primero será activar </a:t>
            </a:r>
            <a:r>
              <a:rPr lang="es-ES" dirty="0" err="1"/>
              <a:t>WhitSource</a:t>
            </a:r>
            <a:r>
              <a:rPr lang="es-ES" dirty="0"/>
              <a:t> Bolt.</a:t>
            </a:r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Abrimos el proyecto generado y vamos a Pipelines</a:t>
            </a:r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Accedemos a la pestaña </a:t>
            </a:r>
            <a:r>
              <a:rPr lang="es-ES" dirty="0" err="1"/>
              <a:t>Whie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Bolt e introducimos el correo electrónico y la empresa.  Pulsamos </a:t>
            </a:r>
            <a:r>
              <a:rPr lang="es-ES" dirty="0" err="1"/>
              <a:t>GetStarted</a:t>
            </a:r>
            <a:endParaRPr lang="es-ES" dirty="0"/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91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43811" y="1181100"/>
            <a:ext cx="10739535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2">
              <a:defRPr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C8E509-5477-4663-9017-B61A279F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80" y="2689533"/>
            <a:ext cx="6127605" cy="37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0424" y="1125117"/>
            <a:ext cx="9349273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2">
              <a:defRPr/>
            </a:pPr>
            <a:r>
              <a:rPr lang="es-ES" dirty="0"/>
              <a:t>Rellenamos los datos que nos pide</a:t>
            </a:r>
          </a:p>
          <a:p>
            <a:pPr lvl="2">
              <a:defRPr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248312-5B3E-4097-89D2-A4049566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03" y="2957327"/>
            <a:ext cx="7448938" cy="35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74440" y="1246414"/>
            <a:ext cx="10077061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2">
              <a:defRPr/>
            </a:pPr>
            <a:r>
              <a:rPr lang="es-ES" dirty="0"/>
              <a:t>El ejemplo tiene un </a:t>
            </a:r>
            <a:r>
              <a:rPr lang="es-ES" b="1" dirty="0"/>
              <a:t>código Java</a:t>
            </a:r>
            <a:r>
              <a:rPr lang="es-ES" dirty="0"/>
              <a:t> aprovisionado por el generador de demostración DevOps de Azure. </a:t>
            </a:r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Se utilizará la extensión </a:t>
            </a:r>
            <a:r>
              <a:rPr lang="es-ES" b="1" dirty="0" err="1"/>
              <a:t>WhiteSource</a:t>
            </a:r>
            <a:r>
              <a:rPr lang="es-ES" b="1" dirty="0"/>
              <a:t> Bolt</a:t>
            </a:r>
            <a:r>
              <a:rPr lang="es-ES" dirty="0"/>
              <a:t> para verificar los componentes vulnerables presentes en este código. </a:t>
            </a:r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Pinchamos en Pipelines y vemos una Pipeline que no se ha ejecutado todavía.</a:t>
            </a:r>
          </a:p>
          <a:p>
            <a:pPr lvl="2">
              <a:defRPr/>
            </a:pPr>
            <a:endParaRPr lang="es-ES" dirty="0"/>
          </a:p>
          <a:p>
            <a:pPr lvl="2">
              <a:defRPr/>
            </a:pPr>
            <a:r>
              <a:rPr lang="es-ES" dirty="0"/>
              <a:t>Pinchamos en dicha Pipeline y en Run Pipeline</a:t>
            </a:r>
          </a:p>
        </p:txBody>
      </p:sp>
    </p:spTree>
    <p:extLst>
      <p:ext uri="{BB962C8B-B14F-4D97-AF65-F5344CB8AC3E}">
        <p14:creationId xmlns:p14="http://schemas.microsoft.com/office/powerpoint/2010/main" val="147152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1093" y="1171770"/>
            <a:ext cx="10189029" cy="5053013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 con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WhiteSource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Bolt</a:t>
            </a:r>
            <a:endParaRPr lang="es-ES" dirty="0"/>
          </a:p>
          <a:p>
            <a:pPr marL="742950" lvl="1" indent="-285750">
              <a:defRPr/>
            </a:pP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dirty="0"/>
              <a:t>Activar </a:t>
            </a:r>
            <a:r>
              <a:rPr lang="es-ES" dirty="0" err="1"/>
              <a:t>WhiteSource</a:t>
            </a:r>
            <a:r>
              <a:rPr lang="es-ES" dirty="0"/>
              <a:t> Bolt</a:t>
            </a:r>
          </a:p>
          <a:p>
            <a:pPr lvl="1">
              <a:defRPr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FDD936-2DB0-439B-99CF-AA45BC61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55" y="2627953"/>
            <a:ext cx="8396385" cy="39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0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637</Words>
  <Application>Microsoft Office PowerPoint</Application>
  <PresentationFormat>Panorámica</PresentationFormat>
  <Paragraphs>115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IBM Plex Sans</vt:lpstr>
      <vt:lpstr>Muli</vt:lpstr>
      <vt:lpstr>Raleway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Ramón Espinosa Muñoz</dc:creator>
  <cp:lastModifiedBy>Jose</cp:lastModifiedBy>
  <cp:revision>283</cp:revision>
  <dcterms:created xsi:type="dcterms:W3CDTF">2020-06-06T04:18:25Z</dcterms:created>
  <dcterms:modified xsi:type="dcterms:W3CDTF">2023-01-24T11:41:33Z</dcterms:modified>
</cp:coreProperties>
</file>