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0FE7-63D9-B22E-ECB2-0473E13B3B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876BDC-0645-E370-AEEC-04324567C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1EF887-6668-EDB7-572F-C2AA5E250F1D}"/>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5" name="Footer Placeholder 4">
            <a:extLst>
              <a:ext uri="{FF2B5EF4-FFF2-40B4-BE49-F238E27FC236}">
                <a16:creationId xmlns:a16="http://schemas.microsoft.com/office/drawing/2014/main" id="{A35A8D64-A7A0-2B4D-1D38-893894638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A5E97-7076-5734-0E5B-1ADA67D0CAEA}"/>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250431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2DA8-3996-05F9-B11A-427AA02D5D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3C873C-B392-8F2A-B001-B49FC1E159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D4703-0DCB-E7CF-2F14-901C937CAC07}"/>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5" name="Footer Placeholder 4">
            <a:extLst>
              <a:ext uri="{FF2B5EF4-FFF2-40B4-BE49-F238E27FC236}">
                <a16:creationId xmlns:a16="http://schemas.microsoft.com/office/drawing/2014/main" id="{1A4FCB5B-0164-EB20-21D3-B1C26B930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ABF57-909B-32D8-3494-165A878C9A30}"/>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1622749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F58790-DD36-68D5-7671-8C33407497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C81D00-8C70-DACA-2A11-F9EDA0549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685A1-6598-84C7-B5F3-5905EEFAEE03}"/>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5" name="Footer Placeholder 4">
            <a:extLst>
              <a:ext uri="{FF2B5EF4-FFF2-40B4-BE49-F238E27FC236}">
                <a16:creationId xmlns:a16="http://schemas.microsoft.com/office/drawing/2014/main" id="{C0CB76D0-723E-DB2D-394E-9F6B041C36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065008-8D8F-9730-3EFD-6D9971A967D4}"/>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8620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DF25-146C-8FD5-EA48-285F74839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48DA89-D0A8-7E84-5A07-2565BCE32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9A18C-8A6F-648E-D7DA-A22948B1CFB3}"/>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5" name="Footer Placeholder 4">
            <a:extLst>
              <a:ext uri="{FF2B5EF4-FFF2-40B4-BE49-F238E27FC236}">
                <a16:creationId xmlns:a16="http://schemas.microsoft.com/office/drawing/2014/main" id="{336C6440-CC2A-1601-88C0-6F88959A6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96FF9-1BFF-F2C9-3F41-0A525FA74CEA}"/>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29387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F574-F27B-A801-82CC-33793DB4E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FD8F91-4611-D329-B008-835269BDE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AC333-175B-CD40-8E00-25CFDD7952F5}"/>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5" name="Footer Placeholder 4">
            <a:extLst>
              <a:ext uri="{FF2B5EF4-FFF2-40B4-BE49-F238E27FC236}">
                <a16:creationId xmlns:a16="http://schemas.microsoft.com/office/drawing/2014/main" id="{472FB8E7-AEF7-007D-56A4-C48613B2D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E63E82-E879-B0E9-5316-C943B065E59E}"/>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145968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93AF-4B8A-6BB1-D375-157A39D516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9F4817-6E46-5216-C477-113EF994CA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7EFD53-A76E-8CE8-37A4-48B167BE6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A8BB20-44DF-AA74-F45D-A95DBA0F9113}"/>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6" name="Footer Placeholder 5">
            <a:extLst>
              <a:ext uri="{FF2B5EF4-FFF2-40B4-BE49-F238E27FC236}">
                <a16:creationId xmlns:a16="http://schemas.microsoft.com/office/drawing/2014/main" id="{B9F6F2AF-B13C-8FA2-8CEB-30C0D52448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F5009E-689A-546A-20FF-CAA3FA372590}"/>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152549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73BE-1BFD-AAF7-25CF-0CD4C77405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9F9470-4C3D-CE8A-905E-6EFFE8B4A0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2FB186-516D-D036-7770-66618C004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F53197-07C4-83F3-F86B-B93CD0CE8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863BC-3BFC-8CD6-676B-47A9B9191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20334C-0487-C42A-2271-42CAC53A09A4}"/>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8" name="Footer Placeholder 7">
            <a:extLst>
              <a:ext uri="{FF2B5EF4-FFF2-40B4-BE49-F238E27FC236}">
                <a16:creationId xmlns:a16="http://schemas.microsoft.com/office/drawing/2014/main" id="{9C9DABD5-9841-14E0-8C10-CB324503AF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D6F2F8-588D-37DC-21C7-C7BCBE93A399}"/>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257621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D3DE-3E1A-3720-380E-CA20756AE3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5D7CF0-9B9B-A933-9F26-8F79DAE6FD38}"/>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4" name="Footer Placeholder 3">
            <a:extLst>
              <a:ext uri="{FF2B5EF4-FFF2-40B4-BE49-F238E27FC236}">
                <a16:creationId xmlns:a16="http://schemas.microsoft.com/office/drawing/2014/main" id="{63309E45-261C-F38E-676A-749117E2E7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477826-E334-E5B7-B7F3-2ACADD29EC9B}"/>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17638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44B5B-0224-B6D7-2A13-63204F74E248}"/>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3" name="Footer Placeholder 2">
            <a:extLst>
              <a:ext uri="{FF2B5EF4-FFF2-40B4-BE49-F238E27FC236}">
                <a16:creationId xmlns:a16="http://schemas.microsoft.com/office/drawing/2014/main" id="{C1610B45-E7A0-5A4C-13BC-9493811236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FD61FF-D24D-87DB-42C8-CE56F4C1740B}"/>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148173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C4BE-A229-9474-184D-8211BBB1C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AED3E9-F44D-C5AB-F749-882DFA5CB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CF3D5B-A30A-88B2-57FC-00C8250FD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784CC-6AD6-E460-43B3-EB6002BD90D8}"/>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6" name="Footer Placeholder 5">
            <a:extLst>
              <a:ext uri="{FF2B5EF4-FFF2-40B4-BE49-F238E27FC236}">
                <a16:creationId xmlns:a16="http://schemas.microsoft.com/office/drawing/2014/main" id="{341285D9-B6B9-3DFA-07A3-4E5FC5D4B7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2384F5-4895-E447-C56E-31BB819EC716}"/>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79619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DD00-7EFF-2DE2-5EBF-03625CBA0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779317-FFFF-83B8-3EAE-BAD6070A09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BEF715-0C3A-C106-E413-D29C1E89F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C1B1B-8163-E40D-2542-77026BFB1D63}"/>
              </a:ext>
            </a:extLst>
          </p:cNvPr>
          <p:cNvSpPr>
            <a:spLocks noGrp="1"/>
          </p:cNvSpPr>
          <p:nvPr>
            <p:ph type="dt" sz="half" idx="10"/>
          </p:nvPr>
        </p:nvSpPr>
        <p:spPr/>
        <p:txBody>
          <a:bodyPr/>
          <a:lstStyle/>
          <a:p>
            <a:fld id="{EC9FB615-3179-41F6-9FC9-A9B105EB5976}" type="datetimeFigureOut">
              <a:rPr lang="en-IN" smtClean="0"/>
              <a:t>09-03-2024</a:t>
            </a:fld>
            <a:endParaRPr lang="en-IN"/>
          </a:p>
        </p:txBody>
      </p:sp>
      <p:sp>
        <p:nvSpPr>
          <p:cNvPr id="6" name="Footer Placeholder 5">
            <a:extLst>
              <a:ext uri="{FF2B5EF4-FFF2-40B4-BE49-F238E27FC236}">
                <a16:creationId xmlns:a16="http://schemas.microsoft.com/office/drawing/2014/main" id="{DD74AF6D-3C37-242D-4279-C2A265EACB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9286EC-F72C-0EB2-6182-695BA9284F66}"/>
              </a:ext>
            </a:extLst>
          </p:cNvPr>
          <p:cNvSpPr>
            <a:spLocks noGrp="1"/>
          </p:cNvSpPr>
          <p:nvPr>
            <p:ph type="sldNum" sz="quarter" idx="12"/>
          </p:nvPr>
        </p:nvSpPr>
        <p:spPr/>
        <p:txBody>
          <a:bodyPr/>
          <a:lstStyle/>
          <a:p>
            <a:fld id="{F95C880A-0743-465A-9AFF-114F8C9E89B0}" type="slidenum">
              <a:rPr lang="en-IN" smtClean="0"/>
              <a:t>‹#›</a:t>
            </a:fld>
            <a:endParaRPr lang="en-IN"/>
          </a:p>
        </p:txBody>
      </p:sp>
    </p:spTree>
    <p:extLst>
      <p:ext uri="{BB962C8B-B14F-4D97-AF65-F5344CB8AC3E}">
        <p14:creationId xmlns:p14="http://schemas.microsoft.com/office/powerpoint/2010/main" val="266250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26F37-1CA5-F834-5BA7-267C41F1F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BCE701-C889-8C5A-1974-BF366A9B37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7F911-11F6-E6EB-02EB-C147CBCBA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FB615-3179-41F6-9FC9-A9B105EB5976}" type="datetimeFigureOut">
              <a:rPr lang="en-IN" smtClean="0"/>
              <a:t>09-03-2024</a:t>
            </a:fld>
            <a:endParaRPr lang="en-IN"/>
          </a:p>
        </p:txBody>
      </p:sp>
      <p:sp>
        <p:nvSpPr>
          <p:cNvPr id="5" name="Footer Placeholder 4">
            <a:extLst>
              <a:ext uri="{FF2B5EF4-FFF2-40B4-BE49-F238E27FC236}">
                <a16:creationId xmlns:a16="http://schemas.microsoft.com/office/drawing/2014/main" id="{159913BF-C12D-FD25-83BB-C9A8AA6E7D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967874-CBB7-0F49-1FF4-CAC6B79779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C880A-0743-465A-9AFF-114F8C9E89B0}" type="slidenum">
              <a:rPr lang="en-IN" smtClean="0"/>
              <a:t>‹#›</a:t>
            </a:fld>
            <a:endParaRPr lang="en-IN"/>
          </a:p>
        </p:txBody>
      </p:sp>
    </p:spTree>
    <p:extLst>
      <p:ext uri="{BB962C8B-B14F-4D97-AF65-F5344CB8AC3E}">
        <p14:creationId xmlns:p14="http://schemas.microsoft.com/office/powerpoint/2010/main" val="2194423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E3D7-4AA9-8C16-E5BE-80C46915AFEB}"/>
              </a:ext>
            </a:extLst>
          </p:cNvPr>
          <p:cNvSpPr>
            <a:spLocks noGrp="1"/>
          </p:cNvSpPr>
          <p:nvPr>
            <p:ph type="ctrTitle"/>
          </p:nvPr>
        </p:nvSpPr>
        <p:spPr/>
        <p:txBody>
          <a:bodyPr>
            <a:normAutofit/>
          </a:bodyPr>
          <a:lstStyle/>
          <a:p>
            <a:r>
              <a:rPr lang="en-US" sz="2800" b="1" i="0" dirty="0">
                <a:solidFill>
                  <a:srgbClr val="000000"/>
                </a:solidFill>
                <a:effectLst/>
                <a:latin typeface="Times New Roman" panose="02020603050405020304" pitchFamily="18" charset="0"/>
              </a:rPr>
              <a:t>Exploratory Data Analysis (EDA) for Real Estate Pricing</a:t>
            </a:r>
            <a:endParaRPr lang="en-IN" sz="2800" dirty="0"/>
          </a:p>
        </p:txBody>
      </p:sp>
      <p:sp>
        <p:nvSpPr>
          <p:cNvPr id="3" name="Subtitle 2">
            <a:extLst>
              <a:ext uri="{FF2B5EF4-FFF2-40B4-BE49-F238E27FC236}">
                <a16:creationId xmlns:a16="http://schemas.microsoft.com/office/drawing/2014/main" id="{760C53FA-A89B-46EF-2743-F68CFE8EDEBE}"/>
              </a:ext>
            </a:extLst>
          </p:cNvPr>
          <p:cNvSpPr>
            <a:spLocks noGrp="1"/>
          </p:cNvSpPr>
          <p:nvPr>
            <p:ph type="subTitle" idx="1"/>
          </p:nvPr>
        </p:nvSpPr>
        <p:spPr/>
        <p:txBody>
          <a:bodyPr>
            <a:normAutofit/>
          </a:bodyPr>
          <a:lstStyle/>
          <a:p>
            <a:pPr algn="r"/>
            <a:r>
              <a:rPr lang="en-US" sz="2000" dirty="0">
                <a:latin typeface="Times New Roman" panose="02020603050405020304" pitchFamily="18" charset="0"/>
                <a:cs typeface="Times New Roman" panose="02020603050405020304" pitchFamily="18" charset="0"/>
              </a:rPr>
              <a:t>Submit by Sanchaita Biswas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735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702B-2D7D-53A2-9872-7ABE7B6E2985}"/>
              </a:ext>
            </a:extLst>
          </p:cNvPr>
          <p:cNvSpPr>
            <a:spLocks noGrp="1"/>
          </p:cNvSpPr>
          <p:nvPr>
            <p:ph type="title"/>
          </p:nvPr>
        </p:nvSpPr>
        <p:spPr>
          <a:xfrm>
            <a:off x="838200" y="365125"/>
            <a:ext cx="10515600" cy="809251"/>
          </a:xfrm>
        </p:spPr>
        <p:txBody>
          <a:bodyPr/>
          <a:lstStyle/>
          <a:p>
            <a:pPr algn="ctr"/>
            <a:r>
              <a:rPr lang="en-IN" b="0" i="0" dirty="0">
                <a:solidFill>
                  <a:srgbClr val="0D0D0D"/>
                </a:solidFill>
                <a:effectLst/>
                <a:latin typeface="Times New Roman" panose="02020603050405020304" pitchFamily="18" charset="0"/>
                <a:cs typeface="Times New Roman" panose="02020603050405020304" pitchFamily="18" charset="0"/>
              </a:rPr>
              <a:t>Customer Preferences and Amenities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F4F20C-3087-2F9B-D7B1-0898F9957E0D}"/>
              </a:ext>
            </a:extLst>
          </p:cNvPr>
          <p:cNvSpPr>
            <a:spLocks noGrp="1"/>
          </p:cNvSpPr>
          <p:nvPr>
            <p:ph sz="half" idx="1"/>
          </p:nvPr>
        </p:nvSpPr>
        <p:spPr>
          <a:xfrm>
            <a:off x="838200" y="1246094"/>
            <a:ext cx="5181600" cy="4930869"/>
          </a:xfrm>
        </p:spPr>
        <p:txBody>
          <a:bodyPr>
            <a:normAutofit/>
          </a:bodyPr>
          <a:lstStyle/>
          <a:p>
            <a:pPr marL="0" indent="0" algn="l">
              <a:buNone/>
            </a:pPr>
            <a:r>
              <a:rPr lang="en-US" sz="1200" b="1" i="0" dirty="0">
                <a:solidFill>
                  <a:srgbClr val="0D0D0D"/>
                </a:solidFill>
                <a:effectLst/>
                <a:latin typeface="Times New Roman" panose="02020603050405020304" pitchFamily="18" charset="0"/>
                <a:cs typeface="Times New Roman" panose="02020603050405020304" pitchFamily="18" charset="0"/>
              </a:rPr>
              <a:t>Explanation of investigating customer preferences and amenities:</a:t>
            </a:r>
          </a:p>
          <a:p>
            <a:r>
              <a:rPr lang="en-US" sz="1200" b="0" i="0" dirty="0">
                <a:solidFill>
                  <a:srgbClr val="0D0D0D"/>
                </a:solidFill>
                <a:effectLst/>
                <a:latin typeface="Times New Roman" panose="02020603050405020304" pitchFamily="18" charset="0"/>
                <a:cs typeface="Times New Roman" panose="02020603050405020304" pitchFamily="18" charset="0"/>
              </a:rPr>
              <a:t>Customer preferences and amenities play a crucial role in influencing house prices. Understanding which amenities have the most significant impact can help in pricing strategies and property marketing.</a:t>
            </a:r>
          </a:p>
          <a:p>
            <a:r>
              <a:rPr lang="en-US" sz="1200" b="0" i="0" dirty="0">
                <a:solidFill>
                  <a:srgbClr val="0D0D0D"/>
                </a:solidFill>
                <a:effectLst/>
                <a:latin typeface="Times New Roman" panose="02020603050405020304" pitchFamily="18" charset="0"/>
                <a:cs typeface="Times New Roman" panose="02020603050405020304" pitchFamily="18" charset="0"/>
              </a:rPr>
              <a:t>The bar chart above illustrates the relationship between different amenities and house prices. By analyzing this chart, we can identify which amenities are highly valued by customers and contribute the most to property value.</a:t>
            </a:r>
          </a:p>
          <a:p>
            <a:r>
              <a:rPr lang="en-US" sz="1200" b="0" i="0" dirty="0">
                <a:solidFill>
                  <a:srgbClr val="0D0D0D"/>
                </a:solidFill>
                <a:effectLst/>
                <a:latin typeface="Times New Roman" panose="02020603050405020304" pitchFamily="18" charset="0"/>
                <a:cs typeface="Times New Roman" panose="02020603050405020304" pitchFamily="18" charset="0"/>
              </a:rPr>
              <a:t>This analysis enables real estate professionals to focus on enhancing or highlighting key amenities during property listings and negotiations, thereby maximizing property value and attracting potential buyers.</a:t>
            </a: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B226852-69D9-2ED2-9DC6-A68710265A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1197160"/>
            <a:ext cx="5181600" cy="2231839"/>
          </a:xfrm>
        </p:spPr>
      </p:pic>
      <p:pic>
        <p:nvPicPr>
          <p:cNvPr id="8" name="Picture 7">
            <a:extLst>
              <a:ext uri="{FF2B5EF4-FFF2-40B4-BE49-F238E27FC236}">
                <a16:creationId xmlns:a16="http://schemas.microsoft.com/office/drawing/2014/main" id="{BF776EF4-CAFF-8E3C-B18E-61460E131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396" y="3451783"/>
            <a:ext cx="4979004" cy="2747964"/>
          </a:xfrm>
          <a:prstGeom prst="rect">
            <a:avLst/>
          </a:prstGeom>
        </p:spPr>
      </p:pic>
    </p:spTree>
    <p:extLst>
      <p:ext uri="{BB962C8B-B14F-4D97-AF65-F5344CB8AC3E}">
        <p14:creationId xmlns:p14="http://schemas.microsoft.com/office/powerpoint/2010/main" val="153643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B6E4-18D0-4CF3-34F7-3EA24B300DFD}"/>
              </a:ext>
            </a:extLst>
          </p:cNvPr>
          <p:cNvSpPr>
            <a:spLocks noGrp="1"/>
          </p:cNvSpPr>
          <p:nvPr>
            <p:ph type="title"/>
          </p:nvPr>
        </p:nvSpPr>
        <p:spPr>
          <a:xfrm>
            <a:off x="838200" y="2579407"/>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04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7205-E400-DF23-8BC8-302E8FCD071B}"/>
              </a:ext>
            </a:extLst>
          </p:cNvPr>
          <p:cNvSpPr>
            <a:spLocks noGrp="1"/>
          </p:cNvSpPr>
          <p:nvPr>
            <p:ph type="title"/>
          </p:nvPr>
        </p:nvSpPr>
        <p:spPr>
          <a:xfrm>
            <a:off x="839788" y="365125"/>
            <a:ext cx="10515600" cy="823913"/>
          </a:xfrm>
        </p:spPr>
        <p:txBody>
          <a:bodyPr/>
          <a:lstStyle/>
          <a:p>
            <a:pPr algn="ctr"/>
            <a:r>
              <a:rPr lang="en-IN" b="0" i="0" dirty="0">
                <a:solidFill>
                  <a:srgbClr val="0D0D0D"/>
                </a:solidFill>
                <a:effectLst/>
                <a:latin typeface="Times New Roman" panose="02020603050405020304" pitchFamily="18" charset="0"/>
                <a:cs typeface="Times New Roman" panose="02020603050405020304" pitchFamily="18" charset="0"/>
              </a:rPr>
              <a:t>Loading the Data</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1CFBE6B-FCBB-6673-F9A5-B48A61B0A9D4}"/>
              </a:ext>
            </a:extLst>
          </p:cNvPr>
          <p:cNvSpPr>
            <a:spLocks noGrp="1"/>
          </p:cNvSpPr>
          <p:nvPr>
            <p:ph sz="half" idx="2"/>
          </p:nvPr>
        </p:nvSpPr>
        <p:spPr>
          <a:xfrm>
            <a:off x="839788" y="1255060"/>
            <a:ext cx="5157787" cy="4934604"/>
          </a:xfrm>
        </p:spPr>
        <p:txBody>
          <a:bodyPr>
            <a:normAutofit/>
          </a:bodyPr>
          <a:lstStyle/>
          <a:p>
            <a:pPr marL="0" indent="0">
              <a:buNone/>
            </a:pPr>
            <a:r>
              <a:rPr lang="en-IN" sz="1200" b="1" i="0" dirty="0">
                <a:solidFill>
                  <a:srgbClr val="0D0D0D"/>
                </a:solidFill>
                <a:effectLst/>
                <a:latin typeface="Times New Roman" panose="02020603050405020304" pitchFamily="18" charset="0"/>
                <a:cs typeface="Times New Roman" panose="02020603050405020304" pitchFamily="18" charset="0"/>
              </a:rPr>
              <a:t>Loading the Data</a:t>
            </a:r>
            <a:r>
              <a:rPr lang="en-IN" sz="1400" b="1" i="0" dirty="0">
                <a:solidFill>
                  <a:srgbClr val="0D0D0D"/>
                </a:solidFill>
                <a:effectLst/>
                <a:latin typeface="Times New Roman" panose="02020603050405020304" pitchFamily="18" charset="0"/>
                <a:cs typeface="Times New Roman" panose="02020603050405020304" pitchFamily="18" charset="0"/>
              </a:rPr>
              <a:t>:</a:t>
            </a:r>
            <a:r>
              <a:rPr lang="en-IN" sz="1400" b="1" dirty="0">
                <a:latin typeface="Times New Roman" panose="02020603050405020304" pitchFamily="18" charset="0"/>
                <a:cs typeface="Times New Roman" panose="02020603050405020304" pitchFamily="18" charset="0"/>
              </a:rPr>
              <a:t> </a:t>
            </a:r>
            <a:r>
              <a:rPr lang="en-US" sz="1200" i="0" dirty="0">
                <a:solidFill>
                  <a:srgbClr val="0D0D0D"/>
                </a:solidFill>
                <a:effectLst/>
                <a:latin typeface="Times New Roman" panose="02020603050405020304" pitchFamily="18" charset="0"/>
                <a:cs typeface="Times New Roman" panose="02020603050405020304" pitchFamily="18" charset="0"/>
              </a:rPr>
              <a:t>Loading the dataset into a Pandas Data Frame allows for easy manipulation and analysis of the data. Using the Pandas library in Python, we read the dataset from its source (e.g., CSV or Excel file) and store it in a Data Frame, which is a tabular data structure. This facilitates various data preprocessing and analysis tasks, enabling us to gain insights into the real estate pricing dataset</a:t>
            </a:r>
            <a:r>
              <a:rPr lang="en-US" sz="2000" i="0" dirty="0">
                <a:solidFill>
                  <a:srgbClr val="0D0D0D"/>
                </a:solidFill>
                <a:effectLst/>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EE841F3-2DFC-37CD-1CF4-23B270D0CE02}"/>
              </a:ext>
            </a:extLst>
          </p:cNvPr>
          <p:cNvSpPr>
            <a:spLocks noGrp="1"/>
          </p:cNvSpPr>
          <p:nvPr>
            <p:ph type="body" sz="quarter" idx="3"/>
          </p:nvPr>
        </p:nvSpPr>
        <p:spPr>
          <a:xfrm>
            <a:off x="6172200" y="1255059"/>
            <a:ext cx="5183188" cy="546848"/>
          </a:xfrm>
        </p:spPr>
        <p:txBody>
          <a:bodyPr/>
          <a:lstStyle/>
          <a:p>
            <a:endParaRPr lang="en-IN" dirty="0"/>
          </a:p>
        </p:txBody>
      </p:sp>
      <p:pic>
        <p:nvPicPr>
          <p:cNvPr id="15" name="Content Placeholder 14">
            <a:extLst>
              <a:ext uri="{FF2B5EF4-FFF2-40B4-BE49-F238E27FC236}">
                <a16:creationId xmlns:a16="http://schemas.microsoft.com/office/drawing/2014/main" id="{55677587-5CE4-1B1C-6530-0FF2027EDF88}"/>
              </a:ext>
            </a:extLst>
          </p:cNvPr>
          <p:cNvPicPr>
            <a:picLocks noGrp="1" noChangeAspect="1"/>
          </p:cNvPicPr>
          <p:nvPr>
            <p:ph sz="quarter" idx="4"/>
          </p:nvPr>
        </p:nvPicPr>
        <p:blipFill>
          <a:blip r:embed="rId2"/>
          <a:stretch>
            <a:fillRect/>
          </a:stretch>
        </p:blipFill>
        <p:spPr>
          <a:xfrm>
            <a:off x="6194427" y="3604900"/>
            <a:ext cx="5183188" cy="2584763"/>
          </a:xfrm>
        </p:spPr>
      </p:pic>
      <p:pic>
        <p:nvPicPr>
          <p:cNvPr id="13" name="Picture 12">
            <a:extLst>
              <a:ext uri="{FF2B5EF4-FFF2-40B4-BE49-F238E27FC236}">
                <a16:creationId xmlns:a16="http://schemas.microsoft.com/office/drawing/2014/main" id="{E9849E45-8EB5-5163-1D3C-8A8B99781EEE}"/>
              </a:ext>
            </a:extLst>
          </p:cNvPr>
          <p:cNvPicPr>
            <a:picLocks noChangeAspect="1"/>
          </p:cNvPicPr>
          <p:nvPr/>
        </p:nvPicPr>
        <p:blipFill>
          <a:blip r:embed="rId3"/>
          <a:stretch>
            <a:fillRect/>
          </a:stretch>
        </p:blipFill>
        <p:spPr>
          <a:xfrm>
            <a:off x="6172200" y="1255059"/>
            <a:ext cx="5205415" cy="2183263"/>
          </a:xfrm>
          <a:prstGeom prst="rect">
            <a:avLst/>
          </a:prstGeom>
        </p:spPr>
      </p:pic>
    </p:spTree>
    <p:extLst>
      <p:ext uri="{BB962C8B-B14F-4D97-AF65-F5344CB8AC3E}">
        <p14:creationId xmlns:p14="http://schemas.microsoft.com/office/powerpoint/2010/main" val="375898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2152-CAA8-04AD-EC60-2E054042697D}"/>
              </a:ext>
            </a:extLst>
          </p:cNvPr>
          <p:cNvSpPr>
            <a:spLocks noGrp="1"/>
          </p:cNvSpPr>
          <p:nvPr>
            <p:ph type="title"/>
          </p:nvPr>
        </p:nvSpPr>
        <p:spPr>
          <a:xfrm>
            <a:off x="839788" y="365125"/>
            <a:ext cx="10515600" cy="823913"/>
          </a:xfrm>
        </p:spPr>
        <p:txBody>
          <a:bodyPr/>
          <a:lstStyle/>
          <a:p>
            <a:pPr algn="ctr"/>
            <a:r>
              <a:rPr lang="en-IN" b="0" i="0" dirty="0">
                <a:solidFill>
                  <a:srgbClr val="0D0D0D"/>
                </a:solidFill>
                <a:effectLst/>
                <a:latin typeface="Times New Roman" panose="02020603050405020304" pitchFamily="18" charset="0"/>
                <a:cs typeface="Times New Roman" panose="02020603050405020304" pitchFamily="18" charset="0"/>
              </a:rPr>
              <a:t>Cleaning the Data</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B71325B-3324-6925-06E9-CF50115740B8}"/>
              </a:ext>
            </a:extLst>
          </p:cNvPr>
          <p:cNvSpPr>
            <a:spLocks noGrp="1"/>
          </p:cNvSpPr>
          <p:nvPr>
            <p:ph sz="half" idx="2"/>
          </p:nvPr>
        </p:nvSpPr>
        <p:spPr>
          <a:xfrm>
            <a:off x="839788" y="1189038"/>
            <a:ext cx="5157787" cy="5000625"/>
          </a:xfrm>
        </p:spPr>
        <p:txBody>
          <a:bodyPr>
            <a:normAutofit fontScale="92500" lnSpcReduction="20000"/>
          </a:bodyPr>
          <a:lstStyle/>
          <a:p>
            <a:pPr marL="0" indent="0">
              <a:buNone/>
            </a:pPr>
            <a:r>
              <a:rPr lang="en-IN" sz="1400" b="1" i="0" dirty="0">
                <a:solidFill>
                  <a:srgbClr val="0D0D0D"/>
                </a:solidFill>
                <a:effectLst/>
                <a:latin typeface="Times New Roman" panose="02020603050405020304" pitchFamily="18" charset="0"/>
                <a:cs typeface="Times New Roman" panose="02020603050405020304" pitchFamily="18" charset="0"/>
              </a:rPr>
              <a:t>Handling Missing Values: </a:t>
            </a:r>
            <a:r>
              <a:rPr lang="en-US" sz="1400" b="0" i="0" dirty="0">
                <a:solidFill>
                  <a:srgbClr val="0D0D0D"/>
                </a:solidFill>
                <a:effectLst/>
                <a:latin typeface="Times New Roman" panose="02020603050405020304" pitchFamily="18" charset="0"/>
                <a:cs typeface="Times New Roman" panose="02020603050405020304" pitchFamily="18" charset="0"/>
              </a:rPr>
              <a:t>Handling missing values is crucial for maintaining data integrity and ensuring accurate analysis. Missing data can introduce bias and affect the reliability of our findings. By either filling in missing values with appropriate estimates or removing rows or columns with excessive missing data, we can prevent biases in our analysis. Imputation methods such as mean, median, or mode can be used for numerical data, while categorical data can be imputed using the most frequent value or a separate 'missing' category. Careful consideration of the impact of each missing value handling strategy is necessary to avoid introducing unintended biases.</a:t>
            </a:r>
            <a:endParaRPr lang="en-US" sz="1400" dirty="0">
              <a:solidFill>
                <a:srgbClr val="0D0D0D"/>
              </a:solidFill>
              <a:latin typeface="Times New Roman" panose="02020603050405020304" pitchFamily="18" charset="0"/>
              <a:cs typeface="Times New Roman" panose="02020603050405020304" pitchFamily="18" charset="0"/>
            </a:endParaRPr>
          </a:p>
          <a:p>
            <a:pPr marL="0" indent="0">
              <a:buNone/>
            </a:pPr>
            <a:r>
              <a:rPr lang="en-IN" sz="1400" b="1" i="0" dirty="0">
                <a:solidFill>
                  <a:srgbClr val="0D0D0D"/>
                </a:solidFill>
                <a:effectLst/>
                <a:latin typeface="Times New Roman" panose="02020603050405020304" pitchFamily="18" charset="0"/>
                <a:cs typeface="Times New Roman" panose="02020603050405020304" pitchFamily="18" charset="0"/>
              </a:rPr>
              <a:t>Removing Duplicates:  </a:t>
            </a:r>
            <a:r>
              <a:rPr lang="en-US" sz="1400" b="0" i="0" dirty="0">
                <a:solidFill>
                  <a:srgbClr val="0D0D0D"/>
                </a:solidFill>
                <a:effectLst/>
                <a:latin typeface="Times New Roman" panose="02020603050405020304" pitchFamily="18" charset="0"/>
                <a:cs typeface="Times New Roman" panose="02020603050405020304" pitchFamily="18" charset="0"/>
              </a:rPr>
              <a:t>Removing duplicate entries helps in eliminating redundancy and ensuring that each observation in the dataset is unique. Duplicate entries can distort statistical analyses, leading to skewed results and inaccurate conclusions. By identifying and removing duplicate rows based on selected key attributes or columns, we can improve the reliability of our findings. It's essential to carefully define criteria for identifying duplicates to avoid unintentional removal of valid data. Techniques such as sorting the dataset or using built-in functions in Python can facilitate the identification and removal of duplicate entries efficiently</a:t>
            </a:r>
            <a:r>
              <a:rPr lang="en-US" sz="1500" b="0" i="0" dirty="0">
                <a:solidFill>
                  <a:srgbClr val="0D0D0D"/>
                </a:solidFill>
                <a:effectLst/>
                <a:latin typeface="Times New Roman" panose="02020603050405020304" pitchFamily="18" charset="0"/>
                <a:cs typeface="Times New Roman" panose="02020603050405020304" pitchFamily="18" charset="0"/>
              </a:rPr>
              <a:t>.</a:t>
            </a:r>
          </a:p>
          <a:p>
            <a:pPr marL="0" indent="0">
              <a:buNone/>
            </a:pPr>
            <a:r>
              <a:rPr lang="en-IN" sz="1400" b="1" i="0" dirty="0">
                <a:solidFill>
                  <a:srgbClr val="0D0D0D"/>
                </a:solidFill>
                <a:effectLst/>
                <a:latin typeface="Times New Roman" panose="02020603050405020304" pitchFamily="18" charset="0"/>
                <a:cs typeface="Times New Roman" panose="02020603050405020304" pitchFamily="18" charset="0"/>
              </a:rPr>
              <a:t>Addressing Anomalies</a:t>
            </a:r>
            <a:r>
              <a:rPr lang="en-US" sz="1400" dirty="0">
                <a:solidFill>
                  <a:srgbClr val="0D0D0D"/>
                </a:solidFill>
                <a:latin typeface="Times New Roman" panose="02020603050405020304" pitchFamily="18" charset="0"/>
                <a:cs typeface="Times New Roman" panose="02020603050405020304" pitchFamily="18" charset="0"/>
              </a:rPr>
              <a:t>: </a:t>
            </a:r>
            <a:r>
              <a:rPr lang="en-US" sz="1400" b="0" i="0" dirty="0">
                <a:solidFill>
                  <a:srgbClr val="0D0D0D"/>
                </a:solidFill>
                <a:effectLst/>
                <a:latin typeface="Times New Roman" panose="02020603050405020304" pitchFamily="18" charset="0"/>
                <a:cs typeface="Times New Roman" panose="02020603050405020304" pitchFamily="18" charset="0"/>
              </a:rPr>
              <a:t>Addressing anomalies or outliers is essential for maintaining the accuracy of statistical analyses. Anomalies can skew descriptive statistics, influence model performance, and lead to erroneous conclusions. Techniques such as </a:t>
            </a:r>
            <a:r>
              <a:rPr lang="en-US" sz="1400" b="0" i="0" dirty="0" err="1">
                <a:solidFill>
                  <a:srgbClr val="0D0D0D"/>
                </a:solidFill>
                <a:effectLst/>
                <a:latin typeface="Times New Roman" panose="02020603050405020304" pitchFamily="18" charset="0"/>
                <a:cs typeface="Times New Roman" panose="02020603050405020304" pitchFamily="18" charset="0"/>
              </a:rPr>
              <a:t>winsorization</a:t>
            </a:r>
            <a:r>
              <a:rPr lang="en-US" sz="1400" b="0" i="0" dirty="0">
                <a:solidFill>
                  <a:srgbClr val="0D0D0D"/>
                </a:solidFill>
                <a:effectLst/>
                <a:latin typeface="Times New Roman" panose="02020603050405020304" pitchFamily="18" charset="0"/>
                <a:cs typeface="Times New Roman" panose="02020603050405020304" pitchFamily="18" charset="0"/>
              </a:rPr>
              <a:t>, trimming, or employing robust statistical methods can help mitigate the impact of outliers on analysis results. </a:t>
            </a:r>
            <a:r>
              <a:rPr lang="en-US" sz="1400" b="0" i="0" dirty="0" err="1">
                <a:solidFill>
                  <a:srgbClr val="0D0D0D"/>
                </a:solidFill>
                <a:effectLst/>
                <a:latin typeface="Times New Roman" panose="02020603050405020304" pitchFamily="18" charset="0"/>
                <a:cs typeface="Times New Roman" panose="02020603050405020304" pitchFamily="18" charset="0"/>
              </a:rPr>
              <a:t>Winsorization</a:t>
            </a:r>
            <a:r>
              <a:rPr lang="en-US" sz="1400" b="0" i="0" dirty="0">
                <a:solidFill>
                  <a:srgbClr val="0D0D0D"/>
                </a:solidFill>
                <a:effectLst/>
                <a:latin typeface="Times New Roman" panose="02020603050405020304" pitchFamily="18" charset="0"/>
                <a:cs typeface="Times New Roman" panose="02020603050405020304" pitchFamily="18" charset="0"/>
              </a:rPr>
              <a:t> involves replacing extreme values with less extreme values, while trimming involves removing outliers altogether. Outlier detection algorithms like Z-score, IQR, or machine learning-based approaches can aid in identifying and addressing anomalies effectively. Careful consideration of the context and domain knowledge is crucial when deciding on the appropriate anomaly detection and treatment methods</a:t>
            </a:r>
            <a:endParaRPr lang="en-IN" sz="1400" dirty="0">
              <a:latin typeface="Times New Roman" panose="02020603050405020304" pitchFamily="18" charset="0"/>
              <a:cs typeface="Times New Roman" panose="02020603050405020304" pitchFamily="18" charset="0"/>
            </a:endParaRPr>
          </a:p>
          <a:p>
            <a:endParaRPr lang="en-IN" dirty="0"/>
          </a:p>
        </p:txBody>
      </p:sp>
      <p:pic>
        <p:nvPicPr>
          <p:cNvPr id="10" name="Content Placeholder 9">
            <a:extLst>
              <a:ext uri="{FF2B5EF4-FFF2-40B4-BE49-F238E27FC236}">
                <a16:creationId xmlns:a16="http://schemas.microsoft.com/office/drawing/2014/main" id="{062E7A40-8E6F-823C-503D-066A54D365DE}"/>
              </a:ext>
            </a:extLst>
          </p:cNvPr>
          <p:cNvPicPr>
            <a:picLocks noGrp="1" noChangeAspect="1"/>
          </p:cNvPicPr>
          <p:nvPr>
            <p:ph sz="quarter" idx="4"/>
          </p:nvPr>
        </p:nvPicPr>
        <p:blipFill>
          <a:blip r:embed="rId2"/>
          <a:stretch>
            <a:fillRect/>
          </a:stretch>
        </p:blipFill>
        <p:spPr>
          <a:xfrm>
            <a:off x="6169024" y="3429000"/>
            <a:ext cx="5183188" cy="2396439"/>
          </a:xfrm>
        </p:spPr>
      </p:pic>
      <p:pic>
        <p:nvPicPr>
          <p:cNvPr id="8" name="Picture 7">
            <a:extLst>
              <a:ext uri="{FF2B5EF4-FFF2-40B4-BE49-F238E27FC236}">
                <a16:creationId xmlns:a16="http://schemas.microsoft.com/office/drawing/2014/main" id="{C55692E9-48E6-DD35-382B-1D9C50ED6A1E}"/>
              </a:ext>
            </a:extLst>
          </p:cNvPr>
          <p:cNvPicPr>
            <a:picLocks noChangeAspect="1"/>
          </p:cNvPicPr>
          <p:nvPr/>
        </p:nvPicPr>
        <p:blipFill>
          <a:blip r:embed="rId3"/>
          <a:stretch>
            <a:fillRect/>
          </a:stretch>
        </p:blipFill>
        <p:spPr>
          <a:xfrm>
            <a:off x="6172200" y="1189038"/>
            <a:ext cx="5180012" cy="2172727"/>
          </a:xfrm>
          <a:prstGeom prst="rect">
            <a:avLst/>
          </a:prstGeom>
        </p:spPr>
      </p:pic>
    </p:spTree>
    <p:extLst>
      <p:ext uri="{BB962C8B-B14F-4D97-AF65-F5344CB8AC3E}">
        <p14:creationId xmlns:p14="http://schemas.microsoft.com/office/powerpoint/2010/main" val="142942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1BBD-1416-34F4-EB2D-30EEE32A4BA5}"/>
              </a:ext>
            </a:extLst>
          </p:cNvPr>
          <p:cNvSpPr>
            <a:spLocks noGrp="1"/>
          </p:cNvSpPr>
          <p:nvPr>
            <p:ph type="title"/>
          </p:nvPr>
        </p:nvSpPr>
        <p:spPr>
          <a:xfrm>
            <a:off x="838200" y="365126"/>
            <a:ext cx="10515600" cy="692710"/>
          </a:xfrm>
        </p:spPr>
        <p:txBody>
          <a:bodyPr>
            <a:normAutofit fontScale="90000"/>
          </a:bodyPr>
          <a:lstStyle/>
          <a:p>
            <a:pPr algn="ctr"/>
            <a:r>
              <a:rPr lang="en-IN" b="0" i="0" dirty="0">
                <a:solidFill>
                  <a:srgbClr val="0D0D0D"/>
                </a:solidFill>
                <a:effectLst/>
                <a:latin typeface="Times New Roman" panose="02020603050405020304" pitchFamily="18" charset="0"/>
                <a:cs typeface="Times New Roman" panose="02020603050405020304" pitchFamily="18" charset="0"/>
              </a:rPr>
              <a:t>Univariate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636984-41F7-727E-0FCF-6F933B2DD12B}"/>
              </a:ext>
            </a:extLst>
          </p:cNvPr>
          <p:cNvSpPr>
            <a:spLocks noGrp="1"/>
          </p:cNvSpPr>
          <p:nvPr>
            <p:ph sz="half" idx="1"/>
          </p:nvPr>
        </p:nvSpPr>
        <p:spPr>
          <a:xfrm>
            <a:off x="838200" y="1057836"/>
            <a:ext cx="5181600" cy="5119127"/>
          </a:xfrm>
        </p:spPr>
        <p:txBody>
          <a:bodyPr>
            <a:normAutofit fontScale="85000" lnSpcReduction="10000"/>
          </a:bodyPr>
          <a:lstStyle/>
          <a:p>
            <a:pPr marL="0" indent="0" algn="l">
              <a:buNone/>
            </a:pPr>
            <a:r>
              <a:rPr lang="en-US" sz="1700" b="0" i="0" dirty="0">
                <a:solidFill>
                  <a:srgbClr val="0D0D0D"/>
                </a:solidFill>
                <a:effectLst/>
                <a:latin typeface="Times New Roman" panose="02020603050405020304" pitchFamily="18" charset="0"/>
                <a:cs typeface="Times New Roman" panose="02020603050405020304" pitchFamily="18" charset="0"/>
              </a:rPr>
              <a:t>Univariate analysis focuses on examining individual variables in a dataset to understand their distribution and characteristics. In the context of our real estate pricing dataset, this analysis provides insights into the distribution of house prices, helping us understand the range, central tendency, and spread of prices across the dataset.</a:t>
            </a:r>
          </a:p>
          <a:p>
            <a:pPr marL="0" indent="0" algn="l">
              <a:buNone/>
            </a:pPr>
            <a:r>
              <a:rPr lang="en-US" sz="1700" b="0" i="0" dirty="0">
                <a:solidFill>
                  <a:srgbClr val="0D0D0D"/>
                </a:solidFill>
                <a:effectLst/>
                <a:latin typeface="Times New Roman" panose="02020603050405020304" pitchFamily="18" charset="0"/>
                <a:cs typeface="Times New Roman" panose="02020603050405020304" pitchFamily="18" charset="0"/>
              </a:rPr>
              <a:t>This histogram (or kernel density plot) illustrates the frequency distribution of house prices within the dataset. Understanding the distribution of prices is crucial for various reasons:</a:t>
            </a:r>
          </a:p>
          <a:p>
            <a:pPr algn="l">
              <a:buFont typeface="+mj-lt"/>
              <a:buAutoNum type="arabicPeriod"/>
            </a:pPr>
            <a:r>
              <a:rPr lang="en-US" sz="1700" b="1" i="0" dirty="0">
                <a:solidFill>
                  <a:srgbClr val="0D0D0D"/>
                </a:solidFill>
                <a:effectLst/>
                <a:latin typeface="Times New Roman" panose="02020603050405020304" pitchFamily="18" charset="0"/>
                <a:cs typeface="Times New Roman" panose="02020603050405020304" pitchFamily="18" charset="0"/>
              </a:rPr>
              <a:t>Identifying Central Tendency:</a:t>
            </a:r>
            <a:r>
              <a:rPr lang="en-US" sz="1700" b="0" i="0" dirty="0">
                <a:solidFill>
                  <a:srgbClr val="0D0D0D"/>
                </a:solidFill>
                <a:effectLst/>
                <a:latin typeface="Times New Roman" panose="02020603050405020304" pitchFamily="18" charset="0"/>
                <a:cs typeface="Times New Roman" panose="02020603050405020304" pitchFamily="18" charset="0"/>
              </a:rPr>
              <a:t> It allows us to identify the typical or central price range of properties in the dataset, which is valuable for setting pricing strategies or making investment decisions.</a:t>
            </a:r>
          </a:p>
          <a:p>
            <a:pPr algn="l">
              <a:buFont typeface="+mj-lt"/>
              <a:buAutoNum type="arabicPeriod"/>
            </a:pPr>
            <a:r>
              <a:rPr lang="en-US" sz="1700" b="1" i="0" dirty="0">
                <a:solidFill>
                  <a:srgbClr val="0D0D0D"/>
                </a:solidFill>
                <a:effectLst/>
                <a:latin typeface="Times New Roman" panose="02020603050405020304" pitchFamily="18" charset="0"/>
                <a:cs typeface="Times New Roman" panose="02020603050405020304" pitchFamily="18" charset="0"/>
              </a:rPr>
              <a:t>Assessing Data Quality:</a:t>
            </a:r>
            <a:r>
              <a:rPr lang="en-US" sz="1700" b="0" i="0" dirty="0">
                <a:solidFill>
                  <a:srgbClr val="0D0D0D"/>
                </a:solidFill>
                <a:effectLst/>
                <a:latin typeface="Times New Roman" panose="02020603050405020304" pitchFamily="18" charset="0"/>
                <a:cs typeface="Times New Roman" panose="02020603050405020304" pitchFamily="18" charset="0"/>
              </a:rPr>
              <a:t> Univariate analysis helps in identifying outliers or unusual patterns in the data distribution, which might require further investigation or cleaning.</a:t>
            </a:r>
          </a:p>
          <a:p>
            <a:pPr algn="l">
              <a:buFont typeface="+mj-lt"/>
              <a:buAutoNum type="arabicPeriod"/>
            </a:pPr>
            <a:r>
              <a:rPr lang="en-US" sz="1700" b="1" i="0" dirty="0">
                <a:solidFill>
                  <a:srgbClr val="0D0D0D"/>
                </a:solidFill>
                <a:effectLst/>
                <a:latin typeface="Times New Roman" panose="02020603050405020304" pitchFamily="18" charset="0"/>
                <a:cs typeface="Times New Roman" panose="02020603050405020304" pitchFamily="18" charset="0"/>
              </a:rPr>
              <a:t>Informing Decision-Making:</a:t>
            </a:r>
            <a:r>
              <a:rPr lang="en-US" sz="1700" b="0" i="0" dirty="0">
                <a:solidFill>
                  <a:srgbClr val="0D0D0D"/>
                </a:solidFill>
                <a:effectLst/>
                <a:latin typeface="Times New Roman" panose="02020603050405020304" pitchFamily="18" charset="0"/>
                <a:cs typeface="Times New Roman" panose="02020603050405020304" pitchFamily="18" charset="0"/>
              </a:rPr>
              <a:t> By understanding the distribution of prices, stakeholders can make informed decisions regarding buying, selling, or investing in real estate properties.</a:t>
            </a:r>
          </a:p>
          <a:p>
            <a:pPr algn="l">
              <a:buFont typeface="+mj-lt"/>
              <a:buAutoNum type="arabicPeriod"/>
            </a:pPr>
            <a:r>
              <a:rPr lang="en-US" sz="1700" b="1" i="0" dirty="0">
                <a:solidFill>
                  <a:srgbClr val="0D0D0D"/>
                </a:solidFill>
                <a:effectLst/>
                <a:latin typeface="Times New Roman" panose="02020603050405020304" pitchFamily="18" charset="0"/>
                <a:cs typeface="Times New Roman" panose="02020603050405020304" pitchFamily="18" charset="0"/>
              </a:rPr>
              <a:t>Modeling Considerations:</a:t>
            </a:r>
            <a:r>
              <a:rPr lang="en-US" sz="1700" b="0" i="0" dirty="0">
                <a:solidFill>
                  <a:srgbClr val="0D0D0D"/>
                </a:solidFill>
                <a:effectLst/>
                <a:latin typeface="Times New Roman" panose="02020603050405020304" pitchFamily="18" charset="0"/>
                <a:cs typeface="Times New Roman" panose="02020603050405020304" pitchFamily="18" charset="0"/>
              </a:rPr>
              <a:t> Knowledge of the distribution of prices aids in selecting appropriate modeling techniques and understanding assumptions underlying statistical analyses</a:t>
            </a:r>
            <a:r>
              <a:rPr lang="en-US" b="0" i="0" dirty="0">
                <a:solidFill>
                  <a:srgbClr val="0D0D0D"/>
                </a:solidFill>
                <a:effectLst/>
                <a:latin typeface="Söhne"/>
              </a:rPr>
              <a:t>.</a:t>
            </a:r>
          </a:p>
          <a:p>
            <a:pPr marL="0" indent="0">
              <a:buNone/>
            </a:pPr>
            <a:endParaRPr lang="en-IN" dirty="0"/>
          </a:p>
        </p:txBody>
      </p:sp>
      <p:pic>
        <p:nvPicPr>
          <p:cNvPr id="6" name="Content Placeholder 5">
            <a:extLst>
              <a:ext uri="{FF2B5EF4-FFF2-40B4-BE49-F238E27FC236}">
                <a16:creationId xmlns:a16="http://schemas.microsoft.com/office/drawing/2014/main" id="{4230509B-9572-B107-9AF9-2183238B80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9755" y="3630706"/>
            <a:ext cx="4468904" cy="2698376"/>
          </a:xfrm>
        </p:spPr>
      </p:pic>
      <p:pic>
        <p:nvPicPr>
          <p:cNvPr id="10" name="Picture 9">
            <a:extLst>
              <a:ext uri="{FF2B5EF4-FFF2-40B4-BE49-F238E27FC236}">
                <a16:creationId xmlns:a16="http://schemas.microsoft.com/office/drawing/2014/main" id="{1704EC14-58CD-EBE6-0D63-8AB818FD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941" y="1004188"/>
            <a:ext cx="4643718" cy="2626518"/>
          </a:xfrm>
          <a:prstGeom prst="rect">
            <a:avLst/>
          </a:prstGeom>
        </p:spPr>
      </p:pic>
    </p:spTree>
    <p:extLst>
      <p:ext uri="{BB962C8B-B14F-4D97-AF65-F5344CB8AC3E}">
        <p14:creationId xmlns:p14="http://schemas.microsoft.com/office/powerpoint/2010/main" val="231411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C6C3-FBF6-E73A-B1D0-207B3CBE4688}"/>
              </a:ext>
            </a:extLst>
          </p:cNvPr>
          <p:cNvSpPr>
            <a:spLocks noGrp="1"/>
          </p:cNvSpPr>
          <p:nvPr>
            <p:ph type="title"/>
          </p:nvPr>
        </p:nvSpPr>
        <p:spPr>
          <a:xfrm>
            <a:off x="838200" y="365125"/>
            <a:ext cx="10515600" cy="800287"/>
          </a:xfrm>
        </p:spPr>
        <p:txBody>
          <a:bodyPr/>
          <a:lstStyle/>
          <a:p>
            <a:pPr algn="ctr"/>
            <a:r>
              <a:rPr lang="en-IN" dirty="0">
                <a:solidFill>
                  <a:srgbClr val="0D0D0D"/>
                </a:solidFill>
                <a:latin typeface="Söhne"/>
              </a:rPr>
              <a:t>M</a:t>
            </a:r>
            <a:r>
              <a:rPr lang="en-IN" b="0" i="0" dirty="0">
                <a:solidFill>
                  <a:srgbClr val="0D0D0D"/>
                </a:solidFill>
                <a:effectLst/>
                <a:latin typeface="Söhne"/>
              </a:rPr>
              <a:t>ultivariate Analysis</a:t>
            </a:r>
            <a:endParaRPr lang="en-IN" dirty="0"/>
          </a:p>
        </p:txBody>
      </p:sp>
      <p:sp>
        <p:nvSpPr>
          <p:cNvPr id="3" name="Content Placeholder 2">
            <a:extLst>
              <a:ext uri="{FF2B5EF4-FFF2-40B4-BE49-F238E27FC236}">
                <a16:creationId xmlns:a16="http://schemas.microsoft.com/office/drawing/2014/main" id="{6788CB2E-B2B1-9E89-CE8B-CDB1BCBABCCB}"/>
              </a:ext>
            </a:extLst>
          </p:cNvPr>
          <p:cNvSpPr>
            <a:spLocks noGrp="1"/>
          </p:cNvSpPr>
          <p:nvPr>
            <p:ph sz="half" idx="1"/>
          </p:nvPr>
        </p:nvSpPr>
        <p:spPr>
          <a:xfrm>
            <a:off x="838200" y="1398494"/>
            <a:ext cx="5181600" cy="4778469"/>
          </a:xfrm>
        </p:spPr>
        <p:txBody>
          <a:bodyPr>
            <a:normAutofit/>
          </a:bodyPr>
          <a:lstStyle/>
          <a:p>
            <a:pPr marL="0" indent="0" algn="l">
              <a:buNone/>
            </a:pPr>
            <a:r>
              <a:rPr lang="en-US" sz="1200" b="1" i="0" dirty="0">
                <a:solidFill>
                  <a:srgbClr val="0D0D0D"/>
                </a:solidFill>
                <a:effectLst/>
                <a:latin typeface="Times New Roman" panose="02020603050405020304" pitchFamily="18" charset="0"/>
                <a:cs typeface="Times New Roman" panose="02020603050405020304" pitchFamily="18" charset="0"/>
              </a:rPr>
              <a:t>Multivariate Analysis</a:t>
            </a:r>
            <a:r>
              <a:rPr lang="en-US" sz="1200" b="0" i="0" dirty="0">
                <a:solidFill>
                  <a:srgbClr val="0D0D0D"/>
                </a:solidFill>
                <a:effectLst/>
                <a:latin typeface="Times New Roman" panose="02020603050405020304" pitchFamily="18" charset="0"/>
                <a:cs typeface="Times New Roman" panose="02020603050405020304" pitchFamily="18" charset="0"/>
              </a:rPr>
              <a:t>: Multivariate analysis is crucial in understanding how multiple variables interact and influence each other within the dataset. The scatterplot matrix or correlation matrix visually represents the relationships between various features, shedding light on their interdependencies and correlations.</a:t>
            </a:r>
          </a:p>
          <a:p>
            <a:pPr marL="0" indent="0" algn="l">
              <a:buNone/>
            </a:pPr>
            <a:r>
              <a:rPr lang="en-US" sz="1200" b="1" i="0" dirty="0">
                <a:solidFill>
                  <a:srgbClr val="0D0D0D"/>
                </a:solidFill>
                <a:effectLst/>
                <a:latin typeface="Times New Roman" panose="02020603050405020304" pitchFamily="18" charset="0"/>
                <a:cs typeface="Times New Roman" panose="02020603050405020304" pitchFamily="18" charset="0"/>
              </a:rPr>
              <a:t>Significance</a:t>
            </a:r>
            <a:r>
              <a:rPr lang="en-US" sz="1200" b="0" i="0" dirty="0">
                <a:solidFill>
                  <a:srgbClr val="0D0D0D"/>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Identifying Correlations</a:t>
            </a:r>
            <a:r>
              <a:rPr lang="en-US" sz="1200" b="0" i="0" dirty="0">
                <a:solidFill>
                  <a:srgbClr val="0D0D0D"/>
                </a:solidFill>
                <a:effectLst/>
                <a:latin typeface="Times New Roman" panose="02020603050405020304" pitchFamily="18" charset="0"/>
                <a:cs typeface="Times New Roman" panose="02020603050405020304" pitchFamily="18" charset="0"/>
              </a:rPr>
              <a:t>: The correlation matrix helps identify variables that are strongly correlated with each other, which can be crucial for feature selection in predictive modeling tasks.</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Understanding Dependencies</a:t>
            </a:r>
            <a:r>
              <a:rPr lang="en-US" sz="1200" b="0" i="0" dirty="0">
                <a:solidFill>
                  <a:srgbClr val="0D0D0D"/>
                </a:solidFill>
                <a:effectLst/>
                <a:latin typeface="Times New Roman" panose="02020603050405020304" pitchFamily="18" charset="0"/>
                <a:cs typeface="Times New Roman" panose="02020603050405020304" pitchFamily="18" charset="0"/>
              </a:rPr>
              <a:t>: By analyzing the scatterplot matrix, we can discern patterns and dependencies between different pairs of variables, offering insights into how they jointly affect house prices.</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Model Building</a:t>
            </a:r>
            <a:r>
              <a:rPr lang="en-US" sz="1200" b="0" i="0" dirty="0">
                <a:solidFill>
                  <a:srgbClr val="0D0D0D"/>
                </a:solidFill>
                <a:effectLst/>
                <a:latin typeface="Times New Roman" panose="02020603050405020304" pitchFamily="18" charset="0"/>
                <a:cs typeface="Times New Roman" panose="02020603050405020304" pitchFamily="18" charset="0"/>
              </a:rPr>
              <a:t>: Multivariate analysis informs feature selection and model building processes by highlighting which variables have the most significant impact on the target variable, thereby improving the predictive accuracy of the models.</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Data Interpretation</a:t>
            </a:r>
            <a:r>
              <a:rPr lang="en-US" sz="1200" b="0" i="0" dirty="0">
                <a:solidFill>
                  <a:srgbClr val="0D0D0D"/>
                </a:solidFill>
                <a:effectLst/>
                <a:latin typeface="Times New Roman" panose="02020603050405020304" pitchFamily="18" charset="0"/>
                <a:cs typeface="Times New Roman" panose="02020603050405020304" pitchFamily="18" charset="0"/>
              </a:rPr>
              <a:t>: Understanding multivariate relationships allows for a more nuanced interpretation of the data, enabling informed decision-making in real estate pricing strategies and investment decisions.</a:t>
            </a:r>
          </a:p>
          <a:p>
            <a:endParaRPr lang="en-IN" sz="1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9D9A11D-72E0-6C6C-A2F6-7645B9F544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4930" y="1261970"/>
            <a:ext cx="5181600" cy="4565089"/>
          </a:xfrm>
        </p:spPr>
      </p:pic>
    </p:spTree>
    <p:extLst>
      <p:ext uri="{BB962C8B-B14F-4D97-AF65-F5344CB8AC3E}">
        <p14:creationId xmlns:p14="http://schemas.microsoft.com/office/powerpoint/2010/main" val="420683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D48A-7E51-A286-B620-14C19EF1523A}"/>
              </a:ext>
            </a:extLst>
          </p:cNvPr>
          <p:cNvSpPr>
            <a:spLocks noGrp="1"/>
          </p:cNvSpPr>
          <p:nvPr>
            <p:ph type="title"/>
          </p:nvPr>
        </p:nvSpPr>
        <p:spPr>
          <a:xfrm>
            <a:off x="838200" y="365125"/>
            <a:ext cx="10515600" cy="755463"/>
          </a:xfrm>
        </p:spPr>
        <p:txBody>
          <a:bodyPr/>
          <a:lstStyle/>
          <a:p>
            <a:pPr algn="ctr"/>
            <a:r>
              <a:rPr lang="en-IN" b="0" i="0" dirty="0">
                <a:solidFill>
                  <a:srgbClr val="0D0D0D"/>
                </a:solidFill>
                <a:effectLst/>
                <a:latin typeface="Times New Roman" panose="02020603050405020304" pitchFamily="18" charset="0"/>
                <a:cs typeface="Times New Roman" panose="02020603050405020304" pitchFamily="18" charset="0"/>
              </a:rPr>
              <a:t>Feature Engineering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045B7-D1BE-3A43-C7B2-B98B9AA77EC1}"/>
              </a:ext>
            </a:extLst>
          </p:cNvPr>
          <p:cNvSpPr>
            <a:spLocks noGrp="1"/>
          </p:cNvSpPr>
          <p:nvPr>
            <p:ph sz="half" idx="1"/>
          </p:nvPr>
        </p:nvSpPr>
        <p:spPr>
          <a:xfrm>
            <a:off x="838200" y="1192306"/>
            <a:ext cx="5181600" cy="4984657"/>
          </a:xfrm>
        </p:spPr>
        <p:txBody>
          <a:bodyPr>
            <a:normAutofit/>
          </a:bodyPr>
          <a:lstStyle/>
          <a:p>
            <a:pPr marL="0" indent="0" algn="l">
              <a:buNone/>
            </a:pPr>
            <a:endParaRPr lang="en-US" sz="12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IN" sz="1200" b="1" i="0" dirty="0">
                <a:solidFill>
                  <a:srgbClr val="0D0D0D"/>
                </a:solidFill>
                <a:effectLst/>
                <a:latin typeface="Times New Roman" panose="02020603050405020304" pitchFamily="18" charset="0"/>
                <a:cs typeface="Times New Roman" panose="02020603050405020304" pitchFamily="18" charset="0"/>
              </a:rPr>
              <a:t>Feature Engineering</a:t>
            </a:r>
            <a:r>
              <a:rPr lang="en-US" sz="1200" dirty="0">
                <a:solidFill>
                  <a:srgbClr val="0D0D0D"/>
                </a:solidFill>
                <a:latin typeface="Times New Roman" panose="02020603050405020304" pitchFamily="18" charset="0"/>
                <a:cs typeface="Times New Roman" panose="02020603050405020304" pitchFamily="18" charset="0"/>
              </a:rPr>
              <a:t>: </a:t>
            </a:r>
            <a:r>
              <a:rPr lang="en-US" sz="1200" b="0" i="0" dirty="0">
                <a:solidFill>
                  <a:srgbClr val="0D0D0D"/>
                </a:solidFill>
                <a:effectLst/>
                <a:latin typeface="Times New Roman" panose="02020603050405020304" pitchFamily="18" charset="0"/>
                <a:cs typeface="Times New Roman" panose="02020603050405020304" pitchFamily="18" charset="0"/>
              </a:rPr>
              <a:t>Brief explanation of feature engineering and its impact on analysis: Feature engineering involves creating new features from existing data to improve machine learning model performance or gain deeper insights into the dataset.</a:t>
            </a:r>
          </a:p>
          <a:p>
            <a:pPr marL="0" indent="0" algn="l">
              <a:buNone/>
            </a:pPr>
            <a:r>
              <a:rPr lang="en-US" sz="1200" b="0" i="0" dirty="0">
                <a:solidFill>
                  <a:srgbClr val="0D0D0D"/>
                </a:solidFill>
                <a:effectLst/>
                <a:latin typeface="Times New Roman" panose="02020603050405020304" pitchFamily="18" charset="0"/>
                <a:cs typeface="Times New Roman" panose="02020603050405020304" pitchFamily="18" charset="0"/>
              </a:rPr>
              <a:t>In this example, we calculated the price per square foot by dividing the house price by its square footage. This new feature can provide a standardized measure of price across properties of different sizes, aiding in comparative analysis.</a:t>
            </a:r>
          </a:p>
          <a:p>
            <a:pPr marL="0" indent="0" algn="l">
              <a:buNone/>
            </a:pPr>
            <a:r>
              <a:rPr lang="en-US" sz="1200" b="0" i="0" dirty="0">
                <a:solidFill>
                  <a:srgbClr val="0D0D0D"/>
                </a:solidFill>
                <a:effectLst/>
                <a:latin typeface="Times New Roman" panose="02020603050405020304" pitchFamily="18" charset="0"/>
                <a:cs typeface="Times New Roman" panose="02020603050405020304" pitchFamily="18" charset="0"/>
              </a:rPr>
              <a:t>Additionally, we engineered features like property age, which can capture the depreciation effect on house prices, and a composite score reflecting the overall condition of the property, which may influence its market value.</a:t>
            </a:r>
          </a:p>
          <a:p>
            <a:endParaRPr lang="en-IN" sz="1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966BF72-0ED2-0B19-3DFD-9539D42BC0DE}"/>
              </a:ext>
            </a:extLst>
          </p:cNvPr>
          <p:cNvPicPr>
            <a:picLocks noGrp="1" noChangeAspect="1"/>
          </p:cNvPicPr>
          <p:nvPr>
            <p:ph sz="half" idx="2"/>
          </p:nvPr>
        </p:nvPicPr>
        <p:blipFill>
          <a:blip r:embed="rId2"/>
          <a:stretch>
            <a:fillRect/>
          </a:stretch>
        </p:blipFill>
        <p:spPr>
          <a:xfrm>
            <a:off x="6172202" y="1357951"/>
            <a:ext cx="5181600" cy="2543485"/>
          </a:xfrm>
        </p:spPr>
      </p:pic>
      <p:pic>
        <p:nvPicPr>
          <p:cNvPr id="10" name="Picture 9">
            <a:extLst>
              <a:ext uri="{FF2B5EF4-FFF2-40B4-BE49-F238E27FC236}">
                <a16:creationId xmlns:a16="http://schemas.microsoft.com/office/drawing/2014/main" id="{CA4FB851-429D-1D0C-C287-4DDD8121639A}"/>
              </a:ext>
            </a:extLst>
          </p:cNvPr>
          <p:cNvPicPr>
            <a:picLocks noChangeAspect="1"/>
          </p:cNvPicPr>
          <p:nvPr/>
        </p:nvPicPr>
        <p:blipFill>
          <a:blip r:embed="rId3"/>
          <a:stretch>
            <a:fillRect/>
          </a:stretch>
        </p:blipFill>
        <p:spPr>
          <a:xfrm>
            <a:off x="6172202" y="4026613"/>
            <a:ext cx="5181598" cy="2688232"/>
          </a:xfrm>
          <a:prstGeom prst="rect">
            <a:avLst/>
          </a:prstGeom>
        </p:spPr>
      </p:pic>
    </p:spTree>
    <p:extLst>
      <p:ext uri="{BB962C8B-B14F-4D97-AF65-F5344CB8AC3E}">
        <p14:creationId xmlns:p14="http://schemas.microsoft.com/office/powerpoint/2010/main" val="335625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2565-10F2-6DF4-47E1-43D886725F43}"/>
              </a:ext>
            </a:extLst>
          </p:cNvPr>
          <p:cNvSpPr>
            <a:spLocks noGrp="1"/>
          </p:cNvSpPr>
          <p:nvPr>
            <p:ph type="title"/>
          </p:nvPr>
        </p:nvSpPr>
        <p:spPr>
          <a:xfrm>
            <a:off x="838200" y="365126"/>
            <a:ext cx="10515600" cy="719604"/>
          </a:xfrm>
        </p:spPr>
        <p:txBody>
          <a:bodyPr/>
          <a:lstStyle/>
          <a:p>
            <a:pPr algn="ctr"/>
            <a:r>
              <a:rPr lang="en-IN" b="0" i="0" dirty="0">
                <a:solidFill>
                  <a:srgbClr val="0D0D0D"/>
                </a:solidFill>
                <a:effectLst/>
                <a:latin typeface="Times New Roman" panose="02020603050405020304" pitchFamily="18" charset="0"/>
                <a:cs typeface="Times New Roman" panose="02020603050405020304" pitchFamily="18" charset="0"/>
              </a:rPr>
              <a:t>Geospatial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4E8128-4931-72D5-9CFC-C0EB8B895C62}"/>
              </a:ext>
            </a:extLst>
          </p:cNvPr>
          <p:cNvSpPr>
            <a:spLocks noGrp="1"/>
          </p:cNvSpPr>
          <p:nvPr>
            <p:ph sz="half" idx="1"/>
          </p:nvPr>
        </p:nvSpPr>
        <p:spPr>
          <a:xfrm>
            <a:off x="838200" y="1183341"/>
            <a:ext cx="5181600" cy="4993622"/>
          </a:xfrm>
        </p:spPr>
        <p:txBody>
          <a:bodyPr>
            <a:normAutofit/>
          </a:bodyPr>
          <a:lstStyle/>
          <a:p>
            <a:pPr marL="0" indent="0" algn="l">
              <a:buNone/>
            </a:pPr>
            <a:r>
              <a:rPr lang="en-US" sz="1400" b="1" i="0" dirty="0">
                <a:solidFill>
                  <a:srgbClr val="0D0D0D"/>
                </a:solidFill>
                <a:effectLst/>
                <a:latin typeface="Times New Roman" panose="02020603050405020304" pitchFamily="18" charset="0"/>
                <a:cs typeface="Times New Roman" panose="02020603050405020304" pitchFamily="18" charset="0"/>
              </a:rPr>
              <a:t>Geospatial analysis:  </a:t>
            </a:r>
            <a:r>
              <a:rPr lang="en-US" sz="1400" b="0" i="0" dirty="0">
                <a:solidFill>
                  <a:srgbClr val="0D0D0D"/>
                </a:solidFill>
                <a:effectLst/>
                <a:latin typeface="Times New Roman" panose="02020603050405020304" pitchFamily="18" charset="0"/>
                <a:cs typeface="Times New Roman" panose="02020603050405020304" pitchFamily="18" charset="0"/>
              </a:rPr>
              <a:t>involves the examination of data in relation to its geographic location. By plotting house prices on a map, we can visually discern spatial patterns and regional pricing disparities. This analysis provides valuable insights into how property values vary across different neighborhoods or areas.</a:t>
            </a:r>
          </a:p>
          <a:p>
            <a:pPr marL="0" indent="0" algn="l">
              <a:buNone/>
            </a:pPr>
            <a:r>
              <a:rPr lang="en-US" sz="1400" b="0" i="0" dirty="0">
                <a:solidFill>
                  <a:srgbClr val="0D0D0D"/>
                </a:solidFill>
                <a:effectLst/>
                <a:latin typeface="Times New Roman" panose="02020603050405020304" pitchFamily="18" charset="0"/>
                <a:cs typeface="Times New Roman" panose="02020603050405020304" pitchFamily="18" charset="0"/>
              </a:rPr>
              <a:t>Insights gained from geospatial analysis can include identifying high-value or low-value areas, understanding the distribution of prices within a city or region, and uncovering factors driving pricing discrepancies. This information is crucial for real estate market analysis, urban planning, and investment decision-making.</a:t>
            </a:r>
          </a:p>
          <a:p>
            <a:endParaRPr lang="en-IN" dirty="0"/>
          </a:p>
        </p:txBody>
      </p:sp>
      <p:pic>
        <p:nvPicPr>
          <p:cNvPr id="6" name="Content Placeholder 5">
            <a:extLst>
              <a:ext uri="{FF2B5EF4-FFF2-40B4-BE49-F238E27FC236}">
                <a16:creationId xmlns:a16="http://schemas.microsoft.com/office/drawing/2014/main" id="{543CBD97-0230-656F-722F-70C9ECFC6C30}"/>
              </a:ext>
            </a:extLst>
          </p:cNvPr>
          <p:cNvPicPr>
            <a:picLocks noGrp="1" noChangeAspect="1"/>
          </p:cNvPicPr>
          <p:nvPr>
            <p:ph sz="half" idx="2"/>
          </p:nvPr>
        </p:nvPicPr>
        <p:blipFill>
          <a:blip r:embed="rId2"/>
          <a:stretch>
            <a:fillRect/>
          </a:stretch>
        </p:blipFill>
        <p:spPr>
          <a:xfrm>
            <a:off x="6261847" y="1183340"/>
            <a:ext cx="5181600" cy="3792071"/>
          </a:xfrm>
        </p:spPr>
      </p:pic>
    </p:spTree>
    <p:extLst>
      <p:ext uri="{BB962C8B-B14F-4D97-AF65-F5344CB8AC3E}">
        <p14:creationId xmlns:p14="http://schemas.microsoft.com/office/powerpoint/2010/main" val="17986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2BE5-C9A5-FCB0-A60C-DE54D4189B4D}"/>
              </a:ext>
            </a:extLst>
          </p:cNvPr>
          <p:cNvSpPr>
            <a:spLocks noGrp="1"/>
          </p:cNvSpPr>
          <p:nvPr>
            <p:ph type="title"/>
          </p:nvPr>
        </p:nvSpPr>
        <p:spPr>
          <a:xfrm>
            <a:off x="838200" y="365125"/>
            <a:ext cx="10515600" cy="880969"/>
          </a:xfrm>
        </p:spPr>
        <p:txBody>
          <a:bodyPr/>
          <a:lstStyle/>
          <a:p>
            <a:pPr algn="ctr"/>
            <a:r>
              <a:rPr lang="en-US" b="0" i="0" dirty="0">
                <a:solidFill>
                  <a:srgbClr val="0D0D0D"/>
                </a:solidFill>
                <a:effectLst/>
                <a:latin typeface="Times New Roman" panose="02020603050405020304" pitchFamily="18" charset="0"/>
                <a:cs typeface="Times New Roman" panose="02020603050405020304" pitchFamily="18" charset="0"/>
              </a:rPr>
              <a:t>Feature Engineering and Size Impact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2B28BF-686B-584B-609F-16779CDF3A63}"/>
              </a:ext>
            </a:extLst>
          </p:cNvPr>
          <p:cNvSpPr>
            <a:spLocks noGrp="1"/>
          </p:cNvSpPr>
          <p:nvPr>
            <p:ph sz="half" idx="1"/>
          </p:nvPr>
        </p:nvSpPr>
        <p:spPr>
          <a:xfrm>
            <a:off x="838200" y="1416424"/>
            <a:ext cx="5181600" cy="4760539"/>
          </a:xfrm>
        </p:spPr>
        <p:txBody>
          <a:bodyPr>
            <a:normAutofit/>
          </a:bodyPr>
          <a:lstStyle/>
          <a:p>
            <a:pPr marL="0" indent="0">
              <a:buNone/>
            </a:pPr>
            <a:r>
              <a:rPr lang="en-US" sz="1200" b="1" i="0" dirty="0">
                <a:solidFill>
                  <a:srgbClr val="0D0D0D"/>
                </a:solidFill>
                <a:effectLst/>
                <a:latin typeface="Times New Roman" panose="02020603050405020304" pitchFamily="18" charset="0"/>
                <a:cs typeface="Times New Roman" panose="02020603050405020304" pitchFamily="18" charset="0"/>
              </a:rPr>
              <a:t>Feature Engineering and Size Impact </a:t>
            </a:r>
            <a:r>
              <a:rPr lang="en-US" sz="12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1200" b="0" i="0" dirty="0">
                <a:solidFill>
                  <a:srgbClr val="0D0D0D"/>
                </a:solidFill>
                <a:effectLst/>
                <a:latin typeface="Times New Roman" panose="02020603050405020304" pitchFamily="18" charset="0"/>
                <a:cs typeface="Times New Roman" panose="02020603050405020304" pitchFamily="18" charset="0"/>
              </a:rPr>
              <a:t>In this analysis, we delve deeper into the impact of various features, particularly house size, on house prices. The scatterplot visually demonstrates the relationship between house size and prices, providing insights into how changes in size influence property valuations. Larger properties tend to command higher prices, but the extent of this relationship may vary based on other factors such as location, amenities, and market trends. By understanding the size-price dynamics, we can better assess the value proposition of different properties and make informed pricing decisions. This analysis underscores the importance of considering not just individual features but also their interactions in determining property values.</a:t>
            </a:r>
            <a:endParaRPr lang="en-IN" sz="1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B6B1226-3CF5-D13E-DC85-29B5F6955F3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416424"/>
            <a:ext cx="5181600" cy="2543571"/>
          </a:xfrm>
        </p:spPr>
      </p:pic>
      <p:pic>
        <p:nvPicPr>
          <p:cNvPr id="8" name="Picture 7">
            <a:extLst>
              <a:ext uri="{FF2B5EF4-FFF2-40B4-BE49-F238E27FC236}">
                <a16:creationId xmlns:a16="http://schemas.microsoft.com/office/drawing/2014/main" id="{A715EAEC-507E-5F1C-C2D8-14B4EA7C4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706" y="4130325"/>
            <a:ext cx="5056094" cy="2400906"/>
          </a:xfrm>
          <a:prstGeom prst="rect">
            <a:avLst/>
          </a:prstGeom>
        </p:spPr>
      </p:pic>
    </p:spTree>
    <p:extLst>
      <p:ext uri="{BB962C8B-B14F-4D97-AF65-F5344CB8AC3E}">
        <p14:creationId xmlns:p14="http://schemas.microsoft.com/office/powerpoint/2010/main" val="406104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06B-C01F-AF5C-D7B6-DF18DD9B9701}"/>
              </a:ext>
            </a:extLst>
          </p:cNvPr>
          <p:cNvSpPr>
            <a:spLocks noGrp="1"/>
          </p:cNvSpPr>
          <p:nvPr>
            <p:ph type="title"/>
          </p:nvPr>
        </p:nvSpPr>
        <p:spPr>
          <a:xfrm>
            <a:off x="838200" y="365126"/>
            <a:ext cx="10515600" cy="827180"/>
          </a:xfrm>
        </p:spPr>
        <p:txBody>
          <a:bodyPr/>
          <a:lstStyle/>
          <a:p>
            <a:pPr algn="ctr"/>
            <a:r>
              <a:rPr lang="en-US" b="1" i="0" dirty="0">
                <a:solidFill>
                  <a:srgbClr val="0D0D0D"/>
                </a:solidFill>
                <a:effectLst/>
                <a:latin typeface="Times New Roman" panose="02020603050405020304" pitchFamily="18" charset="0"/>
                <a:cs typeface="Times New Roman" panose="02020603050405020304" pitchFamily="18" charset="0"/>
              </a:rPr>
              <a:t>Market Trends and Historical Pricing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B01318-C22C-5E27-C38F-81082A3FC85E}"/>
              </a:ext>
            </a:extLst>
          </p:cNvPr>
          <p:cNvSpPr>
            <a:spLocks noGrp="1"/>
          </p:cNvSpPr>
          <p:nvPr>
            <p:ph sz="half" idx="1"/>
          </p:nvPr>
        </p:nvSpPr>
        <p:spPr>
          <a:xfrm>
            <a:off x="838200" y="1281953"/>
            <a:ext cx="5181600" cy="4895010"/>
          </a:xfrm>
        </p:spPr>
        <p:txBody>
          <a:bodyPr>
            <a:normAutofit/>
          </a:bodyPr>
          <a:lstStyle/>
          <a:p>
            <a:pPr marL="0" indent="0" algn="l">
              <a:buNone/>
            </a:pPr>
            <a:r>
              <a:rPr lang="en-US" sz="1200" b="1" i="0" dirty="0">
                <a:solidFill>
                  <a:srgbClr val="0D0D0D"/>
                </a:solidFill>
                <a:effectLst/>
                <a:latin typeface="Times New Roman" panose="02020603050405020304" pitchFamily="18" charset="0"/>
                <a:cs typeface="Times New Roman" panose="02020603050405020304" pitchFamily="18" charset="0"/>
              </a:rPr>
              <a:t>Introduction:</a:t>
            </a:r>
            <a:r>
              <a:rPr lang="en-US" sz="1200" b="0" i="0" dirty="0">
                <a:solidFill>
                  <a:srgbClr val="0D0D0D"/>
                </a:solidFill>
                <a:effectLst/>
                <a:latin typeface="Times New Roman" panose="02020603050405020304" pitchFamily="18" charset="0"/>
                <a:cs typeface="Times New Roman" panose="02020603050405020304" pitchFamily="18" charset="0"/>
              </a:rPr>
              <a:t> Begin with an introduction to the importance of analyzing market trends and historical pricing. Mention how understanding past price movements can provide valuable insights into future market behavior.</a:t>
            </a:r>
          </a:p>
          <a:p>
            <a:pPr marL="0" indent="0" algn="l">
              <a:buNone/>
            </a:pPr>
            <a:r>
              <a:rPr lang="en-US" sz="1200" b="1" i="0" dirty="0">
                <a:solidFill>
                  <a:srgbClr val="0D0D0D"/>
                </a:solidFill>
                <a:effectLst/>
                <a:latin typeface="Times New Roman" panose="02020603050405020304" pitchFamily="18" charset="0"/>
                <a:cs typeface="Times New Roman" panose="02020603050405020304" pitchFamily="18" charset="0"/>
              </a:rPr>
              <a:t>Data Analysis:</a:t>
            </a:r>
            <a:r>
              <a:rPr lang="en-US" sz="1200" b="0" i="0" dirty="0">
                <a:solidFill>
                  <a:srgbClr val="0D0D0D"/>
                </a:solidFill>
                <a:effectLst/>
                <a:latin typeface="Times New Roman" panose="02020603050405020304" pitchFamily="18" charset="0"/>
                <a:cs typeface="Times New Roman" panose="02020603050405020304" pitchFamily="18" charset="0"/>
              </a:rPr>
              <a:t> Explain the analysis conducted on the dataset to identify historical pricing trends. Mention any preprocessing steps done, such as data cleaning or filtering out outliers.</a:t>
            </a:r>
          </a:p>
          <a:p>
            <a:pPr marL="0" indent="0" algn="l">
              <a:buNone/>
            </a:pPr>
            <a:r>
              <a:rPr lang="en-US" sz="1200" b="1" i="0" dirty="0">
                <a:solidFill>
                  <a:srgbClr val="0D0D0D"/>
                </a:solidFill>
                <a:effectLst/>
                <a:latin typeface="Times New Roman" panose="02020603050405020304" pitchFamily="18" charset="0"/>
                <a:cs typeface="Times New Roman" panose="02020603050405020304" pitchFamily="18" charset="0"/>
              </a:rPr>
              <a:t>Trend Identification:</a:t>
            </a:r>
            <a:r>
              <a:rPr lang="en-US" sz="1200" b="0" i="0" dirty="0">
                <a:solidFill>
                  <a:srgbClr val="0D0D0D"/>
                </a:solidFill>
                <a:effectLst/>
                <a:latin typeface="Times New Roman" panose="02020603050405020304" pitchFamily="18" charset="0"/>
                <a:cs typeface="Times New Roman" panose="02020603050405020304" pitchFamily="18" charset="0"/>
              </a:rPr>
              <a:t> Describe the trends observed in the historical pricing data. Mention whether prices have been steadily increasing, fluctuating, or experiencing other patterns over time.</a:t>
            </a:r>
          </a:p>
          <a:p>
            <a:pPr marL="0" indent="0" algn="l">
              <a:buNone/>
            </a:pPr>
            <a:r>
              <a:rPr lang="en-US" sz="1200" b="1" i="0" dirty="0">
                <a:solidFill>
                  <a:srgbClr val="0D0D0D"/>
                </a:solidFill>
                <a:effectLst/>
                <a:latin typeface="Times New Roman" panose="02020603050405020304" pitchFamily="18" charset="0"/>
                <a:cs typeface="Times New Roman" panose="02020603050405020304" pitchFamily="18" charset="0"/>
              </a:rPr>
              <a:t>Key Findings:</a:t>
            </a:r>
            <a:r>
              <a:rPr lang="en-US" sz="1200" b="0" i="0" dirty="0">
                <a:solidFill>
                  <a:srgbClr val="0D0D0D"/>
                </a:solidFill>
                <a:effectLst/>
                <a:latin typeface="Times New Roman" panose="02020603050405020304" pitchFamily="18" charset="0"/>
                <a:cs typeface="Times New Roman" panose="02020603050405020304" pitchFamily="18" charset="0"/>
              </a:rPr>
              <a:t> Highlight any significant findings or insights discovered through the analysis. For example, identify periods of rapid price growth, downturns, or stability in the market.</a:t>
            </a:r>
          </a:p>
          <a:p>
            <a:pPr marL="0" indent="0" algn="l">
              <a:buNone/>
            </a:pPr>
            <a:r>
              <a:rPr lang="en-US" sz="1200" b="1" i="0" dirty="0">
                <a:solidFill>
                  <a:srgbClr val="0D0D0D"/>
                </a:solidFill>
                <a:effectLst/>
                <a:latin typeface="Times New Roman" panose="02020603050405020304" pitchFamily="18" charset="0"/>
                <a:cs typeface="Times New Roman" panose="02020603050405020304" pitchFamily="18" charset="0"/>
              </a:rPr>
              <a:t>Factors Impacting Trends:</a:t>
            </a:r>
            <a:r>
              <a:rPr lang="en-US" sz="1200" b="0" i="0" dirty="0">
                <a:solidFill>
                  <a:srgbClr val="0D0D0D"/>
                </a:solidFill>
                <a:effectLst/>
                <a:latin typeface="Times New Roman" panose="02020603050405020304" pitchFamily="18" charset="0"/>
                <a:cs typeface="Times New Roman" panose="02020603050405020304" pitchFamily="18" charset="0"/>
              </a:rPr>
              <a:t> Discuss potential factors that may have influenced the observed trends, such as economic conditions, housing supply and demand, government policies, or other market dynamics.</a:t>
            </a:r>
          </a:p>
          <a:p>
            <a:pPr marL="0" indent="0" algn="l">
              <a:buNone/>
            </a:pPr>
            <a:r>
              <a:rPr lang="en-US" sz="1200" b="1" i="0" dirty="0">
                <a:solidFill>
                  <a:srgbClr val="0D0D0D"/>
                </a:solidFill>
                <a:effectLst/>
                <a:latin typeface="Times New Roman" panose="02020603050405020304" pitchFamily="18" charset="0"/>
                <a:cs typeface="Times New Roman" panose="02020603050405020304" pitchFamily="18" charset="0"/>
              </a:rPr>
              <a:t>Implications:</a:t>
            </a:r>
            <a:r>
              <a:rPr lang="en-US" sz="1200" b="0" i="0" dirty="0">
                <a:solidFill>
                  <a:srgbClr val="0D0D0D"/>
                </a:solidFill>
                <a:effectLst/>
                <a:latin typeface="Times New Roman" panose="02020603050405020304" pitchFamily="18" charset="0"/>
                <a:cs typeface="Times New Roman" panose="02020603050405020304" pitchFamily="18" charset="0"/>
              </a:rPr>
              <a:t> Discuss the implications of the identified trends for various stakeholders, such as buyers, sellers, investors, and policymakers. Address how understanding historical pricing can inform decision-making in the real estate market.</a:t>
            </a: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A755C9B-8768-58AE-F00D-90E280167D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192306"/>
            <a:ext cx="5181600" cy="2590800"/>
          </a:xfrm>
        </p:spPr>
      </p:pic>
      <p:pic>
        <p:nvPicPr>
          <p:cNvPr id="8" name="Picture 7">
            <a:extLst>
              <a:ext uri="{FF2B5EF4-FFF2-40B4-BE49-F238E27FC236}">
                <a16:creationId xmlns:a16="http://schemas.microsoft.com/office/drawing/2014/main" id="{E865EC74-2FCE-4071-486B-8CA9AFB15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2" y="3729458"/>
            <a:ext cx="4952998" cy="2244597"/>
          </a:xfrm>
          <a:prstGeom prst="rect">
            <a:avLst/>
          </a:prstGeom>
        </p:spPr>
      </p:pic>
    </p:spTree>
    <p:extLst>
      <p:ext uri="{BB962C8B-B14F-4D97-AF65-F5344CB8AC3E}">
        <p14:creationId xmlns:p14="http://schemas.microsoft.com/office/powerpoint/2010/main" val="354664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1450</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Exploratory Data Analysis (EDA) for Real Estate Pricing</vt:lpstr>
      <vt:lpstr>Loading the Data</vt:lpstr>
      <vt:lpstr>Cleaning the Data</vt:lpstr>
      <vt:lpstr>Univariate Analysis</vt:lpstr>
      <vt:lpstr>Multivariate Analysis</vt:lpstr>
      <vt:lpstr>Feature Engineering</vt:lpstr>
      <vt:lpstr>Geospatial Analysis</vt:lpstr>
      <vt:lpstr>Feature Engineering and Size Impact</vt:lpstr>
      <vt:lpstr>Market Trends and Historical Pricing</vt:lpstr>
      <vt:lpstr>Customer Preferences and Amenities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for Real Estate Pricing</dc:title>
  <dc:creator>Sanchaita Biswas</dc:creator>
  <cp:lastModifiedBy>Sanchaita Biswas</cp:lastModifiedBy>
  <cp:revision>1</cp:revision>
  <dcterms:created xsi:type="dcterms:W3CDTF">2024-03-09T08:11:41Z</dcterms:created>
  <dcterms:modified xsi:type="dcterms:W3CDTF">2024-03-09T08:16:18Z</dcterms:modified>
</cp:coreProperties>
</file>