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8" r:id="rId5"/>
    <p:sldId id="269" r:id="rId6"/>
    <p:sldId id="259" r:id="rId7"/>
    <p:sldId id="260" r:id="rId8"/>
    <p:sldId id="261" r:id="rId9"/>
    <p:sldId id="278" r:id="rId10"/>
    <p:sldId id="263" r:id="rId11"/>
    <p:sldId id="282" r:id="rId12"/>
    <p:sldId id="264" r:id="rId13"/>
    <p:sldId id="272" r:id="rId14"/>
    <p:sldId id="273" r:id="rId15"/>
    <p:sldId id="279" r:id="rId16"/>
    <p:sldId id="280" r:id="rId17"/>
    <p:sldId id="281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367FBA-6535-4C3B-A0D7-F15CAE562E03}">
          <p14:sldIdLst>
            <p14:sldId id="256"/>
            <p14:sldId id="257"/>
            <p14:sldId id="266"/>
            <p14:sldId id="268"/>
            <p14:sldId id="269"/>
            <p14:sldId id="259"/>
            <p14:sldId id="260"/>
            <p14:sldId id="261"/>
            <p14:sldId id="278"/>
            <p14:sldId id="263"/>
            <p14:sldId id="282"/>
            <p14:sldId id="264"/>
            <p14:sldId id="272"/>
            <p14:sldId id="273"/>
            <p14:sldId id="279"/>
            <p14:sldId id="280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98311-1EAD-4A9D-8830-D8CB89AD7743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4B81B-B31B-4CDA-96FE-ECB4DB0AD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1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F22E-7F2C-1CCC-E964-A34BA30EB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B5459-A99F-E51D-4024-36E8E76D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ACACF-6E30-D38E-AB6B-8AA93EAA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3CF1-2381-4C03-962F-AA893213C5AE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10211A-ACE6-9072-502D-CB58FFC4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D4F08-2F26-CA8D-B65E-9000E6BB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3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4B84-50BC-A488-AFDE-94D7842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912489-C6AF-C263-45C1-8E1F116E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5663C-2458-857E-7C71-FF7A7D4E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A050-B1F9-4758-803D-DA02C02B864F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409D3-802A-B53A-A486-AF7D4571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1DD782-FF09-BE4D-E97F-E13254CB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1E809D-CF7D-FC41-9C14-5F418590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52E071-58E9-B45C-85CC-3B4AB6D7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CE41B-E523-3502-353F-ECF92FBE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B29A-0C31-429B-BA0C-F967431A32E3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4CFC7-815C-DAA4-4280-C52A9F1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7F549-1A5D-D1DA-39C6-20DDDB72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DC1F6-AF5F-FAB0-C957-EB580229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54A77-B88E-8DCD-C620-7C4B152C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B9479-2047-6A9D-0AA8-92C2763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2A82-3F61-453E-8316-549AA1557473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D98BA-00FE-25D5-0F1F-2DEC2362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CAD0E-CAFE-23D8-2A81-19D77AB1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CE20-B6B9-2F5D-4005-A8D44EFD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508B86-7DDD-4881-666C-FBFAEF27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2905E-FFD2-8923-BA12-07922A32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2461-2290-4B3A-AB3E-EDD0C0D0CF3C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9D119-014E-DBC6-5911-4BC59CC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52522-E3D4-068A-EC02-51A62A0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3D48A-53B5-BE12-CBE5-1A2F6218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0B3E0-45DE-3D88-CA62-1DF91D725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6B68AE-C4B7-2FB7-8331-EE077A4D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D9FC8-475F-3DF2-353A-A5574EF1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C8E1-FF07-47C8-824A-5F98B435274C}" type="datetime1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0211D-202E-DAEC-A4AE-E10AB97F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91F5F-C5EE-CD96-4BE6-DD20A683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1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D725D-7208-12D3-36EB-3B2B4DC7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6DA0F-0301-9E63-4ABB-8DF0D795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604701-8BB3-509C-2DA8-A7C2F9F2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ADC168-B1B3-BB3D-589B-A1020692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CA87EB-33DD-1C7A-3F81-913537C7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AEF499-1DB3-92AC-E27A-0BC74BBE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098-5568-49B7-8CD9-26DBE3C265FB}" type="datetime1">
              <a:rPr lang="ru-RU" smtClean="0"/>
              <a:t>08.01.2025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0C288B-94AD-9C58-0E15-24B6E005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B3B794-3BAF-2B7F-9C04-B0496EA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9425F-A258-5557-848E-2DC11C75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9392C8-D69F-5196-24E8-43C4DC8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D1E5-A2C6-489E-8213-AC80D9C9E2C9}" type="datetime1">
              <a:rPr lang="ru-RU" smtClean="0"/>
              <a:t>08.01.2025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C094F7-C9A4-65AF-0EE4-065018E7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BC1C46-7B54-E9B3-2CBE-696A4180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6EE864-5A05-B5FA-C79D-8B613C83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189-0E46-45B2-B530-4D9E6AF88754}" type="datetime1">
              <a:rPr lang="ru-RU" smtClean="0"/>
              <a:t>08.01.2025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6634F0-7464-70C7-2657-DBA71CEC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24A58-555E-D593-874B-45AC189F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0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016FF-47AD-C69A-44E5-AC1AC0A8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4963E-2F64-528C-5ED7-CA1D1B08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4179DF-E72F-FB93-B737-FB86FD13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7097C8-4567-09C1-4FB4-E9DD6687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1BF6-9A17-497B-996B-6F2A481319F5}" type="datetime1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C3AD9-DA19-D0B8-8BE5-AB05889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41943-03AB-BFBC-2F80-5F5E116B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727A7-7604-1F3C-CC29-6478818A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EBC23A-D41E-BD8B-AC97-DD39BDDBF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9E4BFF-DA9E-BE30-DB2F-970E7734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DA650-5BFF-4E80-DD91-04237EB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6F4-E851-412F-8B9C-A118710EF81A}" type="datetime1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394A79-CDDE-0E2C-5CB9-89DB6D9F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BDE39-5E14-04EF-6A6D-5316CA9F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8EDAD-73E0-01FB-5A5A-DE7FEEE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D65E2-A522-2B3F-271F-DDBB7A91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D12A6-4D8C-C643-130D-74DF2C45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849F-DABB-40D3-952D-95ADC3CCF5FC}" type="datetime1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5C11D-FFF7-5B94-0E3E-ECF9851BE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186F4-7AD4-E55C-C2D4-A5B8340F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D794-0965-0F6B-25AD-97CD6D3F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2" y="185689"/>
            <a:ext cx="11443316" cy="910624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D1E1E1-8120-7DCC-C38C-E279AE720185}"/>
              </a:ext>
            </a:extLst>
          </p:cNvPr>
          <p:cNvSpPr txBox="1">
            <a:spLocks/>
          </p:cNvSpPr>
          <p:nvPr/>
        </p:nvSpPr>
        <p:spPr>
          <a:xfrm>
            <a:off x="0" y="16797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A81BF2-5EB7-4C8C-E8E3-D01CBC9F1550}"/>
              </a:ext>
            </a:extLst>
          </p:cNvPr>
          <p:cNvSpPr txBox="1">
            <a:spLocks/>
          </p:cNvSpPr>
          <p:nvPr/>
        </p:nvSpPr>
        <p:spPr>
          <a:xfrm>
            <a:off x="160422" y="2761914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АИС больницы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8E66B-38FF-A6AF-42D0-99268C5B9530}"/>
              </a:ext>
            </a:extLst>
          </p:cNvPr>
          <p:cNvSpPr txBox="1"/>
          <p:nvPr/>
        </p:nvSpPr>
        <p:spPr>
          <a:xfrm>
            <a:off x="1682942" y="4624471"/>
            <a:ext cx="839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Наркизов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А.И.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1FFB8-3946-2FA5-59A4-4D415D48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78897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D130-E809-E2A5-9BFE-C09FDF874382}"/>
              </a:ext>
            </a:extLst>
          </p:cNvPr>
          <p:cNvSpPr txBox="1"/>
          <p:nvPr/>
        </p:nvSpPr>
        <p:spPr>
          <a:xfrm>
            <a:off x="488272" y="1020933"/>
            <a:ext cx="3249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Appointments (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 PRIMARY KEY AUTO_INCREMENT,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appointment_date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DATETIME,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reason_for_visit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status VARCHAR(50),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Patients(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Doctors(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F92A2-1711-B4D3-D061-37BE61BB33D5}"/>
              </a:ext>
            </a:extLst>
          </p:cNvPr>
          <p:cNvSpPr txBox="1"/>
          <p:nvPr/>
        </p:nvSpPr>
        <p:spPr>
          <a:xfrm>
            <a:off x="7088777" y="32443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FE9128-6291-8021-4EAD-A20606A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10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89A5EB-5F62-5879-5898-A04ADB85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04" y="1345149"/>
            <a:ext cx="7955050" cy="17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Найти список всех назначений для конкретного </a:t>
            </a:r>
            <a:r>
              <a:rPr lang="ru-RU" dirty="0" smtClean="0"/>
              <a:t>пациента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SELECT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Appointments.appointment_date</a:t>
            </a:r>
            <a:r>
              <a:rPr lang="en-US" dirty="0"/>
              <a:t> AS </a:t>
            </a:r>
            <a:r>
              <a:rPr lang="en-US" dirty="0" err="1"/>
              <a:t>AppointmentDate</a:t>
            </a:r>
            <a:r>
              <a:rPr lang="en-US" dirty="0"/>
              <a:t>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Appointments.reason_for_visit</a:t>
            </a:r>
            <a:r>
              <a:rPr lang="en-US" dirty="0"/>
              <a:t> AS Reason,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Doctors.first_name</a:t>
            </a:r>
            <a:r>
              <a:rPr lang="en-US" dirty="0"/>
              <a:t> AS </a:t>
            </a:r>
            <a:r>
              <a:rPr lang="en-US" dirty="0" err="1"/>
              <a:t>DoctorFirstName</a:t>
            </a:r>
            <a:r>
              <a:rPr lang="en-US" dirty="0"/>
              <a:t>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Doctors.last_name</a:t>
            </a:r>
            <a:r>
              <a:rPr lang="en-US" dirty="0"/>
              <a:t> AS </a:t>
            </a:r>
            <a:r>
              <a:rPr lang="en-US" dirty="0" err="1"/>
              <a:t>DoctorLastName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FROM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Appointments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JOIN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   </a:t>
            </a:r>
            <a:r>
              <a:rPr lang="en-US" dirty="0"/>
              <a:t>Doctors ON </a:t>
            </a:r>
            <a:r>
              <a:rPr lang="en-US" dirty="0" err="1"/>
              <a:t>Appointments.doctor_id</a:t>
            </a:r>
            <a:r>
              <a:rPr lang="en-US" dirty="0"/>
              <a:t> = </a:t>
            </a:r>
            <a:r>
              <a:rPr lang="en-US" dirty="0" err="1"/>
              <a:t>Doctors.doctor_id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WHERE 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Appointments.patient_id</a:t>
            </a:r>
            <a:r>
              <a:rPr lang="ru-RU" dirty="0"/>
              <a:t> = 1; </a:t>
            </a:r>
            <a:r>
              <a:rPr lang="ru-RU" dirty="0" smtClean="0"/>
              <a:t>- </a:t>
            </a:r>
            <a:r>
              <a:rPr lang="ru-RU" dirty="0"/>
              <a:t>Замените `1` на ID нужного пациента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0079-1040-E6E9-3AC6-E7DFB70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86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386FE-8EE8-340E-09B7-3B22205C7CF2}"/>
              </a:ext>
            </a:extLst>
          </p:cNvPr>
          <p:cNvSpPr txBox="1"/>
          <p:nvPr/>
        </p:nvSpPr>
        <p:spPr>
          <a:xfrm>
            <a:off x="3933268" y="6352143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CF5F1A-AD05-1B0B-983B-092F63AB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12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12" name="Рисунок 1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FB00DC11-3645-A383-A248-7C97F136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15" y="810569"/>
            <a:ext cx="5710567" cy="24856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68" y="3296237"/>
            <a:ext cx="7066459" cy="30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AFDE27-ADDB-340E-3C18-F8B8B68AB3E7}"/>
              </a:ext>
            </a:extLst>
          </p:cNvPr>
          <p:cNvSpPr txBox="1"/>
          <p:nvPr/>
        </p:nvSpPr>
        <p:spPr>
          <a:xfrm>
            <a:off x="4021273" y="6411730"/>
            <a:ext cx="41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Окно добавления записи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F279D7-BB10-9A93-EDA9-2DF39CC6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13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5E76B90-5938-E2B6-22AA-4ACD9D0D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94" y="343619"/>
            <a:ext cx="6832882" cy="28244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45" y="3306619"/>
            <a:ext cx="7044205" cy="2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9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48DFC-16C4-CA1C-2D2B-7B1A80C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09" y="6118160"/>
            <a:ext cx="2205963" cy="603315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Окно добавления </a:t>
            </a:r>
            <a:r>
              <a:rPr lang="ru-RU" sz="1800" dirty="0" smtClean="0">
                <a:latin typeface="Times New Roman" panose="02020603050405020304" pitchFamily="18" charset="0"/>
                <a:ea typeface="Aptos" panose="020B0004020202020204" pitchFamily="34" charset="0"/>
              </a:rPr>
              <a:t>п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ациент</a:t>
            </a:r>
            <a:r>
              <a:rPr lang="ru-RU" sz="1800" dirty="0" smtClean="0">
                <a:latin typeface="Times New Roman" panose="02020603050405020304" pitchFamily="18" charset="0"/>
                <a:ea typeface="Aptos" panose="020B0004020202020204" pitchFamily="34" charset="0"/>
              </a:rPr>
              <a:t>ов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A6F368-D744-CA42-3614-894C578D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14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" y="1484290"/>
            <a:ext cx="5845464" cy="4048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1433771"/>
            <a:ext cx="5809672" cy="40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2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1309" y="6116493"/>
            <a:ext cx="6652491" cy="7709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врачей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15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01" y="94807"/>
            <a:ext cx="8598035" cy="3101264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001" y="3279802"/>
            <a:ext cx="8598035" cy="30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0929" y="6246415"/>
            <a:ext cx="4094018" cy="584994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добавления платежей и персонала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911" y="89694"/>
            <a:ext cx="6987013" cy="31153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11" y="3251733"/>
            <a:ext cx="6930954" cy="29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0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045" y="6356350"/>
            <a:ext cx="5691910" cy="573088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Отделения, палаты, лекарства, предписания к лекарствам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28" y="351559"/>
            <a:ext cx="2170227" cy="299661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3" y="3530673"/>
            <a:ext cx="5624085" cy="23565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83" y="3444551"/>
            <a:ext cx="6265744" cy="24426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98" y="554065"/>
            <a:ext cx="7706302" cy="2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E2B8-1AA8-7C81-31DF-0719CFFB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6718F-93FF-9C08-2CCC-887BBCDA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18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данной курсовой работы была исследована необходимость внедрения системы управления базами данных для автоматизации процессов в больнице. В ходе выполнения работы был проведён анализ требований, разработана структура базы данных и описаны основные сценарии работы с системой. </a:t>
            </a:r>
          </a:p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исследования стало создание базовой концепции СУБД, позволяющей эффективно управлять данными пациентов, записями на приём, медицинскими картами и прочими аспектами работы больницы. Реализация подобной системы способствует оптимизации времени, позволяет избежать ошибок в работе медицинского персонала и повышает качество оказываемых услуг.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03E233-010C-2899-9208-07A36AF0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18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A2DF5-A708-B2BB-A9F0-05F5DE60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405197"/>
            <a:ext cx="10515600" cy="603111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– разработка и анализ системы управления базами данных для автоматизации информационных процессов в больнице для улучшения работы персонала и качества обслуживания пациентов.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 рамках курсовой работы были сформулированы следующие задачи: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Провести анализ требований к базе данных, используемой в больничных учреждениях.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Разработать структуру базы данных, включая основные сущности, их атрибуты и взаимосвязи.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Описать процедуры использования базы данных для управления приёмами, медицинскими записями и другими процессами.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6D720A-8301-9FE5-5693-F638605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2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2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5F6B-4BA0-291D-E60C-5D005A92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 программирования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ACC297-63FB-E0F5-B3D2-9F18F2A67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06514"/>
              </p:ext>
            </p:extLst>
          </p:nvPr>
        </p:nvGraphicFramePr>
        <p:xfrm>
          <a:off x="838200" y="1454289"/>
          <a:ext cx="10515597" cy="49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56253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92079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9225108"/>
                    </a:ext>
                  </a:extLst>
                </a:gridCol>
              </a:tblGrid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57440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023765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использования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Сложная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89440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661828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Интеграция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Отличная с .NET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06725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(ручное управление памятью)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(автоматическая сборка мусора)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254350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CD5DB4-F65D-37DB-027C-C0E38EB5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3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71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21ED-75C3-454B-4DBF-D4112137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сред программирования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28874B6-CACD-0E00-2C33-6CE2C332E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37880"/>
              </p:ext>
            </p:extLst>
          </p:nvPr>
        </p:nvGraphicFramePr>
        <p:xfrm>
          <a:off x="838200" y="1233996"/>
          <a:ext cx="10515597" cy="464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703622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81123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31045887"/>
                    </a:ext>
                  </a:extLst>
                </a:gridCol>
              </a:tblGrid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Visual Studio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Eclipse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394678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988068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826445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Гибкость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188968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Интеграция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Отличная с экосистемой MS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Кроссплатформенная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018954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84179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E317B4-8338-FB4C-F89D-97726A3C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4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B1841-7B30-BB5D-E36B-E7EB5FF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СУБД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F150E8-5A97-5EA1-593A-36CBDB4F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095015"/>
              </p:ext>
            </p:extLst>
          </p:nvPr>
        </p:nvGraphicFramePr>
        <p:xfrm>
          <a:off x="838200" y="1482571"/>
          <a:ext cx="10515597" cy="449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517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002933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52178177"/>
                    </a:ext>
                  </a:extLst>
                </a:gridCol>
              </a:tblGrid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SQLite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MySQL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536110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845659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232088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Гибкость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Низкая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665638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Интеграция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Локальное хранилище данных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Веб-разработка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83961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817312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B2B904-0785-1BEE-0922-35219F04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5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96C32-361E-4F35-48CB-44E202F5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48133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Концептуальная</a:t>
            </a:r>
            <a:r>
              <a:rPr lang="en-US" sz="5200" dirty="0"/>
              <a:t> </a:t>
            </a:r>
            <a:r>
              <a:rPr lang="en-US" sz="5200" dirty="0" err="1"/>
              <a:t>модель</a:t>
            </a:r>
            <a:endParaRPr lang="en-US" sz="5200" dirty="0"/>
          </a:p>
        </p:txBody>
      </p:sp>
      <p:pic>
        <p:nvPicPr>
          <p:cNvPr id="5" name="Рисунок 4" descr="Изображение выглядит как рисунок, диаграмма, зарисовка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4592B9A-2748-719D-D54C-27659D2A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A3592-B595-DAC9-90F2-1830551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60DE450-EAE8-4D1D-A792-B8D7B682BB1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9927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62DD5-3418-0E76-B7E3-EB0AD6E0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40723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объектов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F70F0D-DB35-A92A-B30B-3FC6C71D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7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B7DB3E2-0E23-D9B0-D20C-7CB286DC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1" y="990781"/>
            <a:ext cx="5596572" cy="53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040D0-AABC-8640-CDE9-3982201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92"/>
            <a:ext cx="10515600" cy="398355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9D370B-E554-F67F-412F-B9574D0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8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5" name="Рисунок 4" descr="Изображение выглядит как текст, диаграмма, Шрифт, План&#10;&#10;Автоматически созданное описание">
            <a:extLst>
              <a:ext uri="{FF2B5EF4-FFF2-40B4-BE49-F238E27FC236}">
                <a16:creationId xmlns:a16="http://schemas.microsoft.com/office/drawing/2014/main" id="{D2B330F0-E16C-20D6-7AA1-6478475C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0" y="911542"/>
            <a:ext cx="7513820" cy="54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D095-30C8-0190-8B5A-98334EA10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C25DA-4648-F63B-D7DE-7A3199B7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92"/>
            <a:ext cx="10515600" cy="39835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–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886241-C535-0268-2AE9-D453F85B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9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4AE67C4-5A25-8EBA-937C-2E02DC69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4" y="1144587"/>
            <a:ext cx="10887651" cy="48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2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420</Words>
  <Application>Microsoft Office PowerPoint</Application>
  <PresentationFormat>Широкоэкранный</PresentationFormat>
  <Paragraphs>122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NSimSun</vt:lpstr>
      <vt:lpstr>Aptos</vt:lpstr>
      <vt:lpstr>Arial</vt:lpstr>
      <vt:lpstr>Calibri</vt:lpstr>
      <vt:lpstr>Calibri Light</vt:lpstr>
      <vt:lpstr>Liberation Serif</vt:lpstr>
      <vt:lpstr>Times New Roman</vt:lpstr>
      <vt:lpstr>Тема Office</vt:lpstr>
      <vt:lpstr>Муромский институт (филиал) федерального государственного бюджетного 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vt:lpstr>
      <vt:lpstr>Презентация PowerPoint</vt:lpstr>
      <vt:lpstr>Сравнение языков программирования</vt:lpstr>
      <vt:lpstr>Сравнение сред программирования</vt:lpstr>
      <vt:lpstr>Сравнение СУБД</vt:lpstr>
      <vt:lpstr>Концептуальная модель</vt:lpstr>
      <vt:lpstr>Диаграмма объектов</vt:lpstr>
      <vt:lpstr>Физическая модель</vt:lpstr>
      <vt:lpstr>UML – диаграмма компонентов</vt:lpstr>
      <vt:lpstr>Создание SQL-запросов</vt:lpstr>
      <vt:lpstr>Создание SQL-запросов</vt:lpstr>
      <vt:lpstr>Тестирование АИС</vt:lpstr>
      <vt:lpstr>Презентация PowerPoint</vt:lpstr>
      <vt:lpstr>Окно добавления пациентов</vt:lpstr>
      <vt:lpstr>Окно добавления врачей</vt:lpstr>
      <vt:lpstr>Окна добавления платежей и персонала</vt:lpstr>
      <vt:lpstr>Отделения, палаты, лекарства, предписания к лекарствам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поиска наибольшего общего делителя двух чисел с использованием алгоритма Евклида и стандартных STL контейнеров</dc:title>
  <dc:creator>Ирина Фадеева</dc:creator>
  <cp:lastModifiedBy>Андрей</cp:lastModifiedBy>
  <cp:revision>21</cp:revision>
  <dcterms:created xsi:type="dcterms:W3CDTF">2024-04-14T08:58:09Z</dcterms:created>
  <dcterms:modified xsi:type="dcterms:W3CDTF">2025-01-08T12:04:34Z</dcterms:modified>
</cp:coreProperties>
</file>