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10287000" cx="18288000"/>
  <p:notesSz cx="6858000" cy="9144000"/>
  <p:embeddedFontLst>
    <p:embeddedFont>
      <p:font typeface="League Spartan"/>
      <p:regular r:id="rId23"/>
      <p:bold r:id="rId24"/>
    </p:embeddedFont>
    <p:embeddedFont>
      <p:font typeface="Arim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3" roundtripDataSignature="AMtx7miZCoLyyv5mugA0SSpV/8tDJHmn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FC7DB1-9760-4B5A-A9FD-4668755E1965}">
  <a:tblStyle styleId="{34FC7DB1-9760-4B5A-A9FD-4668755E196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eagueSpartan-bold.fntdata"/><Relationship Id="rId23" Type="http://schemas.openxmlformats.org/officeDocument/2006/relationships/font" Target="fonts/LeagueSparta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rimo-bold.fntdata"/><Relationship Id="rId25" Type="http://schemas.openxmlformats.org/officeDocument/2006/relationships/font" Target="fonts/Arimo-regular.fntdata"/><Relationship Id="rId28" Type="http://schemas.openxmlformats.org/officeDocument/2006/relationships/font" Target="fonts/Arimo-boldItalic.fntdata"/><Relationship Id="rId27" Type="http://schemas.openxmlformats.org/officeDocument/2006/relationships/font" Target="fonts/Arim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5c57a44083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35c57a44083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628f2329f4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3628f2329f4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p:nvPr>
            <p:ph idx="2" type="pic"/>
          </p:nvPr>
        </p:nvSpPr>
        <p:spPr>
          <a:xfrm>
            <a:off x="1792288" y="612775"/>
            <a:ext cx="5486400" cy="4114800"/>
          </a:xfrm>
          <a:prstGeom prst="rect">
            <a:avLst/>
          </a:prstGeom>
          <a:noFill/>
          <a:ln>
            <a:noFill/>
          </a:ln>
        </p:spPr>
      </p:sp>
      <p:sp>
        <p:nvSpPr>
          <p:cNvPr id="64" name="Google Shape;64;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83" name="Shape 83"/>
        <p:cNvGrpSpPr/>
        <p:nvPr/>
      </p:nvGrpSpPr>
      <p:grpSpPr>
        <a:xfrm>
          <a:off x="0" y="0"/>
          <a:ext cx="0" cy="0"/>
          <a:chOff x="0" y="0"/>
          <a:chExt cx="0" cy="0"/>
        </a:xfrm>
      </p:grpSpPr>
      <p:sp>
        <p:nvSpPr>
          <p:cNvPr id="84" name="Google Shape;84;p1"/>
          <p:cNvSpPr/>
          <p:nvPr/>
        </p:nvSpPr>
        <p:spPr>
          <a:xfrm>
            <a:off x="6063853" y="6243509"/>
            <a:ext cx="8572348" cy="4043501"/>
          </a:xfrm>
          <a:custGeom>
            <a:rect b="b" l="l" r="r" t="t"/>
            <a:pathLst>
              <a:path extrusionOk="0" h="4043501" w="8572348">
                <a:moveTo>
                  <a:pt x="0" y="0"/>
                </a:moveTo>
                <a:lnTo>
                  <a:pt x="8572348" y="0"/>
                </a:lnTo>
                <a:lnTo>
                  <a:pt x="8572348" y="4043501"/>
                </a:lnTo>
                <a:lnTo>
                  <a:pt x="0" y="4043501"/>
                </a:lnTo>
                <a:lnTo>
                  <a:pt x="0" y="0"/>
                </a:lnTo>
                <a:close/>
              </a:path>
            </a:pathLst>
          </a:custGeom>
          <a:blipFill rotWithShape="1">
            <a:blip r:embed="rId3">
              <a:alphaModFix/>
            </a:blip>
            <a:stretch>
              <a:fillRect b="0" l="0" r="0" t="0"/>
            </a:stretch>
          </a:blipFill>
          <a:ln>
            <a:noFill/>
          </a:ln>
        </p:spPr>
      </p:sp>
      <p:sp>
        <p:nvSpPr>
          <p:cNvPr id="85" name="Google Shape;85;p1"/>
          <p:cNvSpPr/>
          <p:nvPr/>
        </p:nvSpPr>
        <p:spPr>
          <a:xfrm>
            <a:off x="14081354" y="1028700"/>
            <a:ext cx="4282420" cy="8229600"/>
          </a:xfrm>
          <a:custGeom>
            <a:rect b="b" l="l" r="r" t="t"/>
            <a:pathLst>
              <a:path extrusionOk="0" h="8229600" w="4282420">
                <a:moveTo>
                  <a:pt x="0" y="0"/>
                </a:moveTo>
                <a:lnTo>
                  <a:pt x="4282420" y="0"/>
                </a:lnTo>
                <a:lnTo>
                  <a:pt x="4282420" y="8229600"/>
                </a:lnTo>
                <a:lnTo>
                  <a:pt x="0" y="8229600"/>
                </a:lnTo>
                <a:lnTo>
                  <a:pt x="0" y="0"/>
                </a:lnTo>
                <a:close/>
              </a:path>
            </a:pathLst>
          </a:custGeom>
          <a:blipFill rotWithShape="1">
            <a:blip r:embed="rId4">
              <a:alphaModFix/>
            </a:blip>
            <a:stretch>
              <a:fillRect b="0" l="0" r="0" t="0"/>
            </a:stretch>
          </a:blipFill>
          <a:ln>
            <a:noFill/>
          </a:ln>
        </p:spPr>
      </p:sp>
      <p:sp>
        <p:nvSpPr>
          <p:cNvPr id="86" name="Google Shape;86;p1"/>
          <p:cNvSpPr/>
          <p:nvPr/>
        </p:nvSpPr>
        <p:spPr>
          <a:xfrm flipH="1">
            <a:off x="0" y="1028700"/>
            <a:ext cx="4282420" cy="8229600"/>
          </a:xfrm>
          <a:custGeom>
            <a:rect b="b" l="l" r="r" t="t"/>
            <a:pathLst>
              <a:path extrusionOk="0" h="8229600" w="4282420">
                <a:moveTo>
                  <a:pt x="4282420" y="0"/>
                </a:moveTo>
                <a:lnTo>
                  <a:pt x="0" y="0"/>
                </a:lnTo>
                <a:lnTo>
                  <a:pt x="0" y="8229600"/>
                </a:lnTo>
                <a:lnTo>
                  <a:pt x="4282420" y="8229600"/>
                </a:lnTo>
                <a:lnTo>
                  <a:pt x="4282420" y="0"/>
                </a:lnTo>
                <a:close/>
              </a:path>
            </a:pathLst>
          </a:custGeom>
          <a:blipFill rotWithShape="1">
            <a:blip r:embed="rId4">
              <a:alphaModFix/>
            </a:blip>
            <a:stretch>
              <a:fillRect b="0" l="0" r="0" t="0"/>
            </a:stretch>
          </a:blipFill>
          <a:ln>
            <a:noFill/>
          </a:ln>
        </p:spPr>
      </p:sp>
      <p:sp>
        <p:nvSpPr>
          <p:cNvPr id="87" name="Google Shape;87;p1"/>
          <p:cNvSpPr/>
          <p:nvPr/>
        </p:nvSpPr>
        <p:spPr>
          <a:xfrm>
            <a:off x="9715642" y="5843381"/>
            <a:ext cx="8572348" cy="4043501"/>
          </a:xfrm>
          <a:custGeom>
            <a:rect b="b" l="l" r="r" t="t"/>
            <a:pathLst>
              <a:path extrusionOk="0" h="4043501" w="8572348">
                <a:moveTo>
                  <a:pt x="0" y="0"/>
                </a:moveTo>
                <a:lnTo>
                  <a:pt x="8572348" y="0"/>
                </a:lnTo>
                <a:lnTo>
                  <a:pt x="8572348" y="4043501"/>
                </a:lnTo>
                <a:lnTo>
                  <a:pt x="0" y="4043501"/>
                </a:lnTo>
                <a:lnTo>
                  <a:pt x="0" y="0"/>
                </a:lnTo>
                <a:close/>
              </a:path>
            </a:pathLst>
          </a:custGeom>
          <a:blipFill rotWithShape="1">
            <a:blip r:embed="rId3">
              <a:alphaModFix/>
            </a:blip>
            <a:stretch>
              <a:fillRect b="0" l="0" r="0" t="0"/>
            </a:stretch>
          </a:blipFill>
          <a:ln>
            <a:noFill/>
          </a:ln>
        </p:spPr>
      </p:sp>
      <p:sp>
        <p:nvSpPr>
          <p:cNvPr id="88" name="Google Shape;88;p1"/>
          <p:cNvSpPr/>
          <p:nvPr/>
        </p:nvSpPr>
        <p:spPr>
          <a:xfrm>
            <a:off x="-7" y="6243509"/>
            <a:ext cx="8572348" cy="4043501"/>
          </a:xfrm>
          <a:custGeom>
            <a:rect b="b" l="l" r="r" t="t"/>
            <a:pathLst>
              <a:path extrusionOk="0" h="4043501" w="8572348">
                <a:moveTo>
                  <a:pt x="0" y="0"/>
                </a:moveTo>
                <a:lnTo>
                  <a:pt x="8572348" y="0"/>
                </a:lnTo>
                <a:lnTo>
                  <a:pt x="8572348" y="4043501"/>
                </a:lnTo>
                <a:lnTo>
                  <a:pt x="0" y="4043501"/>
                </a:lnTo>
                <a:lnTo>
                  <a:pt x="0" y="0"/>
                </a:lnTo>
                <a:close/>
              </a:path>
            </a:pathLst>
          </a:custGeom>
          <a:blipFill rotWithShape="1">
            <a:blip r:embed="rId3">
              <a:alphaModFix/>
            </a:blip>
            <a:stretch>
              <a:fillRect b="0" l="0" r="0" t="0"/>
            </a:stretch>
          </a:blipFill>
          <a:ln>
            <a:noFill/>
          </a:ln>
        </p:spPr>
      </p:sp>
      <p:sp>
        <p:nvSpPr>
          <p:cNvPr id="89" name="Google Shape;89;p1"/>
          <p:cNvSpPr txBox="1"/>
          <p:nvPr/>
        </p:nvSpPr>
        <p:spPr>
          <a:xfrm>
            <a:off x="58817" y="3991603"/>
            <a:ext cx="18170366" cy="1286683"/>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Clr>
                <a:srgbClr val="000000"/>
              </a:buClr>
              <a:buSzPts val="7468"/>
              <a:buFont typeface="Arial"/>
              <a:buNone/>
            </a:pPr>
            <a:r>
              <a:rPr b="1" i="0" lang="en-US" sz="7468" u="none" cap="none" strike="noStrike">
                <a:solidFill>
                  <a:srgbClr val="BFCCE9"/>
                </a:solidFill>
                <a:latin typeface="Open Sans"/>
                <a:ea typeface="Open Sans"/>
                <a:cs typeface="Open Sans"/>
                <a:sym typeface="Open Sans"/>
              </a:rPr>
              <a:t>Conoce a Tu Cliente, Impulsa Tu Banco</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7774930" y="1028700"/>
            <a:ext cx="2738141" cy="2638572"/>
          </a:xfrm>
          <a:custGeom>
            <a:rect b="b" l="l" r="r" t="t"/>
            <a:pathLst>
              <a:path extrusionOk="0" h="2638572" w="2738141">
                <a:moveTo>
                  <a:pt x="0" y="0"/>
                </a:moveTo>
                <a:lnTo>
                  <a:pt x="2738140" y="0"/>
                </a:lnTo>
                <a:lnTo>
                  <a:pt x="2738140" y="2638572"/>
                </a:lnTo>
                <a:lnTo>
                  <a:pt x="0" y="2638572"/>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213" name="Shape 213"/>
        <p:cNvGrpSpPr/>
        <p:nvPr/>
      </p:nvGrpSpPr>
      <p:grpSpPr>
        <a:xfrm>
          <a:off x="0" y="0"/>
          <a:ext cx="0" cy="0"/>
          <a:chOff x="0" y="0"/>
          <a:chExt cx="0" cy="0"/>
        </a:xfrm>
      </p:grpSpPr>
      <p:sp>
        <p:nvSpPr>
          <p:cNvPr id="214" name="Google Shape;214;p8"/>
          <p:cNvSpPr/>
          <p:nvPr/>
        </p:nvSpPr>
        <p:spPr>
          <a:xfrm>
            <a:off x="862955" y="404863"/>
            <a:ext cx="7758764" cy="6337935"/>
          </a:xfrm>
          <a:custGeom>
            <a:rect b="b" l="l" r="r" t="t"/>
            <a:pathLst>
              <a:path extrusionOk="0" h="981912" w="1202036">
                <a:moveTo>
                  <a:pt x="0" y="0"/>
                </a:moveTo>
                <a:lnTo>
                  <a:pt x="1202036" y="0"/>
                </a:lnTo>
                <a:lnTo>
                  <a:pt x="1202036" y="981912"/>
                </a:lnTo>
                <a:lnTo>
                  <a:pt x="0" y="981912"/>
                </a:lnTo>
                <a:close/>
              </a:path>
            </a:pathLst>
          </a:custGeom>
          <a:blipFill rotWithShape="1">
            <a:blip r:embed="rId3">
              <a:alphaModFix/>
            </a:blip>
            <a:stretch>
              <a:fillRect b="-10947" l="0" r="0" t="-10946"/>
            </a:stretch>
          </a:blipFill>
          <a:ln>
            <a:noFill/>
          </a:ln>
        </p:spPr>
      </p:sp>
      <p:grpSp>
        <p:nvGrpSpPr>
          <p:cNvPr id="215" name="Google Shape;215;p8"/>
          <p:cNvGrpSpPr/>
          <p:nvPr/>
        </p:nvGrpSpPr>
        <p:grpSpPr>
          <a:xfrm>
            <a:off x="9484674" y="1133739"/>
            <a:ext cx="8990974" cy="2440091"/>
            <a:chOff x="0" y="-47625"/>
            <a:chExt cx="2186727" cy="593463"/>
          </a:xfrm>
        </p:grpSpPr>
        <p:sp>
          <p:nvSpPr>
            <p:cNvPr id="216" name="Google Shape;216;p8"/>
            <p:cNvSpPr/>
            <p:nvPr/>
          </p:nvSpPr>
          <p:spPr>
            <a:xfrm>
              <a:off x="0" y="0"/>
              <a:ext cx="2186727" cy="545838"/>
            </a:xfrm>
            <a:custGeom>
              <a:rect b="b" l="l" r="r" t="t"/>
              <a:pathLst>
                <a:path extrusionOk="0" h="545838" w="2186727">
                  <a:moveTo>
                    <a:pt x="0" y="0"/>
                  </a:moveTo>
                  <a:lnTo>
                    <a:pt x="2186727" y="0"/>
                  </a:lnTo>
                  <a:lnTo>
                    <a:pt x="2186727" y="545838"/>
                  </a:lnTo>
                  <a:lnTo>
                    <a:pt x="0" y="545838"/>
                  </a:lnTo>
                  <a:close/>
                </a:path>
              </a:pathLst>
            </a:custGeom>
            <a:solidFill>
              <a:srgbClr val="FFFFFF"/>
            </a:solidFill>
            <a:ln>
              <a:noFill/>
            </a:ln>
          </p:spPr>
        </p:sp>
        <p:sp>
          <p:nvSpPr>
            <p:cNvPr id="217" name="Google Shape;217;p8"/>
            <p:cNvSpPr txBox="1"/>
            <p:nvPr/>
          </p:nvSpPr>
          <p:spPr>
            <a:xfrm>
              <a:off x="0" y="-47625"/>
              <a:ext cx="2186727" cy="59346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18" name="Google Shape;218;p8"/>
          <p:cNvGrpSpPr/>
          <p:nvPr/>
        </p:nvGrpSpPr>
        <p:grpSpPr>
          <a:xfrm>
            <a:off x="9484674" y="3975974"/>
            <a:ext cx="8990974" cy="2440091"/>
            <a:chOff x="0" y="-47625"/>
            <a:chExt cx="2186727" cy="593463"/>
          </a:xfrm>
        </p:grpSpPr>
        <p:sp>
          <p:nvSpPr>
            <p:cNvPr id="219" name="Google Shape;219;p8"/>
            <p:cNvSpPr/>
            <p:nvPr/>
          </p:nvSpPr>
          <p:spPr>
            <a:xfrm>
              <a:off x="0" y="0"/>
              <a:ext cx="2186727" cy="545838"/>
            </a:xfrm>
            <a:custGeom>
              <a:rect b="b" l="l" r="r" t="t"/>
              <a:pathLst>
                <a:path extrusionOk="0" h="545838" w="2186727">
                  <a:moveTo>
                    <a:pt x="0" y="0"/>
                  </a:moveTo>
                  <a:lnTo>
                    <a:pt x="2186727" y="0"/>
                  </a:lnTo>
                  <a:lnTo>
                    <a:pt x="2186727" y="545838"/>
                  </a:lnTo>
                  <a:lnTo>
                    <a:pt x="0" y="545838"/>
                  </a:lnTo>
                  <a:close/>
                </a:path>
              </a:pathLst>
            </a:custGeom>
            <a:solidFill>
              <a:srgbClr val="FFFFFF"/>
            </a:solidFill>
            <a:ln>
              <a:noFill/>
            </a:ln>
          </p:spPr>
        </p:sp>
        <p:sp>
          <p:nvSpPr>
            <p:cNvPr id="220" name="Google Shape;220;p8"/>
            <p:cNvSpPr txBox="1"/>
            <p:nvPr/>
          </p:nvSpPr>
          <p:spPr>
            <a:xfrm>
              <a:off x="0" y="-47625"/>
              <a:ext cx="2186727" cy="59346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21" name="Google Shape;221;p8"/>
          <p:cNvGrpSpPr/>
          <p:nvPr/>
        </p:nvGrpSpPr>
        <p:grpSpPr>
          <a:xfrm>
            <a:off x="9484674" y="6818209"/>
            <a:ext cx="8990974" cy="2440091"/>
            <a:chOff x="0" y="-47625"/>
            <a:chExt cx="2186727" cy="593463"/>
          </a:xfrm>
        </p:grpSpPr>
        <p:sp>
          <p:nvSpPr>
            <p:cNvPr id="222" name="Google Shape;222;p8"/>
            <p:cNvSpPr/>
            <p:nvPr/>
          </p:nvSpPr>
          <p:spPr>
            <a:xfrm>
              <a:off x="0" y="0"/>
              <a:ext cx="2186727" cy="545838"/>
            </a:xfrm>
            <a:custGeom>
              <a:rect b="b" l="l" r="r" t="t"/>
              <a:pathLst>
                <a:path extrusionOk="0" h="545838" w="2186727">
                  <a:moveTo>
                    <a:pt x="0" y="0"/>
                  </a:moveTo>
                  <a:lnTo>
                    <a:pt x="2186727" y="0"/>
                  </a:lnTo>
                  <a:lnTo>
                    <a:pt x="2186727" y="545838"/>
                  </a:lnTo>
                  <a:lnTo>
                    <a:pt x="0" y="545838"/>
                  </a:lnTo>
                  <a:close/>
                </a:path>
              </a:pathLst>
            </a:custGeom>
            <a:solidFill>
              <a:srgbClr val="FFFFFF"/>
            </a:solidFill>
            <a:ln>
              <a:noFill/>
            </a:ln>
          </p:spPr>
        </p:sp>
        <p:sp>
          <p:nvSpPr>
            <p:cNvPr id="223" name="Google Shape;223;p8"/>
            <p:cNvSpPr txBox="1"/>
            <p:nvPr/>
          </p:nvSpPr>
          <p:spPr>
            <a:xfrm>
              <a:off x="0" y="-47625"/>
              <a:ext cx="2186727" cy="59346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24" name="Google Shape;224;p8"/>
          <p:cNvGrpSpPr/>
          <p:nvPr/>
        </p:nvGrpSpPr>
        <p:grpSpPr>
          <a:xfrm>
            <a:off x="9484674" y="1371022"/>
            <a:ext cx="2342742" cy="1965526"/>
            <a:chOff x="0" y="-47625"/>
            <a:chExt cx="569787" cy="478043"/>
          </a:xfrm>
        </p:grpSpPr>
        <p:sp>
          <p:nvSpPr>
            <p:cNvPr id="225" name="Google Shape;225;p8"/>
            <p:cNvSpPr/>
            <p:nvPr/>
          </p:nvSpPr>
          <p:spPr>
            <a:xfrm>
              <a:off x="0" y="0"/>
              <a:ext cx="569787" cy="430418"/>
            </a:xfrm>
            <a:custGeom>
              <a:rect b="b" l="l" r="r" t="t"/>
              <a:pathLst>
                <a:path extrusionOk="0" h="430418" w="569787">
                  <a:moveTo>
                    <a:pt x="0" y="0"/>
                  </a:moveTo>
                  <a:lnTo>
                    <a:pt x="569787" y="0"/>
                  </a:lnTo>
                  <a:lnTo>
                    <a:pt x="569787" y="430418"/>
                  </a:lnTo>
                  <a:lnTo>
                    <a:pt x="0" y="430418"/>
                  </a:lnTo>
                  <a:close/>
                </a:path>
              </a:pathLst>
            </a:custGeom>
            <a:gradFill>
              <a:gsLst>
                <a:gs pos="0">
                  <a:srgbClr val="4874B0"/>
                </a:gs>
                <a:gs pos="100000">
                  <a:srgbClr val="053371"/>
                </a:gs>
              </a:gsLst>
              <a:path path="circle">
                <a:fillToRect b="100%" r="100%"/>
              </a:path>
              <a:tileRect l="-100%" t="-100%"/>
            </a:gradFill>
            <a:ln>
              <a:noFill/>
            </a:ln>
          </p:spPr>
        </p:sp>
        <p:sp>
          <p:nvSpPr>
            <p:cNvPr id="226" name="Google Shape;226;p8"/>
            <p:cNvSpPr txBox="1"/>
            <p:nvPr/>
          </p:nvSpPr>
          <p:spPr>
            <a:xfrm>
              <a:off x="0" y="-47625"/>
              <a:ext cx="569787" cy="47804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27" name="Google Shape;227;p8"/>
          <p:cNvGrpSpPr/>
          <p:nvPr/>
        </p:nvGrpSpPr>
        <p:grpSpPr>
          <a:xfrm>
            <a:off x="9484674" y="4240719"/>
            <a:ext cx="2342742" cy="1965526"/>
            <a:chOff x="0" y="-47625"/>
            <a:chExt cx="569787" cy="478043"/>
          </a:xfrm>
        </p:grpSpPr>
        <p:sp>
          <p:nvSpPr>
            <p:cNvPr id="228" name="Google Shape;228;p8"/>
            <p:cNvSpPr/>
            <p:nvPr/>
          </p:nvSpPr>
          <p:spPr>
            <a:xfrm>
              <a:off x="0" y="0"/>
              <a:ext cx="569787" cy="430418"/>
            </a:xfrm>
            <a:custGeom>
              <a:rect b="b" l="l" r="r" t="t"/>
              <a:pathLst>
                <a:path extrusionOk="0" h="430418" w="569787">
                  <a:moveTo>
                    <a:pt x="0" y="0"/>
                  </a:moveTo>
                  <a:lnTo>
                    <a:pt x="569787" y="0"/>
                  </a:lnTo>
                  <a:lnTo>
                    <a:pt x="569787" y="430418"/>
                  </a:lnTo>
                  <a:lnTo>
                    <a:pt x="0" y="430418"/>
                  </a:lnTo>
                  <a:close/>
                </a:path>
              </a:pathLst>
            </a:custGeom>
            <a:gradFill>
              <a:gsLst>
                <a:gs pos="0">
                  <a:srgbClr val="4874B0"/>
                </a:gs>
                <a:gs pos="100000">
                  <a:srgbClr val="053371"/>
                </a:gs>
              </a:gsLst>
              <a:path path="circle">
                <a:fillToRect b="100%" r="100%"/>
              </a:path>
              <a:tileRect l="-100%" t="-100%"/>
            </a:gradFill>
            <a:ln>
              <a:noFill/>
            </a:ln>
          </p:spPr>
        </p:sp>
        <p:sp>
          <p:nvSpPr>
            <p:cNvPr id="229" name="Google Shape;229;p8"/>
            <p:cNvSpPr txBox="1"/>
            <p:nvPr/>
          </p:nvSpPr>
          <p:spPr>
            <a:xfrm>
              <a:off x="0" y="-47625"/>
              <a:ext cx="569787" cy="47804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30" name="Google Shape;230;p8"/>
          <p:cNvGrpSpPr/>
          <p:nvPr/>
        </p:nvGrpSpPr>
        <p:grpSpPr>
          <a:xfrm>
            <a:off x="9484674" y="7087025"/>
            <a:ext cx="2342742" cy="1965526"/>
            <a:chOff x="0" y="-47625"/>
            <a:chExt cx="569787" cy="478043"/>
          </a:xfrm>
        </p:grpSpPr>
        <p:sp>
          <p:nvSpPr>
            <p:cNvPr id="231" name="Google Shape;231;p8"/>
            <p:cNvSpPr/>
            <p:nvPr/>
          </p:nvSpPr>
          <p:spPr>
            <a:xfrm>
              <a:off x="0" y="0"/>
              <a:ext cx="569787" cy="430418"/>
            </a:xfrm>
            <a:custGeom>
              <a:rect b="b" l="l" r="r" t="t"/>
              <a:pathLst>
                <a:path extrusionOk="0" h="430418" w="569787">
                  <a:moveTo>
                    <a:pt x="0" y="0"/>
                  </a:moveTo>
                  <a:lnTo>
                    <a:pt x="569787" y="0"/>
                  </a:lnTo>
                  <a:lnTo>
                    <a:pt x="569787" y="430418"/>
                  </a:lnTo>
                  <a:lnTo>
                    <a:pt x="0" y="430418"/>
                  </a:lnTo>
                  <a:close/>
                </a:path>
              </a:pathLst>
            </a:custGeom>
            <a:gradFill>
              <a:gsLst>
                <a:gs pos="0">
                  <a:srgbClr val="4874B0"/>
                </a:gs>
                <a:gs pos="100000">
                  <a:srgbClr val="053371"/>
                </a:gs>
              </a:gsLst>
              <a:path path="circle">
                <a:fillToRect b="100%" r="100%"/>
              </a:path>
              <a:tileRect l="-100%" t="-100%"/>
            </a:gradFill>
            <a:ln>
              <a:noFill/>
            </a:ln>
          </p:spPr>
        </p:sp>
        <p:sp>
          <p:nvSpPr>
            <p:cNvPr id="232" name="Google Shape;232;p8"/>
            <p:cNvSpPr txBox="1"/>
            <p:nvPr/>
          </p:nvSpPr>
          <p:spPr>
            <a:xfrm>
              <a:off x="0" y="-47625"/>
              <a:ext cx="569787" cy="47804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3" name="Google Shape;233;p8"/>
          <p:cNvSpPr/>
          <p:nvPr/>
        </p:nvSpPr>
        <p:spPr>
          <a:xfrm>
            <a:off x="9835195" y="1746142"/>
            <a:ext cx="1641701" cy="1349180"/>
          </a:xfrm>
          <a:custGeom>
            <a:rect b="b" l="l" r="r" t="t"/>
            <a:pathLst>
              <a:path extrusionOk="0" h="1349180" w="1641701">
                <a:moveTo>
                  <a:pt x="0" y="0"/>
                </a:moveTo>
                <a:lnTo>
                  <a:pt x="1641701" y="0"/>
                </a:lnTo>
                <a:lnTo>
                  <a:pt x="1641701" y="1349180"/>
                </a:lnTo>
                <a:lnTo>
                  <a:pt x="0" y="1349180"/>
                </a:lnTo>
                <a:lnTo>
                  <a:pt x="0" y="0"/>
                </a:lnTo>
                <a:close/>
              </a:path>
            </a:pathLst>
          </a:custGeom>
          <a:blipFill rotWithShape="1">
            <a:blip r:embed="rId4">
              <a:alphaModFix/>
            </a:blip>
            <a:stretch>
              <a:fillRect b="0" l="0" r="0" t="0"/>
            </a:stretch>
          </a:blipFill>
          <a:ln>
            <a:noFill/>
          </a:ln>
        </p:spPr>
      </p:sp>
      <p:sp>
        <p:nvSpPr>
          <p:cNvPr id="234" name="Google Shape;234;p8"/>
          <p:cNvSpPr/>
          <p:nvPr/>
        </p:nvSpPr>
        <p:spPr>
          <a:xfrm>
            <a:off x="9895649" y="4537679"/>
            <a:ext cx="1520792" cy="1512496"/>
          </a:xfrm>
          <a:custGeom>
            <a:rect b="b" l="l" r="r" t="t"/>
            <a:pathLst>
              <a:path extrusionOk="0" h="1512496" w="1520792">
                <a:moveTo>
                  <a:pt x="0" y="0"/>
                </a:moveTo>
                <a:lnTo>
                  <a:pt x="1520792" y="0"/>
                </a:lnTo>
                <a:lnTo>
                  <a:pt x="1520792" y="1512497"/>
                </a:lnTo>
                <a:lnTo>
                  <a:pt x="0" y="1512497"/>
                </a:lnTo>
                <a:lnTo>
                  <a:pt x="0" y="0"/>
                </a:lnTo>
                <a:close/>
              </a:path>
            </a:pathLst>
          </a:custGeom>
          <a:blipFill rotWithShape="1">
            <a:blip r:embed="rId5">
              <a:alphaModFix/>
            </a:blip>
            <a:stretch>
              <a:fillRect b="0" l="0" r="0" t="0"/>
            </a:stretch>
          </a:blipFill>
          <a:ln>
            <a:noFill/>
          </a:ln>
        </p:spPr>
      </p:sp>
      <p:sp>
        <p:nvSpPr>
          <p:cNvPr id="235" name="Google Shape;235;p8"/>
          <p:cNvSpPr/>
          <p:nvPr/>
        </p:nvSpPr>
        <p:spPr>
          <a:xfrm>
            <a:off x="9911706" y="7430124"/>
            <a:ext cx="1488678" cy="1475144"/>
          </a:xfrm>
          <a:custGeom>
            <a:rect b="b" l="l" r="r" t="t"/>
            <a:pathLst>
              <a:path extrusionOk="0" h="1475144" w="1488678">
                <a:moveTo>
                  <a:pt x="0" y="0"/>
                </a:moveTo>
                <a:lnTo>
                  <a:pt x="1488678" y="0"/>
                </a:lnTo>
                <a:lnTo>
                  <a:pt x="1488678" y="1475144"/>
                </a:lnTo>
                <a:lnTo>
                  <a:pt x="0" y="1475144"/>
                </a:lnTo>
                <a:lnTo>
                  <a:pt x="0" y="0"/>
                </a:lnTo>
                <a:close/>
              </a:path>
            </a:pathLst>
          </a:custGeom>
          <a:blipFill rotWithShape="1">
            <a:blip r:embed="rId6">
              <a:alphaModFix/>
            </a:blip>
            <a:stretch>
              <a:fillRect b="0" l="0" r="0" t="0"/>
            </a:stretch>
          </a:blipFill>
          <a:ln>
            <a:noFill/>
          </a:ln>
        </p:spPr>
      </p:sp>
      <p:sp>
        <p:nvSpPr>
          <p:cNvPr id="236" name="Google Shape;236;p8"/>
          <p:cNvSpPr txBox="1"/>
          <p:nvPr/>
        </p:nvSpPr>
        <p:spPr>
          <a:xfrm>
            <a:off x="11942011" y="1432050"/>
            <a:ext cx="6126000" cy="19725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Clr>
                <a:srgbClr val="000000"/>
              </a:buClr>
              <a:buSzPts val="2976"/>
              <a:buFont typeface="Arial"/>
              <a:buNone/>
            </a:pPr>
            <a:r>
              <a:rPr b="1" i="0" lang="en-US" sz="2976" u="sng" cap="none" strike="noStrike">
                <a:solidFill>
                  <a:srgbClr val="194A8D"/>
                </a:solidFill>
                <a:latin typeface="Arimo"/>
                <a:ea typeface="Arimo"/>
                <a:cs typeface="Arimo"/>
                <a:sym typeface="Arimo"/>
              </a:rPr>
              <a:t>Relación cliente y el equipo</a:t>
            </a:r>
            <a:endParaRPr b="0" i="0" sz="1400" u="none" cap="none" strike="noStrike">
              <a:solidFill>
                <a:srgbClr val="000000"/>
              </a:solidFill>
              <a:latin typeface="Arial"/>
              <a:ea typeface="Arial"/>
              <a:cs typeface="Arial"/>
              <a:sym typeface="Arial"/>
            </a:endParaRPr>
          </a:p>
          <a:p>
            <a:pPr indent="0" lvl="0" marL="0" marR="0" rtl="0" algn="l">
              <a:lnSpc>
                <a:spcPct val="139984"/>
              </a:lnSpc>
              <a:spcBef>
                <a:spcPts val="0"/>
              </a:spcBef>
              <a:spcAft>
                <a:spcPts val="0"/>
              </a:spcAft>
              <a:buClr>
                <a:srgbClr val="000000"/>
              </a:buClr>
              <a:buSzPts val="2276"/>
              <a:buFont typeface="Arial"/>
              <a:buNone/>
            </a:pPr>
            <a:r>
              <a:rPr b="0" i="0" lang="en-US" sz="2276" u="none" cap="none" strike="noStrike">
                <a:solidFill>
                  <a:srgbClr val="194A8D"/>
                </a:solidFill>
                <a:latin typeface="Arimo"/>
                <a:ea typeface="Arimo"/>
                <a:cs typeface="Arimo"/>
                <a:sym typeface="Arimo"/>
              </a:rPr>
              <a:t>Fomentar la participación del cliente durante el desarrollo de forma activa y frecuencia las interacciones entre equipos</a:t>
            </a:r>
            <a:endParaRPr b="0" i="0" sz="1100" u="none" cap="none" strike="noStrike">
              <a:solidFill>
                <a:srgbClr val="000000"/>
              </a:solidFill>
              <a:latin typeface="Arial"/>
              <a:ea typeface="Arial"/>
              <a:cs typeface="Arial"/>
              <a:sym typeface="Arial"/>
            </a:endParaRPr>
          </a:p>
        </p:txBody>
      </p:sp>
      <p:sp>
        <p:nvSpPr>
          <p:cNvPr id="237" name="Google Shape;237;p8"/>
          <p:cNvSpPr txBox="1"/>
          <p:nvPr/>
        </p:nvSpPr>
        <p:spPr>
          <a:xfrm>
            <a:off x="0" y="7237825"/>
            <a:ext cx="9484674" cy="3049175"/>
          </a:xfrm>
          <a:prstGeom prst="rect">
            <a:avLst/>
          </a:prstGeom>
          <a:noFill/>
          <a:ln>
            <a:noFill/>
          </a:ln>
        </p:spPr>
        <p:txBody>
          <a:bodyPr anchorCtr="0" anchor="t" bIns="0" lIns="0" spcFirstLastPara="1" rIns="0" wrap="square" tIns="0">
            <a:spAutoFit/>
          </a:bodyPr>
          <a:lstStyle/>
          <a:p>
            <a:pPr indent="0" lvl="0" marL="0" marR="0" rtl="0" algn="ctr">
              <a:lnSpc>
                <a:spcPct val="105996"/>
              </a:lnSpc>
              <a:spcBef>
                <a:spcPts val="0"/>
              </a:spcBef>
              <a:spcAft>
                <a:spcPts val="0"/>
              </a:spcAft>
              <a:buClr>
                <a:srgbClr val="000000"/>
              </a:buClr>
              <a:buSzPts val="7505"/>
              <a:buFont typeface="Arial"/>
              <a:buNone/>
            </a:pPr>
            <a:r>
              <a:rPr b="0" i="0" lang="en-US" sz="7505" u="none" cap="none" strike="noStrike">
                <a:solidFill>
                  <a:srgbClr val="FFFFFF"/>
                </a:solidFill>
                <a:latin typeface="League Spartan"/>
                <a:ea typeface="League Spartan"/>
                <a:cs typeface="League Spartan"/>
                <a:sym typeface="League Spartan"/>
              </a:rPr>
              <a:t>METODOLOGÍA</a:t>
            </a:r>
            <a:endParaRPr b="0" i="0" sz="1400" u="none" cap="none" strike="noStrike">
              <a:solidFill>
                <a:srgbClr val="000000"/>
              </a:solidFill>
              <a:latin typeface="Arial"/>
              <a:ea typeface="Arial"/>
              <a:cs typeface="Arial"/>
              <a:sym typeface="Arial"/>
            </a:endParaRPr>
          </a:p>
          <a:p>
            <a:pPr indent="0" lvl="0" marL="0" marR="0" rtl="0" algn="ctr">
              <a:lnSpc>
                <a:spcPct val="105996"/>
              </a:lnSpc>
              <a:spcBef>
                <a:spcPts val="0"/>
              </a:spcBef>
              <a:spcAft>
                <a:spcPts val="0"/>
              </a:spcAft>
              <a:buClr>
                <a:srgbClr val="000000"/>
              </a:buClr>
              <a:buSzPts val="7505"/>
              <a:buFont typeface="Arial"/>
              <a:buNone/>
            </a:pPr>
            <a:r>
              <a:rPr b="0" i="0" lang="en-US" sz="7505" u="none" cap="none" strike="noStrike">
                <a:solidFill>
                  <a:srgbClr val="FFFFFF"/>
                </a:solidFill>
                <a:latin typeface="League Spartan"/>
                <a:ea typeface="League Spartan"/>
                <a:cs typeface="League Spartan"/>
                <a:sym typeface="League Spartan"/>
              </a:rPr>
              <a:t>AGILE</a:t>
            </a:r>
            <a:endParaRPr b="0" i="0" sz="1400" u="none" cap="none" strike="noStrike">
              <a:solidFill>
                <a:srgbClr val="000000"/>
              </a:solidFill>
              <a:latin typeface="Arial"/>
              <a:ea typeface="Arial"/>
              <a:cs typeface="Arial"/>
              <a:sym typeface="Arial"/>
            </a:endParaRPr>
          </a:p>
          <a:p>
            <a:pPr indent="0" lvl="0" marL="0" marR="0" rtl="0" algn="l">
              <a:lnSpc>
                <a:spcPct val="105996"/>
              </a:lnSpc>
              <a:spcBef>
                <a:spcPts val="0"/>
              </a:spcBef>
              <a:spcAft>
                <a:spcPts val="0"/>
              </a:spcAft>
              <a:buClr>
                <a:srgbClr val="000000"/>
              </a:buClr>
              <a:buSzPts val="7505"/>
              <a:buFont typeface="Arial"/>
              <a:buNone/>
            </a:pPr>
            <a:r>
              <a:t/>
            </a:r>
            <a:endParaRPr b="0" i="0" sz="7505" u="none" cap="none" strike="noStrike">
              <a:solidFill>
                <a:srgbClr val="FFFFFF"/>
              </a:solidFill>
              <a:latin typeface="League Spartan"/>
              <a:ea typeface="League Spartan"/>
              <a:cs typeface="League Spartan"/>
              <a:sym typeface="League Spartan"/>
            </a:endParaRPr>
          </a:p>
        </p:txBody>
      </p:sp>
      <p:sp>
        <p:nvSpPr>
          <p:cNvPr id="238" name="Google Shape;238;p8"/>
          <p:cNvSpPr txBox="1"/>
          <p:nvPr/>
        </p:nvSpPr>
        <p:spPr>
          <a:xfrm>
            <a:off x="11942011" y="4332707"/>
            <a:ext cx="6345900" cy="19572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Clr>
                <a:srgbClr val="000000"/>
              </a:buClr>
              <a:buSzPts val="2976"/>
              <a:buFont typeface="Arial"/>
              <a:buNone/>
            </a:pPr>
            <a:r>
              <a:rPr b="1" i="0" lang="en-US" sz="2976" u="sng" cap="none" strike="noStrike">
                <a:solidFill>
                  <a:srgbClr val="194A8D"/>
                </a:solidFill>
                <a:latin typeface="Arimo"/>
                <a:ea typeface="Arimo"/>
                <a:cs typeface="Arimo"/>
                <a:sym typeface="Arimo"/>
              </a:rPr>
              <a:t>Entrega continua</a:t>
            </a:r>
            <a:endParaRPr b="0" i="0" sz="1400" u="none" cap="none" strike="noStrike">
              <a:solidFill>
                <a:srgbClr val="000000"/>
              </a:solidFill>
              <a:latin typeface="Arial"/>
              <a:ea typeface="Arial"/>
              <a:cs typeface="Arial"/>
              <a:sym typeface="Arial"/>
            </a:endParaRPr>
          </a:p>
          <a:p>
            <a:pPr indent="0" lvl="0" marL="0" marR="0" rtl="0" algn="l">
              <a:lnSpc>
                <a:spcPct val="139984"/>
              </a:lnSpc>
              <a:spcBef>
                <a:spcPts val="0"/>
              </a:spcBef>
              <a:spcAft>
                <a:spcPts val="0"/>
              </a:spcAft>
              <a:buClr>
                <a:srgbClr val="000000"/>
              </a:buClr>
              <a:buSzPts val="2250"/>
              <a:buFont typeface="Arial"/>
              <a:buNone/>
            </a:pPr>
            <a:r>
              <a:rPr b="0" i="0" lang="en-US" sz="2250" u="none" cap="none" strike="noStrike">
                <a:solidFill>
                  <a:srgbClr val="194A8D"/>
                </a:solidFill>
                <a:latin typeface="Arimo"/>
                <a:ea typeface="Arimo"/>
                <a:cs typeface="Arimo"/>
                <a:sym typeface="Arimo"/>
              </a:rPr>
              <a:t>Es una prioridad la entrega constante de trabajo funcional para un equipo coordinado, conjunto y sostenible. </a:t>
            </a:r>
            <a:endParaRPr b="0" i="0" sz="2250" u="none" cap="none" strike="noStrike">
              <a:solidFill>
                <a:srgbClr val="000000"/>
              </a:solidFill>
              <a:latin typeface="Arial"/>
              <a:ea typeface="Arial"/>
              <a:cs typeface="Arial"/>
              <a:sym typeface="Arial"/>
            </a:endParaRPr>
          </a:p>
        </p:txBody>
      </p:sp>
      <p:sp>
        <p:nvSpPr>
          <p:cNvPr id="239" name="Google Shape;239;p8"/>
          <p:cNvSpPr txBox="1"/>
          <p:nvPr/>
        </p:nvSpPr>
        <p:spPr>
          <a:xfrm>
            <a:off x="11942011" y="7147480"/>
            <a:ext cx="6126000" cy="19278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Clr>
                <a:srgbClr val="000000"/>
              </a:buClr>
              <a:buSzPts val="2976"/>
              <a:buFont typeface="Arial"/>
              <a:buNone/>
            </a:pPr>
            <a:r>
              <a:rPr b="1" i="0" lang="en-US" sz="2976" u="sng" cap="none" strike="noStrike">
                <a:solidFill>
                  <a:srgbClr val="194A8D"/>
                </a:solidFill>
                <a:latin typeface="Arimo"/>
                <a:ea typeface="Arimo"/>
                <a:cs typeface="Arimo"/>
                <a:sym typeface="Arimo"/>
              </a:rPr>
              <a:t>Respuesta del cambio</a:t>
            </a:r>
            <a:endParaRPr b="0" i="0" sz="1400" u="none" cap="none" strike="noStrike">
              <a:solidFill>
                <a:srgbClr val="000000"/>
              </a:solidFill>
              <a:latin typeface="Arial"/>
              <a:ea typeface="Arial"/>
              <a:cs typeface="Arial"/>
              <a:sym typeface="Arial"/>
            </a:endParaRPr>
          </a:p>
          <a:p>
            <a:pPr indent="0" lvl="0" marL="0" marR="0" rtl="0" algn="l">
              <a:lnSpc>
                <a:spcPct val="139984"/>
              </a:lnSpc>
              <a:spcBef>
                <a:spcPts val="0"/>
              </a:spcBef>
              <a:spcAft>
                <a:spcPts val="0"/>
              </a:spcAft>
              <a:buClr>
                <a:srgbClr val="000000"/>
              </a:buClr>
              <a:buSzPts val="2200"/>
              <a:buFont typeface="Arial"/>
              <a:buNone/>
            </a:pPr>
            <a:r>
              <a:rPr b="0" i="0" lang="en-US" sz="2200" u="none" cap="none" strike="noStrike">
                <a:solidFill>
                  <a:srgbClr val="194A8D"/>
                </a:solidFill>
                <a:latin typeface="Arimo"/>
                <a:ea typeface="Arimo"/>
                <a:cs typeface="Arimo"/>
                <a:sym typeface="Arimo"/>
              </a:rPr>
              <a:t>Los requisitos del proyecto pueden cambiar y esta metodología ofrece una buena capacidad de respuesta ante estos casos.</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243" name="Shape 243"/>
        <p:cNvGrpSpPr/>
        <p:nvPr/>
      </p:nvGrpSpPr>
      <p:grpSpPr>
        <a:xfrm>
          <a:off x="0" y="0"/>
          <a:ext cx="0" cy="0"/>
          <a:chOff x="0" y="0"/>
          <a:chExt cx="0" cy="0"/>
        </a:xfrm>
      </p:grpSpPr>
      <p:sp>
        <p:nvSpPr>
          <p:cNvPr id="244" name="Google Shape;244;p9"/>
          <p:cNvSpPr/>
          <p:nvPr/>
        </p:nvSpPr>
        <p:spPr>
          <a:xfrm flipH="1" rot="5400000">
            <a:off x="15177010" y="-1253949"/>
            <a:ext cx="2720897" cy="5228794"/>
          </a:xfrm>
          <a:custGeom>
            <a:rect b="b" l="l" r="r" t="t"/>
            <a:pathLst>
              <a:path extrusionOk="0" h="5228794" w="2720897">
                <a:moveTo>
                  <a:pt x="0" y="5228795"/>
                </a:moveTo>
                <a:lnTo>
                  <a:pt x="2720897" y="5228795"/>
                </a:lnTo>
                <a:lnTo>
                  <a:pt x="2720897" y="0"/>
                </a:lnTo>
                <a:lnTo>
                  <a:pt x="0" y="0"/>
                </a:lnTo>
                <a:lnTo>
                  <a:pt x="0" y="5228795"/>
                </a:lnTo>
                <a:close/>
              </a:path>
            </a:pathLst>
          </a:custGeom>
          <a:blipFill rotWithShape="1">
            <a:blip r:embed="rId3">
              <a:alphaModFix/>
            </a:blip>
            <a:stretch>
              <a:fillRect b="0" l="0" r="0" t="0"/>
            </a:stretch>
          </a:blipFill>
          <a:ln>
            <a:noFill/>
          </a:ln>
        </p:spPr>
      </p:sp>
      <p:sp>
        <p:nvSpPr>
          <p:cNvPr id="245" name="Google Shape;245;p9"/>
          <p:cNvSpPr txBox="1"/>
          <p:nvPr/>
        </p:nvSpPr>
        <p:spPr>
          <a:xfrm>
            <a:off x="1750541" y="3130472"/>
            <a:ext cx="14786917" cy="3326533"/>
          </a:xfrm>
          <a:prstGeom prst="rect">
            <a:avLst/>
          </a:prstGeom>
          <a:noFill/>
          <a:ln>
            <a:noFill/>
          </a:ln>
        </p:spPr>
        <p:txBody>
          <a:bodyPr anchorCtr="0" anchor="t" bIns="0" lIns="0" spcFirstLastPara="1" rIns="0" wrap="square" tIns="0">
            <a:spAutoFit/>
          </a:bodyPr>
          <a:lstStyle/>
          <a:p>
            <a:pPr indent="0" lvl="0" marL="0" marR="0" rtl="0" algn="ctr">
              <a:lnSpc>
                <a:spcPct val="106001"/>
              </a:lnSpc>
              <a:spcBef>
                <a:spcPts val="0"/>
              </a:spcBef>
              <a:spcAft>
                <a:spcPts val="0"/>
              </a:spcAft>
              <a:buClr>
                <a:srgbClr val="000000"/>
              </a:buClr>
              <a:buSzPts val="8165"/>
              <a:buFont typeface="Arial"/>
              <a:buNone/>
            </a:pPr>
            <a:r>
              <a:rPr b="0" i="0" lang="en-US" sz="8165" u="none" cap="none" strike="noStrike">
                <a:solidFill>
                  <a:srgbClr val="BFCCE9"/>
                </a:solidFill>
                <a:latin typeface="League Spartan"/>
                <a:ea typeface="League Spartan"/>
                <a:cs typeface="League Spartan"/>
                <a:sym typeface="League Spartan"/>
              </a:rPr>
              <a:t>PLAN DE TRABAJO</a:t>
            </a:r>
            <a:endParaRPr b="0" i="0" sz="1400" u="none" cap="none" strike="noStrike">
              <a:solidFill>
                <a:srgbClr val="000000"/>
              </a:solidFill>
              <a:latin typeface="Arial"/>
              <a:ea typeface="Arial"/>
              <a:cs typeface="Arial"/>
              <a:sym typeface="Arial"/>
            </a:endParaRPr>
          </a:p>
          <a:p>
            <a:pPr indent="0" lvl="0" marL="0" marR="0" rtl="0" algn="ctr">
              <a:lnSpc>
                <a:spcPct val="106001"/>
              </a:lnSpc>
              <a:spcBef>
                <a:spcPts val="0"/>
              </a:spcBef>
              <a:spcAft>
                <a:spcPts val="0"/>
              </a:spcAft>
              <a:buClr>
                <a:srgbClr val="000000"/>
              </a:buClr>
              <a:buSzPts val="8165"/>
              <a:buFont typeface="Arial"/>
              <a:buNone/>
            </a:pPr>
            <a:r>
              <a:rPr b="0" i="0" lang="en-US" sz="8165" u="none" cap="none" strike="noStrike">
                <a:solidFill>
                  <a:srgbClr val="BFCCE9"/>
                </a:solidFill>
                <a:latin typeface="League Spartan"/>
                <a:ea typeface="League Spartan"/>
                <a:cs typeface="League Spartan"/>
                <a:sym typeface="League Spartan"/>
              </a:rPr>
              <a:t>Y</a:t>
            </a:r>
            <a:endParaRPr b="0" i="0" sz="1400" u="none" cap="none" strike="noStrike">
              <a:solidFill>
                <a:srgbClr val="000000"/>
              </a:solidFill>
              <a:latin typeface="Arial"/>
              <a:ea typeface="Arial"/>
              <a:cs typeface="Arial"/>
              <a:sym typeface="Arial"/>
            </a:endParaRPr>
          </a:p>
          <a:p>
            <a:pPr indent="0" lvl="0" marL="0" marR="0" rtl="0" algn="ctr">
              <a:lnSpc>
                <a:spcPct val="106001"/>
              </a:lnSpc>
              <a:spcBef>
                <a:spcPts val="0"/>
              </a:spcBef>
              <a:spcAft>
                <a:spcPts val="0"/>
              </a:spcAft>
              <a:buClr>
                <a:srgbClr val="000000"/>
              </a:buClr>
              <a:buSzPts val="8165"/>
              <a:buFont typeface="Arial"/>
              <a:buNone/>
            </a:pPr>
            <a:r>
              <a:rPr b="0" i="0" lang="en-US" sz="8165" u="none" cap="none" strike="noStrike">
                <a:solidFill>
                  <a:srgbClr val="BFCCE9"/>
                </a:solidFill>
                <a:latin typeface="League Spartan"/>
                <a:ea typeface="League Spartan"/>
                <a:cs typeface="League Spartan"/>
                <a:sym typeface="League Spartan"/>
              </a:rPr>
              <a:t>EQUIPO</a:t>
            </a:r>
            <a:endParaRPr b="0" i="0" sz="1400" u="none" cap="none" strike="noStrike">
              <a:solidFill>
                <a:srgbClr val="000000"/>
              </a:solidFill>
              <a:latin typeface="Arial"/>
              <a:ea typeface="Arial"/>
              <a:cs typeface="Arial"/>
              <a:sym typeface="Arial"/>
            </a:endParaRPr>
          </a:p>
        </p:txBody>
      </p:sp>
      <p:sp>
        <p:nvSpPr>
          <p:cNvPr id="246" name="Google Shape;246;p9"/>
          <p:cNvSpPr/>
          <p:nvPr/>
        </p:nvSpPr>
        <p:spPr>
          <a:xfrm rot="-5400000">
            <a:off x="390093" y="-1471468"/>
            <a:ext cx="2720897" cy="5228794"/>
          </a:xfrm>
          <a:custGeom>
            <a:rect b="b" l="l" r="r" t="t"/>
            <a:pathLst>
              <a:path extrusionOk="0" h="5228794" w="2720897">
                <a:moveTo>
                  <a:pt x="0" y="0"/>
                </a:moveTo>
                <a:lnTo>
                  <a:pt x="2720897" y="0"/>
                </a:lnTo>
                <a:lnTo>
                  <a:pt x="2720897" y="5228794"/>
                </a:lnTo>
                <a:lnTo>
                  <a:pt x="0" y="5228794"/>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250" name="Shape 250"/>
        <p:cNvGrpSpPr/>
        <p:nvPr/>
      </p:nvGrpSpPr>
      <p:grpSpPr>
        <a:xfrm>
          <a:off x="0" y="0"/>
          <a:ext cx="0" cy="0"/>
          <a:chOff x="0" y="0"/>
          <a:chExt cx="0" cy="0"/>
        </a:xfrm>
      </p:grpSpPr>
      <p:graphicFrame>
        <p:nvGraphicFramePr>
          <p:cNvPr id="251" name="Google Shape;251;p10"/>
          <p:cNvGraphicFramePr/>
          <p:nvPr/>
        </p:nvGraphicFramePr>
        <p:xfrm>
          <a:off x="1028700" y="329675"/>
          <a:ext cx="3000000" cy="3000000"/>
        </p:xfrm>
        <a:graphic>
          <a:graphicData uri="http://schemas.openxmlformats.org/drawingml/2006/table">
            <a:tbl>
              <a:tblPr>
                <a:noFill/>
                <a:tableStyleId>{34FC7DB1-9760-4B5A-A9FD-4668755E1965}</a:tableStyleId>
              </a:tblPr>
              <a:tblGrid>
                <a:gridCol w="2521200"/>
                <a:gridCol w="1238700"/>
                <a:gridCol w="1253850"/>
                <a:gridCol w="1160625"/>
                <a:gridCol w="1246975"/>
                <a:gridCol w="1271300"/>
                <a:gridCol w="1268650"/>
                <a:gridCol w="1277400"/>
                <a:gridCol w="1259125"/>
                <a:gridCol w="1262175"/>
                <a:gridCol w="1324525"/>
                <a:gridCol w="1202875"/>
              </a:tblGrid>
              <a:tr h="812850">
                <a:tc>
                  <a:txBody>
                    <a:bodyPr/>
                    <a:lstStyle/>
                    <a:p>
                      <a:pPr indent="0" lvl="0" marL="0" marR="0" rtl="0" algn="ctr">
                        <a:lnSpc>
                          <a:spcPct val="140021"/>
                        </a:lnSpc>
                        <a:spcBef>
                          <a:spcPts val="0"/>
                        </a:spcBef>
                        <a:spcAft>
                          <a:spcPts val="0"/>
                        </a:spcAft>
                        <a:buClr>
                          <a:srgbClr val="000000"/>
                        </a:buClr>
                        <a:buSzPts val="1899"/>
                        <a:buFont typeface="Arial"/>
                        <a:buNone/>
                      </a:pPr>
                      <a:r>
                        <a:rPr b="1" lang="en-US" sz="1899" u="none" cap="none" strike="noStrike">
                          <a:solidFill>
                            <a:srgbClr val="FFFFFF"/>
                          </a:solidFill>
                          <a:latin typeface="Arimo"/>
                          <a:ea typeface="Arimo"/>
                          <a:cs typeface="Arimo"/>
                          <a:sym typeface="Arimo"/>
                        </a:rPr>
                        <a:t>Semanas</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140021"/>
                        </a:lnSpc>
                        <a:spcBef>
                          <a:spcPts val="0"/>
                        </a:spcBef>
                        <a:spcAft>
                          <a:spcPts val="0"/>
                        </a:spcAft>
                        <a:buClr>
                          <a:srgbClr val="000000"/>
                        </a:buClr>
                        <a:buSzPts val="1899"/>
                        <a:buFont typeface="Arial"/>
                        <a:buNone/>
                      </a:pPr>
                      <a:r>
                        <a:rPr b="1" lang="en-US" sz="1899" u="none" cap="none" strike="noStrike">
                          <a:solidFill>
                            <a:srgbClr val="FFFFFF"/>
                          </a:solidFill>
                          <a:latin typeface="Arimo"/>
                          <a:ea typeface="Arimo"/>
                          <a:cs typeface="Arimo"/>
                          <a:sym typeface="Arimo"/>
                        </a:rPr>
                        <a:t>1</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54762C"/>
                      </a:solidFill>
                      <a:prstDash val="solid"/>
                      <a:round/>
                      <a:headEnd len="sm" w="sm" type="none"/>
                      <a:tailEnd len="sm" w="sm" type="none"/>
                    </a:lnB>
                    <a:solidFill>
                      <a:srgbClr val="194A8D"/>
                    </a:solidFill>
                  </a:tcPr>
                </a:tc>
                <a:tc>
                  <a:txBody>
                    <a:bodyPr/>
                    <a:lstStyle/>
                    <a:p>
                      <a:pPr indent="0" lvl="0" marL="0" marR="0" rtl="0" algn="ctr">
                        <a:lnSpc>
                          <a:spcPct val="140021"/>
                        </a:lnSpc>
                        <a:spcBef>
                          <a:spcPts val="0"/>
                        </a:spcBef>
                        <a:spcAft>
                          <a:spcPts val="0"/>
                        </a:spcAft>
                        <a:buClr>
                          <a:srgbClr val="000000"/>
                        </a:buClr>
                        <a:buSzPts val="1899"/>
                        <a:buFont typeface="Arial"/>
                        <a:buNone/>
                      </a:pPr>
                      <a:r>
                        <a:rPr b="1" lang="en-US" sz="1899" u="none" cap="none" strike="noStrike">
                          <a:solidFill>
                            <a:srgbClr val="FFFFFF"/>
                          </a:solidFill>
                          <a:latin typeface="Arimo"/>
                          <a:ea typeface="Arimo"/>
                          <a:cs typeface="Arimo"/>
                          <a:sym typeface="Arimo"/>
                        </a:rPr>
                        <a:t>2</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140021"/>
                        </a:lnSpc>
                        <a:spcBef>
                          <a:spcPts val="0"/>
                        </a:spcBef>
                        <a:spcAft>
                          <a:spcPts val="0"/>
                        </a:spcAft>
                        <a:buClr>
                          <a:srgbClr val="000000"/>
                        </a:buClr>
                        <a:buSzPts val="1899"/>
                        <a:buFont typeface="Arial"/>
                        <a:buNone/>
                      </a:pPr>
                      <a:r>
                        <a:rPr b="1" lang="en-US" sz="1899" u="none" cap="none" strike="noStrike">
                          <a:solidFill>
                            <a:srgbClr val="FFFFFF"/>
                          </a:solidFill>
                          <a:latin typeface="Arimo"/>
                          <a:ea typeface="Arimo"/>
                          <a:cs typeface="Arimo"/>
                          <a:sym typeface="Arimo"/>
                        </a:rPr>
                        <a:t>3</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140021"/>
                        </a:lnSpc>
                        <a:spcBef>
                          <a:spcPts val="0"/>
                        </a:spcBef>
                        <a:spcAft>
                          <a:spcPts val="0"/>
                        </a:spcAft>
                        <a:buClr>
                          <a:srgbClr val="000000"/>
                        </a:buClr>
                        <a:buSzPts val="1899"/>
                        <a:buFont typeface="Arial"/>
                        <a:buNone/>
                      </a:pPr>
                      <a:r>
                        <a:rPr b="1" lang="en-US" sz="1899" u="none" cap="none" strike="noStrike">
                          <a:solidFill>
                            <a:srgbClr val="FFFFFF"/>
                          </a:solidFill>
                          <a:latin typeface="Arimo"/>
                          <a:ea typeface="Arimo"/>
                          <a:cs typeface="Arimo"/>
                          <a:sym typeface="Arimo"/>
                        </a:rPr>
                        <a:t>4</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140021"/>
                        </a:lnSpc>
                        <a:spcBef>
                          <a:spcPts val="0"/>
                        </a:spcBef>
                        <a:spcAft>
                          <a:spcPts val="0"/>
                        </a:spcAft>
                        <a:buClr>
                          <a:srgbClr val="000000"/>
                        </a:buClr>
                        <a:buSzPts val="1899"/>
                        <a:buFont typeface="Arial"/>
                        <a:buNone/>
                      </a:pPr>
                      <a:r>
                        <a:rPr b="1" lang="en-US" sz="1899" u="none" cap="none" strike="noStrike">
                          <a:solidFill>
                            <a:srgbClr val="FFFFFF"/>
                          </a:solidFill>
                          <a:latin typeface="Arimo"/>
                          <a:ea typeface="Arimo"/>
                          <a:cs typeface="Arimo"/>
                          <a:sym typeface="Arimo"/>
                        </a:rPr>
                        <a:t>5</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140021"/>
                        </a:lnSpc>
                        <a:spcBef>
                          <a:spcPts val="0"/>
                        </a:spcBef>
                        <a:spcAft>
                          <a:spcPts val="0"/>
                        </a:spcAft>
                        <a:buClr>
                          <a:srgbClr val="000000"/>
                        </a:buClr>
                        <a:buSzPts val="1899"/>
                        <a:buFont typeface="Arial"/>
                        <a:buNone/>
                      </a:pPr>
                      <a:r>
                        <a:rPr b="1" lang="en-US" sz="1899" u="none" cap="none" strike="noStrike">
                          <a:solidFill>
                            <a:srgbClr val="FFFFFF"/>
                          </a:solidFill>
                          <a:latin typeface="Arimo"/>
                          <a:ea typeface="Arimo"/>
                          <a:cs typeface="Arimo"/>
                          <a:sym typeface="Arimo"/>
                        </a:rPr>
                        <a:t>6</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140021"/>
                        </a:lnSpc>
                        <a:spcBef>
                          <a:spcPts val="0"/>
                        </a:spcBef>
                        <a:spcAft>
                          <a:spcPts val="0"/>
                        </a:spcAft>
                        <a:buClr>
                          <a:srgbClr val="000000"/>
                        </a:buClr>
                        <a:buSzPts val="1899"/>
                        <a:buFont typeface="Arial"/>
                        <a:buNone/>
                      </a:pPr>
                      <a:r>
                        <a:rPr b="1" lang="en-US" sz="1899" u="none" cap="none" strike="noStrike">
                          <a:solidFill>
                            <a:srgbClr val="FFFFFF"/>
                          </a:solidFill>
                          <a:latin typeface="Arimo"/>
                          <a:ea typeface="Arimo"/>
                          <a:cs typeface="Arimo"/>
                          <a:sym typeface="Arimo"/>
                        </a:rPr>
                        <a:t>7</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140021"/>
                        </a:lnSpc>
                        <a:spcBef>
                          <a:spcPts val="0"/>
                        </a:spcBef>
                        <a:spcAft>
                          <a:spcPts val="0"/>
                        </a:spcAft>
                        <a:buClr>
                          <a:srgbClr val="000000"/>
                        </a:buClr>
                        <a:buSzPts val="1899"/>
                        <a:buFont typeface="Arial"/>
                        <a:buNone/>
                      </a:pPr>
                      <a:r>
                        <a:rPr b="1" lang="en-US" sz="1899" u="none" cap="none" strike="noStrike">
                          <a:solidFill>
                            <a:srgbClr val="FFFFFF"/>
                          </a:solidFill>
                          <a:latin typeface="Arimo"/>
                          <a:ea typeface="Arimo"/>
                          <a:cs typeface="Arimo"/>
                          <a:sym typeface="Arimo"/>
                        </a:rPr>
                        <a:t>8</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140021"/>
                        </a:lnSpc>
                        <a:spcBef>
                          <a:spcPts val="0"/>
                        </a:spcBef>
                        <a:spcAft>
                          <a:spcPts val="0"/>
                        </a:spcAft>
                        <a:buClr>
                          <a:srgbClr val="000000"/>
                        </a:buClr>
                        <a:buSzPts val="1899"/>
                        <a:buFont typeface="Arial"/>
                        <a:buNone/>
                      </a:pPr>
                      <a:r>
                        <a:rPr b="1" lang="en-US" sz="1899" u="none" cap="none" strike="noStrike">
                          <a:solidFill>
                            <a:srgbClr val="FFFFFF"/>
                          </a:solidFill>
                          <a:latin typeface="Arimo"/>
                          <a:ea typeface="Arimo"/>
                          <a:cs typeface="Arimo"/>
                          <a:sym typeface="Arimo"/>
                        </a:rPr>
                        <a:t>9</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140021"/>
                        </a:lnSpc>
                        <a:spcBef>
                          <a:spcPts val="0"/>
                        </a:spcBef>
                        <a:spcAft>
                          <a:spcPts val="0"/>
                        </a:spcAft>
                        <a:buClr>
                          <a:srgbClr val="000000"/>
                        </a:buClr>
                        <a:buSzPts val="1899"/>
                        <a:buFont typeface="Arial"/>
                        <a:buNone/>
                      </a:pPr>
                      <a:r>
                        <a:rPr b="1" lang="en-US" sz="1899" u="none" cap="none" strike="noStrike">
                          <a:solidFill>
                            <a:srgbClr val="FFFFFF"/>
                          </a:solidFill>
                          <a:latin typeface="Arimo"/>
                          <a:ea typeface="Arimo"/>
                          <a:cs typeface="Arimo"/>
                          <a:sym typeface="Arimo"/>
                        </a:rPr>
                        <a:t>10</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140021"/>
                        </a:lnSpc>
                        <a:spcBef>
                          <a:spcPts val="0"/>
                        </a:spcBef>
                        <a:spcAft>
                          <a:spcPts val="0"/>
                        </a:spcAft>
                        <a:buClr>
                          <a:srgbClr val="000000"/>
                        </a:buClr>
                        <a:buSzPts val="1899"/>
                        <a:buFont typeface="Arial"/>
                        <a:buNone/>
                      </a:pPr>
                      <a:r>
                        <a:rPr b="1" lang="en-US" sz="1899" u="none" cap="none" strike="noStrike">
                          <a:solidFill>
                            <a:srgbClr val="FFFFFF"/>
                          </a:solidFill>
                          <a:latin typeface="Arimo"/>
                          <a:ea typeface="Arimo"/>
                          <a:cs typeface="Arimo"/>
                          <a:sym typeface="Arimo"/>
                        </a:rPr>
                        <a:t>11</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r>
              <a:tr h="950625">
                <a:tc>
                  <a:txBody>
                    <a:bodyPr/>
                    <a:lstStyle/>
                    <a:p>
                      <a:pPr indent="0" lvl="0" marL="0" marR="0" rtl="0" algn="ctr">
                        <a:lnSpc>
                          <a:spcPct val="140020"/>
                        </a:lnSpc>
                        <a:spcBef>
                          <a:spcPts val="0"/>
                        </a:spcBef>
                        <a:spcAft>
                          <a:spcPts val="0"/>
                        </a:spcAft>
                        <a:buClr>
                          <a:srgbClr val="000000"/>
                        </a:buClr>
                        <a:buSzPts val="1999"/>
                        <a:buFont typeface="Arial"/>
                        <a:buNone/>
                      </a:pPr>
                      <a:r>
                        <a:rPr b="1" lang="en-US" sz="1999" u="none" cap="none" strike="noStrike">
                          <a:solidFill>
                            <a:srgbClr val="FFFFFF"/>
                          </a:solidFill>
                          <a:latin typeface="Arimo"/>
                          <a:ea typeface="Arimo"/>
                          <a:cs typeface="Arimo"/>
                          <a:sym typeface="Arimo"/>
                        </a:rPr>
                        <a:t>Ingesta</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54762C"/>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54762C"/>
                      </a:solidFill>
                      <a:prstDash val="solid"/>
                      <a:round/>
                      <a:headEnd len="sm" w="sm" type="none"/>
                      <a:tailEnd len="sm" w="sm" type="none"/>
                    </a:lnL>
                    <a:lnR cap="flat" cmpd="sng" w="38100">
                      <a:solidFill>
                        <a:srgbClr val="54762C"/>
                      </a:solidFill>
                      <a:prstDash val="solid"/>
                      <a:round/>
                      <a:headEnd len="sm" w="sm" type="none"/>
                      <a:tailEnd len="sm" w="sm" type="none"/>
                    </a:lnR>
                    <a:lnT cap="flat" cmpd="sng" w="38100">
                      <a:solidFill>
                        <a:srgbClr val="54762C"/>
                      </a:solidFill>
                      <a:prstDash val="solid"/>
                      <a:round/>
                      <a:headEnd len="sm" w="sm" type="none"/>
                      <a:tailEnd len="sm" w="sm" type="none"/>
                    </a:lnT>
                    <a:lnB cap="flat" cmpd="sng" w="38100">
                      <a:solidFill>
                        <a:srgbClr val="54762C"/>
                      </a:solidFill>
                      <a:prstDash val="solid"/>
                      <a:round/>
                      <a:headEnd len="sm" w="sm" type="none"/>
                      <a:tailEnd len="sm" w="sm" type="none"/>
                    </a:lnB>
                    <a:solidFill>
                      <a:srgbClr val="80B443"/>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54762C"/>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54762C"/>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r>
              <a:tr h="903700">
                <a:tc>
                  <a:txBody>
                    <a:bodyPr/>
                    <a:lstStyle/>
                    <a:p>
                      <a:pPr indent="0" lvl="0" marL="0" marR="0" rtl="0" algn="ctr">
                        <a:lnSpc>
                          <a:spcPct val="140020"/>
                        </a:lnSpc>
                        <a:spcBef>
                          <a:spcPts val="0"/>
                        </a:spcBef>
                        <a:spcAft>
                          <a:spcPts val="0"/>
                        </a:spcAft>
                        <a:buClr>
                          <a:srgbClr val="000000"/>
                        </a:buClr>
                        <a:buSzPts val="1999"/>
                        <a:buFont typeface="Arial"/>
                        <a:buNone/>
                      </a:pPr>
                      <a:r>
                        <a:rPr b="1" lang="en-US" sz="1999" u="none" cap="none" strike="noStrike">
                          <a:solidFill>
                            <a:srgbClr val="FFFFFF"/>
                          </a:solidFill>
                          <a:latin typeface="Arimo"/>
                          <a:ea typeface="Arimo"/>
                          <a:cs typeface="Arimo"/>
                          <a:sym typeface="Arimo"/>
                        </a:rPr>
                        <a:t>Propuesta</a:t>
                      </a:r>
                      <a:endParaRPr b="1" sz="1999" u="none" cap="none" strike="noStrike">
                        <a:solidFill>
                          <a:srgbClr val="FFFFFF"/>
                        </a:solidFill>
                        <a:latin typeface="Arimo"/>
                        <a:ea typeface="Arimo"/>
                        <a:cs typeface="Arimo"/>
                        <a:sym typeface="Arimo"/>
                      </a:endParaRPr>
                    </a:p>
                  </a:txBody>
                  <a:tcPr marT="190500" marB="190500" marR="190500" marL="190500" anchor="ctr">
                    <a:lnL cap="flat" cmpd="sng" w="38100">
                      <a:solidFill>
                        <a:srgbClr val="FFFFFF"/>
                      </a:solidFill>
                      <a:prstDash val="solid"/>
                      <a:round/>
                      <a:headEnd len="sm" w="sm" type="none"/>
                      <a:tailEnd len="sm" w="sm" type="none"/>
                    </a:lnL>
                    <a:lnR cap="flat" cmpd="sng" w="38100">
                      <a:solidFill>
                        <a:srgbClr val="54762C"/>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54762C"/>
                      </a:solidFill>
                      <a:prstDash val="solid"/>
                      <a:round/>
                      <a:headEnd len="sm" w="sm" type="none"/>
                      <a:tailEnd len="sm" w="sm" type="none"/>
                    </a:lnL>
                    <a:lnR cap="flat" cmpd="sng" w="38100">
                      <a:solidFill>
                        <a:srgbClr val="54762C"/>
                      </a:solidFill>
                      <a:prstDash val="solid"/>
                      <a:round/>
                      <a:headEnd len="sm" w="sm" type="none"/>
                      <a:tailEnd len="sm" w="sm" type="none"/>
                    </a:lnR>
                    <a:lnT cap="flat" cmpd="sng" w="38100">
                      <a:solidFill>
                        <a:srgbClr val="54762C"/>
                      </a:solidFill>
                      <a:prstDash val="solid"/>
                      <a:round/>
                      <a:headEnd len="sm" w="sm" type="none"/>
                      <a:tailEnd len="sm" w="sm" type="none"/>
                    </a:lnT>
                    <a:lnB cap="flat" cmpd="sng" w="38100">
                      <a:solidFill>
                        <a:srgbClr val="54762C"/>
                      </a:solidFill>
                      <a:prstDash val="solid"/>
                      <a:round/>
                      <a:headEnd len="sm" w="sm" type="none"/>
                      <a:tailEnd len="sm" w="sm" type="none"/>
                    </a:lnB>
                    <a:solidFill>
                      <a:srgbClr val="80B443"/>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54762C"/>
                      </a:solidFill>
                      <a:prstDash val="solid"/>
                      <a:round/>
                      <a:headEnd len="sm" w="sm" type="none"/>
                      <a:tailEnd len="sm" w="sm" type="none"/>
                    </a:lnL>
                    <a:lnR cap="flat" cmpd="sng" w="38100">
                      <a:solidFill>
                        <a:srgbClr val="54762C"/>
                      </a:solidFill>
                      <a:prstDash val="solid"/>
                      <a:round/>
                      <a:headEnd len="sm" w="sm" type="none"/>
                      <a:tailEnd len="sm" w="sm" type="none"/>
                    </a:lnR>
                    <a:lnT cap="flat" cmpd="sng" w="38100">
                      <a:solidFill>
                        <a:srgbClr val="54762C"/>
                      </a:solidFill>
                      <a:prstDash val="solid"/>
                      <a:round/>
                      <a:headEnd len="sm" w="sm" type="none"/>
                      <a:tailEnd len="sm" w="sm" type="none"/>
                    </a:lnT>
                    <a:lnB cap="flat" cmpd="sng" w="38100">
                      <a:solidFill>
                        <a:srgbClr val="814294"/>
                      </a:solidFill>
                      <a:prstDash val="solid"/>
                      <a:round/>
                      <a:headEnd len="sm" w="sm" type="none"/>
                      <a:tailEnd len="sm" w="sm" type="none"/>
                    </a:lnB>
                    <a:solidFill>
                      <a:srgbClr val="80B443"/>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54762C"/>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814294"/>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r>
              <a:tr h="961075">
                <a:tc>
                  <a:txBody>
                    <a:bodyPr/>
                    <a:lstStyle/>
                    <a:p>
                      <a:pPr indent="0" lvl="0" marL="0" marR="0" rtl="0" algn="ctr">
                        <a:lnSpc>
                          <a:spcPct val="140020"/>
                        </a:lnSpc>
                        <a:spcBef>
                          <a:spcPts val="0"/>
                        </a:spcBef>
                        <a:spcAft>
                          <a:spcPts val="0"/>
                        </a:spcAft>
                        <a:buClr>
                          <a:srgbClr val="000000"/>
                        </a:buClr>
                        <a:buSzPts val="1999"/>
                        <a:buFont typeface="Arial"/>
                        <a:buNone/>
                      </a:pPr>
                      <a:r>
                        <a:rPr b="1" lang="en-US" sz="1999" u="none" cap="none" strike="noStrike">
                          <a:solidFill>
                            <a:srgbClr val="FFFFFF"/>
                          </a:solidFill>
                          <a:latin typeface="Arimo"/>
                          <a:ea typeface="Arimo"/>
                          <a:cs typeface="Arimo"/>
                          <a:sym typeface="Arimo"/>
                        </a:rPr>
                        <a:t>Exploración</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814294"/>
                      </a:solidFill>
                      <a:prstDash val="solid"/>
                      <a:round/>
                      <a:headEnd len="sm" w="sm" type="none"/>
                      <a:tailEnd len="sm" w="sm" type="none"/>
                    </a:lnR>
                    <a:lnT cap="flat" cmpd="sng" w="38100">
                      <a:solidFill>
                        <a:srgbClr val="54762C"/>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814294"/>
                      </a:solidFill>
                      <a:prstDash val="solid"/>
                      <a:round/>
                      <a:headEnd len="sm" w="sm" type="none"/>
                      <a:tailEnd len="sm" w="sm" type="none"/>
                    </a:lnL>
                    <a:lnR cap="flat" cmpd="sng" w="38100">
                      <a:solidFill>
                        <a:srgbClr val="814294"/>
                      </a:solidFill>
                      <a:prstDash val="solid"/>
                      <a:round/>
                      <a:headEnd len="sm" w="sm" type="none"/>
                      <a:tailEnd len="sm" w="sm" type="none"/>
                    </a:lnR>
                    <a:lnT cap="flat" cmpd="sng" w="38100">
                      <a:solidFill>
                        <a:srgbClr val="814294"/>
                      </a:solidFill>
                      <a:prstDash val="solid"/>
                      <a:round/>
                      <a:headEnd len="sm" w="sm" type="none"/>
                      <a:tailEnd len="sm" w="sm" type="none"/>
                    </a:lnT>
                    <a:lnB cap="flat" cmpd="sng" w="38100">
                      <a:solidFill>
                        <a:srgbClr val="814294"/>
                      </a:solidFill>
                      <a:prstDash val="solid"/>
                      <a:round/>
                      <a:headEnd len="sm" w="sm" type="none"/>
                      <a:tailEnd len="sm" w="sm" type="none"/>
                    </a:lnB>
                    <a:solidFill>
                      <a:srgbClr val="C063DB"/>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814294"/>
                      </a:solidFill>
                      <a:prstDash val="solid"/>
                      <a:round/>
                      <a:headEnd len="sm" w="sm" type="none"/>
                      <a:tailEnd len="sm" w="sm" type="none"/>
                    </a:lnL>
                    <a:lnR cap="flat" cmpd="sng" w="38100">
                      <a:solidFill>
                        <a:srgbClr val="814294"/>
                      </a:solidFill>
                      <a:prstDash val="solid"/>
                      <a:round/>
                      <a:headEnd len="sm" w="sm" type="none"/>
                      <a:tailEnd len="sm" w="sm" type="none"/>
                    </a:lnR>
                    <a:lnT cap="flat" cmpd="sng" w="38100">
                      <a:solidFill>
                        <a:srgbClr val="814294"/>
                      </a:solidFill>
                      <a:prstDash val="solid"/>
                      <a:round/>
                      <a:headEnd len="sm" w="sm" type="none"/>
                      <a:tailEnd len="sm" w="sm" type="none"/>
                    </a:lnT>
                    <a:lnB cap="flat" cmpd="sng" w="38100">
                      <a:solidFill>
                        <a:srgbClr val="814294"/>
                      </a:solidFill>
                      <a:prstDash val="solid"/>
                      <a:round/>
                      <a:headEnd len="sm" w="sm" type="none"/>
                      <a:tailEnd len="sm" w="sm" type="none"/>
                    </a:lnB>
                    <a:solidFill>
                      <a:srgbClr val="C063DB"/>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814294"/>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r>
              <a:tr h="934125">
                <a:tc>
                  <a:txBody>
                    <a:bodyPr/>
                    <a:lstStyle/>
                    <a:p>
                      <a:pPr indent="0" lvl="0" marL="0" marR="0" rtl="0" algn="ctr">
                        <a:lnSpc>
                          <a:spcPct val="140021"/>
                        </a:lnSpc>
                        <a:spcBef>
                          <a:spcPts val="0"/>
                        </a:spcBef>
                        <a:spcAft>
                          <a:spcPts val="0"/>
                        </a:spcAft>
                        <a:buClr>
                          <a:srgbClr val="000000"/>
                        </a:buClr>
                        <a:buSzPts val="1899"/>
                        <a:buFont typeface="Arial"/>
                        <a:buNone/>
                      </a:pPr>
                      <a:r>
                        <a:rPr b="1" lang="en-US" sz="1899" u="none" cap="none" strike="noStrike">
                          <a:solidFill>
                            <a:srgbClr val="FFFFFF"/>
                          </a:solidFill>
                          <a:latin typeface="Arimo"/>
                          <a:ea typeface="Arimo"/>
                          <a:cs typeface="Arimo"/>
                          <a:sym typeface="Arimo"/>
                        </a:rPr>
                        <a:t>Prueba Concepto</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814294"/>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814294"/>
                      </a:solidFill>
                      <a:prstDash val="solid"/>
                      <a:round/>
                      <a:headEnd len="sm" w="sm" type="none"/>
                      <a:tailEnd len="sm" w="sm" type="none"/>
                    </a:lnL>
                    <a:lnR cap="flat" cmpd="sng" w="38100">
                      <a:solidFill>
                        <a:srgbClr val="814294"/>
                      </a:solidFill>
                      <a:prstDash val="solid"/>
                      <a:round/>
                      <a:headEnd len="sm" w="sm" type="none"/>
                      <a:tailEnd len="sm" w="sm" type="none"/>
                    </a:lnR>
                    <a:lnT cap="flat" cmpd="sng" w="38100">
                      <a:solidFill>
                        <a:srgbClr val="814294"/>
                      </a:solidFill>
                      <a:prstDash val="solid"/>
                      <a:round/>
                      <a:headEnd len="sm" w="sm" type="none"/>
                      <a:tailEnd len="sm" w="sm" type="none"/>
                    </a:lnT>
                    <a:lnB cap="flat" cmpd="sng" w="38100">
                      <a:solidFill>
                        <a:srgbClr val="814294"/>
                      </a:solidFill>
                      <a:prstDash val="solid"/>
                      <a:round/>
                      <a:headEnd len="sm" w="sm" type="none"/>
                      <a:tailEnd len="sm" w="sm" type="none"/>
                    </a:lnB>
                    <a:solidFill>
                      <a:srgbClr val="C063DB"/>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814294"/>
                      </a:solidFill>
                      <a:prstDash val="solid"/>
                      <a:round/>
                      <a:headEnd len="sm" w="sm" type="none"/>
                      <a:tailEnd len="sm" w="sm" type="none"/>
                    </a:lnL>
                    <a:lnR cap="flat" cmpd="sng" w="38100">
                      <a:solidFill>
                        <a:srgbClr val="814294"/>
                      </a:solidFill>
                      <a:prstDash val="solid"/>
                      <a:round/>
                      <a:headEnd len="sm" w="sm" type="none"/>
                      <a:tailEnd len="sm" w="sm" type="none"/>
                    </a:lnR>
                    <a:lnT cap="flat" cmpd="sng" w="38100">
                      <a:solidFill>
                        <a:srgbClr val="814294"/>
                      </a:solidFill>
                      <a:prstDash val="solid"/>
                      <a:round/>
                      <a:headEnd len="sm" w="sm" type="none"/>
                      <a:tailEnd len="sm" w="sm" type="none"/>
                    </a:lnT>
                    <a:lnB cap="flat" cmpd="sng" w="38100">
                      <a:solidFill>
                        <a:srgbClr val="814294"/>
                      </a:solidFill>
                      <a:prstDash val="solid"/>
                      <a:round/>
                      <a:headEnd len="sm" w="sm" type="none"/>
                      <a:tailEnd len="sm" w="sm" type="none"/>
                    </a:lnB>
                    <a:solidFill>
                      <a:srgbClr val="C063DB"/>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814294"/>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r>
              <a:tr h="1109300">
                <a:tc>
                  <a:txBody>
                    <a:bodyPr/>
                    <a:lstStyle/>
                    <a:p>
                      <a:pPr indent="0" lvl="0" marL="0" marR="0" rtl="0" algn="ctr">
                        <a:lnSpc>
                          <a:spcPct val="140000"/>
                        </a:lnSpc>
                        <a:spcBef>
                          <a:spcPts val="0"/>
                        </a:spcBef>
                        <a:spcAft>
                          <a:spcPts val="0"/>
                        </a:spcAft>
                        <a:buClr>
                          <a:srgbClr val="000000"/>
                        </a:buClr>
                        <a:buSzPts val="1800"/>
                        <a:buFont typeface="Arial"/>
                        <a:buNone/>
                      </a:pPr>
                      <a:r>
                        <a:rPr b="1" lang="en-US" sz="1800" u="none" cap="none" strike="noStrike">
                          <a:solidFill>
                            <a:srgbClr val="FFFFFF"/>
                          </a:solidFill>
                          <a:latin typeface="Arimo"/>
                          <a:ea typeface="Arimo"/>
                          <a:cs typeface="Arimo"/>
                          <a:sym typeface="Arimo"/>
                        </a:rPr>
                        <a:t>Análisis de Correlación</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814294"/>
                      </a:solidFill>
                      <a:prstDash val="solid"/>
                      <a:round/>
                      <a:headEnd len="sm" w="sm" type="none"/>
                      <a:tailEnd len="sm" w="sm" type="none"/>
                    </a:lnR>
                    <a:lnT cap="flat" cmpd="sng" w="38100">
                      <a:solidFill>
                        <a:srgbClr val="814294"/>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814294"/>
                      </a:solidFill>
                      <a:prstDash val="solid"/>
                      <a:round/>
                      <a:headEnd len="sm" w="sm" type="none"/>
                      <a:tailEnd len="sm" w="sm" type="none"/>
                    </a:lnL>
                    <a:lnR cap="flat" cmpd="sng" w="38100">
                      <a:solidFill>
                        <a:srgbClr val="814294"/>
                      </a:solidFill>
                      <a:prstDash val="solid"/>
                      <a:round/>
                      <a:headEnd len="sm" w="sm" type="none"/>
                      <a:tailEnd len="sm" w="sm" type="none"/>
                    </a:lnR>
                    <a:lnT cap="flat" cmpd="sng" w="38100">
                      <a:solidFill>
                        <a:srgbClr val="814294"/>
                      </a:solidFill>
                      <a:prstDash val="solid"/>
                      <a:round/>
                      <a:headEnd len="sm" w="sm" type="none"/>
                      <a:tailEnd len="sm" w="sm" type="none"/>
                    </a:lnT>
                    <a:lnB cap="flat" cmpd="sng" w="38100">
                      <a:solidFill>
                        <a:srgbClr val="814294"/>
                      </a:solidFill>
                      <a:prstDash val="solid"/>
                      <a:round/>
                      <a:headEnd len="sm" w="sm" type="none"/>
                      <a:tailEnd len="sm" w="sm" type="none"/>
                    </a:lnB>
                    <a:solidFill>
                      <a:srgbClr val="C063DB"/>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814294"/>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r>
              <a:tr h="990625">
                <a:tc>
                  <a:txBody>
                    <a:bodyPr/>
                    <a:lstStyle/>
                    <a:p>
                      <a:pPr indent="0" lvl="0" marL="0" marR="0" rtl="0" algn="ctr">
                        <a:lnSpc>
                          <a:spcPct val="140000"/>
                        </a:lnSpc>
                        <a:spcBef>
                          <a:spcPts val="0"/>
                        </a:spcBef>
                        <a:spcAft>
                          <a:spcPts val="0"/>
                        </a:spcAft>
                        <a:buClr>
                          <a:srgbClr val="000000"/>
                        </a:buClr>
                        <a:buSzPts val="1800"/>
                        <a:buFont typeface="Arial"/>
                        <a:buNone/>
                      </a:pPr>
                      <a:r>
                        <a:rPr b="1" lang="en-US" sz="1800" u="none" cap="none" strike="noStrike">
                          <a:solidFill>
                            <a:srgbClr val="FFFFFF"/>
                          </a:solidFill>
                          <a:latin typeface="Arimo"/>
                          <a:ea typeface="Arimo"/>
                          <a:cs typeface="Arimo"/>
                          <a:sym typeface="Arimo"/>
                        </a:rPr>
                        <a:t>Limpieza</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814294"/>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814294"/>
                      </a:solidFill>
                      <a:prstDash val="solid"/>
                      <a:round/>
                      <a:headEnd len="sm" w="sm" type="none"/>
                      <a:tailEnd len="sm" w="sm" type="none"/>
                    </a:lnL>
                    <a:lnR cap="flat" cmpd="sng" w="38100">
                      <a:solidFill>
                        <a:srgbClr val="814294"/>
                      </a:solidFill>
                      <a:prstDash val="solid"/>
                      <a:round/>
                      <a:headEnd len="sm" w="sm" type="none"/>
                      <a:tailEnd len="sm" w="sm" type="none"/>
                    </a:lnR>
                    <a:lnT cap="flat" cmpd="sng" w="38100">
                      <a:solidFill>
                        <a:srgbClr val="814294"/>
                      </a:solidFill>
                      <a:prstDash val="solid"/>
                      <a:round/>
                      <a:headEnd len="sm" w="sm" type="none"/>
                      <a:tailEnd len="sm" w="sm" type="none"/>
                    </a:lnT>
                    <a:lnB cap="flat" cmpd="sng" w="38100">
                      <a:solidFill>
                        <a:srgbClr val="814294"/>
                      </a:solidFill>
                      <a:prstDash val="solid"/>
                      <a:round/>
                      <a:headEnd len="sm" w="sm" type="none"/>
                      <a:tailEnd len="sm" w="sm" type="none"/>
                    </a:lnB>
                    <a:solidFill>
                      <a:srgbClr val="C063DB"/>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814294"/>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9D712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9D712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9D712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r>
              <a:tr h="1100025">
                <a:tc>
                  <a:txBody>
                    <a:bodyPr/>
                    <a:lstStyle/>
                    <a:p>
                      <a:pPr indent="0" lvl="0" marL="0" marR="0" rtl="0" algn="ctr">
                        <a:lnSpc>
                          <a:spcPct val="140021"/>
                        </a:lnSpc>
                        <a:spcBef>
                          <a:spcPts val="0"/>
                        </a:spcBef>
                        <a:spcAft>
                          <a:spcPts val="0"/>
                        </a:spcAft>
                        <a:buClr>
                          <a:schemeClr val="dk1"/>
                        </a:buClr>
                        <a:buSzPts val="1899"/>
                        <a:buFont typeface="Arial"/>
                        <a:buNone/>
                      </a:pPr>
                      <a:r>
                        <a:rPr b="1" lang="en-US" sz="1899" u="none" cap="none" strike="noStrike">
                          <a:solidFill>
                            <a:schemeClr val="lt1"/>
                          </a:solidFill>
                          <a:latin typeface="Arimo"/>
                          <a:ea typeface="Arimo"/>
                          <a:cs typeface="Arimo"/>
                          <a:sym typeface="Arimo"/>
                        </a:rPr>
                        <a:t>Feature Engineer</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9D712F"/>
                      </a:solidFill>
                      <a:prstDash val="solid"/>
                      <a:round/>
                      <a:headEnd len="sm" w="sm" type="none"/>
                      <a:tailEnd len="sm" w="sm" type="none"/>
                    </a:lnR>
                    <a:lnT cap="flat" cmpd="sng" w="38100">
                      <a:solidFill>
                        <a:srgbClr val="814294"/>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9D712F"/>
                      </a:solidFill>
                      <a:prstDash val="solid"/>
                      <a:round/>
                      <a:headEnd len="sm" w="sm" type="none"/>
                      <a:tailEnd len="sm" w="sm" type="none"/>
                    </a:lnL>
                    <a:lnR cap="flat" cmpd="sng" w="38100">
                      <a:solidFill>
                        <a:srgbClr val="9D712F"/>
                      </a:solidFill>
                      <a:prstDash val="solid"/>
                      <a:round/>
                      <a:headEnd len="sm" w="sm" type="none"/>
                      <a:tailEnd len="sm" w="sm" type="none"/>
                    </a:lnR>
                    <a:lnT cap="flat" cmpd="sng" w="38100">
                      <a:solidFill>
                        <a:srgbClr val="9D712F"/>
                      </a:solidFill>
                      <a:prstDash val="solid"/>
                      <a:round/>
                      <a:headEnd len="sm" w="sm" type="none"/>
                      <a:tailEnd len="sm" w="sm" type="none"/>
                    </a:lnT>
                    <a:lnB cap="flat" cmpd="sng" w="38100">
                      <a:solidFill>
                        <a:srgbClr val="9D712F"/>
                      </a:solidFill>
                      <a:prstDash val="solid"/>
                      <a:round/>
                      <a:headEnd len="sm" w="sm" type="none"/>
                      <a:tailEnd len="sm" w="sm" type="none"/>
                    </a:lnB>
                    <a:solidFill>
                      <a:srgbClr val="E4A445"/>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9D712F"/>
                      </a:solidFill>
                      <a:prstDash val="solid"/>
                      <a:round/>
                      <a:headEnd len="sm" w="sm" type="none"/>
                      <a:tailEnd len="sm" w="sm" type="none"/>
                    </a:lnL>
                    <a:lnR cap="flat" cmpd="sng" w="38100">
                      <a:solidFill>
                        <a:srgbClr val="9D712F"/>
                      </a:solidFill>
                      <a:prstDash val="solid"/>
                      <a:round/>
                      <a:headEnd len="sm" w="sm" type="none"/>
                      <a:tailEnd len="sm" w="sm" type="none"/>
                    </a:lnR>
                    <a:lnT cap="flat" cmpd="sng" w="38100">
                      <a:solidFill>
                        <a:srgbClr val="9D712F"/>
                      </a:solidFill>
                      <a:prstDash val="solid"/>
                      <a:round/>
                      <a:headEnd len="sm" w="sm" type="none"/>
                      <a:tailEnd len="sm" w="sm" type="none"/>
                    </a:lnT>
                    <a:lnB cap="flat" cmpd="sng" w="38100">
                      <a:solidFill>
                        <a:srgbClr val="9D712F"/>
                      </a:solidFill>
                      <a:prstDash val="solid"/>
                      <a:round/>
                      <a:headEnd len="sm" w="sm" type="none"/>
                      <a:tailEnd len="sm" w="sm" type="none"/>
                    </a:lnB>
                    <a:solidFill>
                      <a:srgbClr val="E4A445"/>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9D712F"/>
                      </a:solidFill>
                      <a:prstDash val="solid"/>
                      <a:round/>
                      <a:headEnd len="sm" w="sm" type="none"/>
                      <a:tailEnd len="sm" w="sm" type="none"/>
                    </a:lnL>
                    <a:lnR cap="flat" cmpd="sng" w="38100">
                      <a:solidFill>
                        <a:srgbClr val="9D712F"/>
                      </a:solidFill>
                      <a:prstDash val="solid"/>
                      <a:round/>
                      <a:headEnd len="sm" w="sm" type="none"/>
                      <a:tailEnd len="sm" w="sm" type="none"/>
                    </a:lnR>
                    <a:lnT cap="flat" cmpd="sng" w="38100">
                      <a:solidFill>
                        <a:srgbClr val="9D712F"/>
                      </a:solidFill>
                      <a:prstDash val="solid"/>
                      <a:round/>
                      <a:headEnd len="sm" w="sm" type="none"/>
                      <a:tailEnd len="sm" w="sm" type="none"/>
                    </a:lnT>
                    <a:lnB cap="flat" cmpd="sng" w="38100">
                      <a:solidFill>
                        <a:srgbClr val="9D712F"/>
                      </a:solidFill>
                      <a:prstDash val="solid"/>
                      <a:round/>
                      <a:headEnd len="sm" w="sm" type="none"/>
                      <a:tailEnd len="sm" w="sm" type="none"/>
                    </a:lnB>
                    <a:solidFill>
                      <a:srgbClr val="E4A445"/>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9D712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9D712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r>
              <a:tr h="1001375">
                <a:tc>
                  <a:txBody>
                    <a:bodyPr/>
                    <a:lstStyle/>
                    <a:p>
                      <a:pPr indent="0" lvl="0" marL="0" marR="0" rtl="0" algn="ctr">
                        <a:lnSpc>
                          <a:spcPct val="140021"/>
                        </a:lnSpc>
                        <a:spcBef>
                          <a:spcPts val="0"/>
                        </a:spcBef>
                        <a:spcAft>
                          <a:spcPts val="0"/>
                        </a:spcAft>
                        <a:buClr>
                          <a:srgbClr val="000000"/>
                        </a:buClr>
                        <a:buSzPts val="1899"/>
                        <a:buFont typeface="Arial"/>
                        <a:buNone/>
                      </a:pPr>
                      <a:r>
                        <a:rPr b="1" lang="en-US" sz="1899" u="none" cap="none" strike="noStrike">
                          <a:solidFill>
                            <a:srgbClr val="FFFFFF"/>
                          </a:solidFill>
                          <a:latin typeface="Arimo"/>
                          <a:ea typeface="Arimo"/>
                          <a:cs typeface="Arimo"/>
                          <a:sym typeface="Arimo"/>
                        </a:rPr>
                        <a:t>Train y Testing</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9D712F"/>
                      </a:solidFill>
                      <a:prstDash val="solid"/>
                      <a:round/>
                      <a:headEnd len="sm" w="sm" type="none"/>
                      <a:tailEnd len="sm" w="sm" type="none"/>
                    </a:lnR>
                    <a:lnT cap="flat" cmpd="sng" w="38100">
                      <a:solidFill>
                        <a:srgbClr val="9D712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9D712F"/>
                      </a:solidFill>
                      <a:prstDash val="solid"/>
                      <a:round/>
                      <a:headEnd len="sm" w="sm" type="none"/>
                      <a:tailEnd len="sm" w="sm" type="none"/>
                    </a:lnL>
                    <a:lnR cap="flat" cmpd="sng" w="38100">
                      <a:solidFill>
                        <a:srgbClr val="9D712F"/>
                      </a:solidFill>
                      <a:prstDash val="solid"/>
                      <a:round/>
                      <a:headEnd len="sm" w="sm" type="none"/>
                      <a:tailEnd len="sm" w="sm" type="none"/>
                    </a:lnR>
                    <a:lnT cap="flat" cmpd="sng" w="38100">
                      <a:solidFill>
                        <a:srgbClr val="9D712F"/>
                      </a:solidFill>
                      <a:prstDash val="solid"/>
                      <a:round/>
                      <a:headEnd len="sm" w="sm" type="none"/>
                      <a:tailEnd len="sm" w="sm" type="none"/>
                    </a:lnT>
                    <a:lnB cap="flat" cmpd="sng" w="38100">
                      <a:solidFill>
                        <a:srgbClr val="9D712F"/>
                      </a:solidFill>
                      <a:prstDash val="solid"/>
                      <a:round/>
                      <a:headEnd len="sm" w="sm" type="none"/>
                      <a:tailEnd len="sm" w="sm" type="none"/>
                    </a:lnB>
                    <a:solidFill>
                      <a:srgbClr val="E4A445"/>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9D712F"/>
                      </a:solidFill>
                      <a:prstDash val="solid"/>
                      <a:round/>
                      <a:headEnd len="sm" w="sm" type="none"/>
                      <a:tailEnd len="sm" w="sm" type="none"/>
                    </a:lnL>
                    <a:lnR cap="flat" cmpd="sng" w="38100">
                      <a:solidFill>
                        <a:srgbClr val="9D712F"/>
                      </a:solidFill>
                      <a:prstDash val="solid"/>
                      <a:round/>
                      <a:headEnd len="sm" w="sm" type="none"/>
                      <a:tailEnd len="sm" w="sm" type="none"/>
                    </a:lnR>
                    <a:lnT cap="flat" cmpd="sng" w="38100">
                      <a:solidFill>
                        <a:srgbClr val="9D712F"/>
                      </a:solidFill>
                      <a:prstDash val="solid"/>
                      <a:round/>
                      <a:headEnd len="sm" w="sm" type="none"/>
                      <a:tailEnd len="sm" w="sm" type="none"/>
                    </a:lnT>
                    <a:lnB cap="flat" cmpd="sng" w="38100">
                      <a:solidFill>
                        <a:srgbClr val="9D712F"/>
                      </a:solidFill>
                      <a:prstDash val="solid"/>
                      <a:round/>
                      <a:headEnd len="sm" w="sm" type="none"/>
                      <a:tailEnd len="sm" w="sm" type="none"/>
                    </a:lnB>
                    <a:solidFill>
                      <a:srgbClr val="E4A445"/>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9D712F"/>
                      </a:solidFill>
                      <a:prstDash val="solid"/>
                      <a:round/>
                      <a:headEnd len="sm" w="sm" type="none"/>
                      <a:tailEnd len="sm" w="sm" type="none"/>
                    </a:lnL>
                    <a:lnR cap="flat" cmpd="sng" w="38100">
                      <a:solidFill>
                        <a:srgbClr val="9D712F"/>
                      </a:solidFill>
                      <a:prstDash val="solid"/>
                      <a:round/>
                      <a:headEnd len="sm" w="sm" type="none"/>
                      <a:tailEnd len="sm" w="sm" type="none"/>
                    </a:lnR>
                    <a:lnT cap="flat" cmpd="sng" w="38100">
                      <a:solidFill>
                        <a:srgbClr val="9D712F"/>
                      </a:solidFill>
                      <a:prstDash val="solid"/>
                      <a:round/>
                      <a:headEnd len="sm" w="sm" type="none"/>
                      <a:tailEnd len="sm" w="sm" type="none"/>
                    </a:lnT>
                    <a:lnB cap="flat" cmpd="sng" w="38100">
                      <a:solidFill>
                        <a:srgbClr val="428E8F"/>
                      </a:solidFill>
                      <a:prstDash val="solid"/>
                      <a:round/>
                      <a:headEnd len="sm" w="sm" type="none"/>
                      <a:tailEnd len="sm" w="sm" type="none"/>
                    </a:lnB>
                    <a:solidFill>
                      <a:srgbClr val="E4A445"/>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9D712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428E8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428E8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428E8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r>
              <a:tr h="863950">
                <a:tc>
                  <a:txBody>
                    <a:bodyPr/>
                    <a:lstStyle/>
                    <a:p>
                      <a:pPr indent="0" lvl="0" marL="0" marR="0" rtl="0" algn="ctr">
                        <a:lnSpc>
                          <a:spcPct val="140021"/>
                        </a:lnSpc>
                        <a:spcBef>
                          <a:spcPts val="0"/>
                        </a:spcBef>
                        <a:spcAft>
                          <a:spcPts val="0"/>
                        </a:spcAft>
                        <a:buClr>
                          <a:srgbClr val="000000"/>
                        </a:buClr>
                        <a:buSzPts val="1899"/>
                        <a:buFont typeface="Arial"/>
                        <a:buNone/>
                      </a:pPr>
                      <a:r>
                        <a:rPr b="1" lang="en-US" sz="1899" u="none" cap="none" strike="noStrike">
                          <a:solidFill>
                            <a:srgbClr val="FFFFFF"/>
                          </a:solidFill>
                          <a:latin typeface="Arimo"/>
                          <a:ea typeface="Arimo"/>
                          <a:cs typeface="Arimo"/>
                          <a:sym typeface="Arimo"/>
                        </a:rPr>
                        <a:t>Producción</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94A8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9D712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428E8F"/>
                      </a:solidFill>
                      <a:prstDash val="solid"/>
                      <a:round/>
                      <a:headEnd len="sm" w="sm" type="none"/>
                      <a:tailEnd len="sm" w="sm" type="none"/>
                    </a:lnR>
                    <a:lnT cap="flat" cmpd="sng" w="38100">
                      <a:solidFill>
                        <a:srgbClr val="9D712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428E8F"/>
                      </a:solidFill>
                      <a:prstDash val="solid"/>
                      <a:round/>
                      <a:headEnd len="sm" w="sm" type="none"/>
                      <a:tailEnd len="sm" w="sm" type="none"/>
                    </a:lnL>
                    <a:lnR cap="flat" cmpd="sng" w="38100">
                      <a:solidFill>
                        <a:srgbClr val="428E8F"/>
                      </a:solidFill>
                      <a:prstDash val="solid"/>
                      <a:round/>
                      <a:headEnd len="sm" w="sm" type="none"/>
                      <a:tailEnd len="sm" w="sm" type="none"/>
                    </a:lnR>
                    <a:lnT cap="flat" cmpd="sng" w="38100">
                      <a:solidFill>
                        <a:srgbClr val="428E8F"/>
                      </a:solidFill>
                      <a:prstDash val="solid"/>
                      <a:round/>
                      <a:headEnd len="sm" w="sm" type="none"/>
                      <a:tailEnd len="sm" w="sm" type="none"/>
                    </a:lnT>
                    <a:lnB cap="flat" cmpd="sng" w="38100">
                      <a:solidFill>
                        <a:srgbClr val="428E8F"/>
                      </a:solidFill>
                      <a:prstDash val="solid"/>
                      <a:round/>
                      <a:headEnd len="sm" w="sm" type="none"/>
                      <a:tailEnd len="sm" w="sm" type="none"/>
                    </a:lnB>
                    <a:solidFill>
                      <a:srgbClr val="4ECED1"/>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428E8F"/>
                      </a:solidFill>
                      <a:prstDash val="solid"/>
                      <a:round/>
                      <a:headEnd len="sm" w="sm" type="none"/>
                      <a:tailEnd len="sm" w="sm" type="none"/>
                    </a:lnL>
                    <a:lnR cap="flat" cmpd="sng" w="38100">
                      <a:solidFill>
                        <a:srgbClr val="428E8F"/>
                      </a:solidFill>
                      <a:prstDash val="solid"/>
                      <a:round/>
                      <a:headEnd len="sm" w="sm" type="none"/>
                      <a:tailEnd len="sm" w="sm" type="none"/>
                    </a:lnR>
                    <a:lnT cap="flat" cmpd="sng" w="38100">
                      <a:solidFill>
                        <a:srgbClr val="428E8F"/>
                      </a:solidFill>
                      <a:prstDash val="solid"/>
                      <a:round/>
                      <a:headEnd len="sm" w="sm" type="none"/>
                      <a:tailEnd len="sm" w="sm" type="none"/>
                    </a:lnT>
                    <a:lnB cap="flat" cmpd="sng" w="38100">
                      <a:solidFill>
                        <a:srgbClr val="428E8F"/>
                      </a:solidFill>
                      <a:prstDash val="solid"/>
                      <a:round/>
                      <a:headEnd len="sm" w="sm" type="none"/>
                      <a:tailEnd len="sm" w="sm" type="none"/>
                    </a:lnB>
                    <a:solidFill>
                      <a:srgbClr val="4ECED1"/>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428E8F"/>
                      </a:solidFill>
                      <a:prstDash val="solid"/>
                      <a:round/>
                      <a:headEnd len="sm" w="sm" type="none"/>
                      <a:tailEnd len="sm" w="sm" type="none"/>
                    </a:lnL>
                    <a:lnR cap="flat" cmpd="sng" w="38100">
                      <a:solidFill>
                        <a:srgbClr val="428E8F"/>
                      </a:solidFill>
                      <a:prstDash val="solid"/>
                      <a:round/>
                      <a:headEnd len="sm" w="sm" type="none"/>
                      <a:tailEnd len="sm" w="sm" type="none"/>
                    </a:lnR>
                    <a:lnT cap="flat" cmpd="sng" w="38100">
                      <a:solidFill>
                        <a:srgbClr val="428E8F"/>
                      </a:solidFill>
                      <a:prstDash val="solid"/>
                      <a:round/>
                      <a:headEnd len="sm" w="sm" type="none"/>
                      <a:tailEnd len="sm" w="sm" type="none"/>
                    </a:lnT>
                    <a:lnB cap="flat" cmpd="sng" w="38100">
                      <a:solidFill>
                        <a:srgbClr val="428E8F"/>
                      </a:solidFill>
                      <a:prstDash val="solid"/>
                      <a:round/>
                      <a:headEnd len="sm" w="sm" type="none"/>
                      <a:tailEnd len="sm" w="sm" type="none"/>
                    </a:lnB>
                    <a:solidFill>
                      <a:srgbClr val="4ECED1"/>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428E8F"/>
                      </a:solidFill>
                      <a:prstDash val="solid"/>
                      <a:round/>
                      <a:headEnd len="sm" w="sm" type="none"/>
                      <a:tailEnd len="sm" w="sm" type="none"/>
                    </a:lnL>
                    <a:lnR cap="flat" cmpd="sng" w="38100">
                      <a:solidFill>
                        <a:srgbClr val="428E8F"/>
                      </a:solidFill>
                      <a:prstDash val="solid"/>
                      <a:round/>
                      <a:headEnd len="sm" w="sm" type="none"/>
                      <a:tailEnd len="sm" w="sm" type="none"/>
                    </a:lnR>
                    <a:lnT cap="flat" cmpd="sng" w="38100">
                      <a:solidFill>
                        <a:srgbClr val="428E8F"/>
                      </a:solidFill>
                      <a:prstDash val="solid"/>
                      <a:round/>
                      <a:headEnd len="sm" w="sm" type="none"/>
                      <a:tailEnd len="sm" w="sm" type="none"/>
                    </a:lnT>
                    <a:lnB cap="flat" cmpd="sng" w="38100">
                      <a:solidFill>
                        <a:srgbClr val="428E8F"/>
                      </a:solidFill>
                      <a:prstDash val="solid"/>
                      <a:round/>
                      <a:headEnd len="sm" w="sm" type="none"/>
                      <a:tailEnd len="sm" w="sm" type="none"/>
                    </a:lnB>
                    <a:solidFill>
                      <a:srgbClr val="4ECED1"/>
                    </a:solidFill>
                  </a:tcPr>
                </a:tc>
                <a:tc>
                  <a:txBody>
                    <a:bodyPr/>
                    <a:lstStyle/>
                    <a:p>
                      <a:pPr indent="0" lvl="0" marL="0" marR="0" rtl="0" algn="ctr">
                        <a:lnSpc>
                          <a:spcPct val="241727"/>
                        </a:lnSpc>
                        <a:spcBef>
                          <a:spcPts val="0"/>
                        </a:spcBef>
                        <a:spcAft>
                          <a:spcPts val="0"/>
                        </a:spcAft>
                        <a:buClr>
                          <a:srgbClr val="000000"/>
                        </a:buClr>
                        <a:buSzPts val="1100"/>
                        <a:buFont typeface="Arial"/>
                        <a:buNone/>
                      </a:pPr>
                      <a:r>
                        <a:t/>
                      </a:r>
                      <a:endParaRPr sz="1100" u="none" cap="none" strike="noStrike"/>
                    </a:p>
                  </a:txBody>
                  <a:tcPr marT="190500" marB="190500" marR="190500" marL="190500" anchor="ctr">
                    <a:lnL cap="flat" cmpd="sng" w="38100">
                      <a:solidFill>
                        <a:srgbClr val="428E8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6B2ED"/>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255" name="Shape 255"/>
        <p:cNvGrpSpPr/>
        <p:nvPr/>
      </p:nvGrpSpPr>
      <p:grpSpPr>
        <a:xfrm>
          <a:off x="0" y="0"/>
          <a:ext cx="0" cy="0"/>
          <a:chOff x="0" y="0"/>
          <a:chExt cx="0" cy="0"/>
        </a:xfrm>
      </p:grpSpPr>
      <p:sp>
        <p:nvSpPr>
          <p:cNvPr id="256" name="Google Shape;256;p11"/>
          <p:cNvSpPr/>
          <p:nvPr/>
        </p:nvSpPr>
        <p:spPr>
          <a:xfrm flipH="1" rot="5400000">
            <a:off x="15177010" y="-1253949"/>
            <a:ext cx="2720897" cy="5228794"/>
          </a:xfrm>
          <a:custGeom>
            <a:rect b="b" l="l" r="r" t="t"/>
            <a:pathLst>
              <a:path extrusionOk="0" h="5228794" w="2720897">
                <a:moveTo>
                  <a:pt x="0" y="5228795"/>
                </a:moveTo>
                <a:lnTo>
                  <a:pt x="2720897" y="5228795"/>
                </a:lnTo>
                <a:lnTo>
                  <a:pt x="2720897" y="0"/>
                </a:lnTo>
                <a:lnTo>
                  <a:pt x="0" y="0"/>
                </a:lnTo>
                <a:lnTo>
                  <a:pt x="0" y="5228795"/>
                </a:lnTo>
                <a:close/>
              </a:path>
            </a:pathLst>
          </a:custGeom>
          <a:blipFill rotWithShape="1">
            <a:blip r:embed="rId3">
              <a:alphaModFix/>
            </a:blip>
            <a:stretch>
              <a:fillRect b="0" l="0" r="0" t="0"/>
            </a:stretch>
          </a:blipFill>
          <a:ln>
            <a:noFill/>
          </a:ln>
        </p:spPr>
      </p:sp>
      <p:sp>
        <p:nvSpPr>
          <p:cNvPr id="257" name="Google Shape;257;p11"/>
          <p:cNvSpPr txBox="1"/>
          <p:nvPr/>
        </p:nvSpPr>
        <p:spPr>
          <a:xfrm>
            <a:off x="443343" y="224665"/>
            <a:ext cx="17401314" cy="1135783"/>
          </a:xfrm>
          <a:prstGeom prst="rect">
            <a:avLst/>
          </a:prstGeom>
          <a:noFill/>
          <a:ln>
            <a:noFill/>
          </a:ln>
        </p:spPr>
        <p:txBody>
          <a:bodyPr anchorCtr="0" anchor="t" bIns="0" lIns="0" spcFirstLastPara="1" rIns="0" wrap="square" tIns="0">
            <a:spAutoFit/>
          </a:bodyPr>
          <a:lstStyle/>
          <a:p>
            <a:pPr indent="0" lvl="0" marL="0" marR="0" rtl="0" algn="ctr">
              <a:lnSpc>
                <a:spcPct val="106001"/>
              </a:lnSpc>
              <a:spcBef>
                <a:spcPts val="0"/>
              </a:spcBef>
              <a:spcAft>
                <a:spcPts val="0"/>
              </a:spcAft>
              <a:buClr>
                <a:srgbClr val="000000"/>
              </a:buClr>
              <a:buSzPts val="8165"/>
              <a:buFont typeface="Arial"/>
              <a:buNone/>
            </a:pPr>
            <a:r>
              <a:rPr b="0" i="0" lang="en-US" sz="8165" u="none" cap="none" strike="noStrike">
                <a:solidFill>
                  <a:srgbClr val="BFCCE9"/>
                </a:solidFill>
                <a:latin typeface="League Spartan"/>
                <a:ea typeface="League Spartan"/>
                <a:cs typeface="League Spartan"/>
                <a:sym typeface="League Spartan"/>
              </a:rPr>
              <a:t>OBJETIVOS DE CADA FASE</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rot="-5400000">
            <a:off x="390093" y="-1471468"/>
            <a:ext cx="2720897" cy="5228794"/>
          </a:xfrm>
          <a:custGeom>
            <a:rect b="b" l="l" r="r" t="t"/>
            <a:pathLst>
              <a:path extrusionOk="0" h="5228794" w="2720897">
                <a:moveTo>
                  <a:pt x="0" y="0"/>
                </a:moveTo>
                <a:lnTo>
                  <a:pt x="2720897" y="0"/>
                </a:lnTo>
                <a:lnTo>
                  <a:pt x="2720897" y="5228794"/>
                </a:lnTo>
                <a:lnTo>
                  <a:pt x="0" y="5228794"/>
                </a:lnTo>
                <a:lnTo>
                  <a:pt x="0" y="0"/>
                </a:lnTo>
                <a:close/>
              </a:path>
            </a:pathLst>
          </a:custGeom>
          <a:blipFill rotWithShape="1">
            <a:blip r:embed="rId3">
              <a:alphaModFix/>
            </a:blip>
            <a:stretch>
              <a:fillRect b="0" l="0" r="0" t="0"/>
            </a:stretch>
          </a:blipFill>
          <a:ln>
            <a:noFill/>
          </a:ln>
        </p:spPr>
      </p:sp>
      <p:grpSp>
        <p:nvGrpSpPr>
          <p:cNvPr id="259" name="Google Shape;259;p11"/>
          <p:cNvGrpSpPr/>
          <p:nvPr/>
        </p:nvGrpSpPr>
        <p:grpSpPr>
          <a:xfrm>
            <a:off x="1282925" y="1220501"/>
            <a:ext cx="7861128" cy="8693925"/>
            <a:chOff x="0" y="-47625"/>
            <a:chExt cx="2070407" cy="2289743"/>
          </a:xfrm>
        </p:grpSpPr>
        <p:sp>
          <p:nvSpPr>
            <p:cNvPr id="260" name="Google Shape;260;p11"/>
            <p:cNvSpPr/>
            <p:nvPr/>
          </p:nvSpPr>
          <p:spPr>
            <a:xfrm>
              <a:off x="0" y="0"/>
              <a:ext cx="2070407" cy="2242118"/>
            </a:xfrm>
            <a:custGeom>
              <a:rect b="b" l="l" r="r" t="t"/>
              <a:pathLst>
                <a:path extrusionOk="0" h="2242118" w="2070407">
                  <a:moveTo>
                    <a:pt x="0" y="0"/>
                  </a:moveTo>
                  <a:lnTo>
                    <a:pt x="2070407" y="0"/>
                  </a:lnTo>
                  <a:lnTo>
                    <a:pt x="2070407" y="2242118"/>
                  </a:lnTo>
                  <a:lnTo>
                    <a:pt x="0" y="2242118"/>
                  </a:lnTo>
                  <a:close/>
                </a:path>
              </a:pathLst>
            </a:custGeom>
            <a:solidFill>
              <a:srgbClr val="BFCCE9"/>
            </a:solidFill>
            <a:ln>
              <a:noFill/>
            </a:ln>
          </p:spPr>
        </p:sp>
        <p:sp>
          <p:nvSpPr>
            <p:cNvPr id="261" name="Google Shape;261;p11"/>
            <p:cNvSpPr txBox="1"/>
            <p:nvPr/>
          </p:nvSpPr>
          <p:spPr>
            <a:xfrm>
              <a:off x="0" y="-47625"/>
              <a:ext cx="2070407" cy="2289743"/>
            </a:xfrm>
            <a:prstGeom prst="rect">
              <a:avLst/>
            </a:prstGeom>
            <a:noFill/>
            <a:ln>
              <a:noFill/>
            </a:ln>
          </p:spPr>
          <p:txBody>
            <a:bodyPr anchorCtr="0" anchor="ctr" bIns="50800" lIns="50800" spcFirstLastPara="1" rIns="50800" wrap="square" tIns="50800">
              <a:noAutofit/>
            </a:bodyPr>
            <a:lstStyle/>
            <a:p>
              <a:pPr indent="0" lvl="0" marL="0" marR="0" rtl="0" algn="l">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62" name="Google Shape;262;p11"/>
          <p:cNvGrpSpPr/>
          <p:nvPr/>
        </p:nvGrpSpPr>
        <p:grpSpPr>
          <a:xfrm>
            <a:off x="9970328" y="1228903"/>
            <a:ext cx="7874330" cy="8685469"/>
            <a:chOff x="0" y="-47625"/>
            <a:chExt cx="2073897" cy="2287531"/>
          </a:xfrm>
        </p:grpSpPr>
        <p:sp>
          <p:nvSpPr>
            <p:cNvPr id="263" name="Google Shape;263;p11"/>
            <p:cNvSpPr/>
            <p:nvPr/>
          </p:nvSpPr>
          <p:spPr>
            <a:xfrm>
              <a:off x="0" y="0"/>
              <a:ext cx="2073897" cy="2239906"/>
            </a:xfrm>
            <a:custGeom>
              <a:rect b="b" l="l" r="r" t="t"/>
              <a:pathLst>
                <a:path extrusionOk="0" h="2239906" w="2073897">
                  <a:moveTo>
                    <a:pt x="0" y="0"/>
                  </a:moveTo>
                  <a:lnTo>
                    <a:pt x="2073897" y="0"/>
                  </a:lnTo>
                  <a:lnTo>
                    <a:pt x="2073897" y="2239906"/>
                  </a:lnTo>
                  <a:lnTo>
                    <a:pt x="0" y="2239906"/>
                  </a:lnTo>
                  <a:close/>
                </a:path>
              </a:pathLst>
            </a:custGeom>
            <a:solidFill>
              <a:srgbClr val="BFCCE9"/>
            </a:solidFill>
            <a:ln>
              <a:noFill/>
            </a:ln>
          </p:spPr>
        </p:sp>
        <p:sp>
          <p:nvSpPr>
            <p:cNvPr id="264" name="Google Shape;264;p11"/>
            <p:cNvSpPr txBox="1"/>
            <p:nvPr/>
          </p:nvSpPr>
          <p:spPr>
            <a:xfrm>
              <a:off x="0" y="-47625"/>
              <a:ext cx="2073897" cy="228753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65" name="Google Shape;265;p11"/>
          <p:cNvSpPr txBox="1"/>
          <p:nvPr/>
        </p:nvSpPr>
        <p:spPr>
          <a:xfrm>
            <a:off x="4174956" y="1324000"/>
            <a:ext cx="3380700" cy="615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Clr>
                <a:srgbClr val="000000"/>
              </a:buClr>
              <a:buSzPts val="4000"/>
              <a:buFont typeface="Arial"/>
              <a:buNone/>
            </a:pPr>
            <a:r>
              <a:rPr b="1" i="0" lang="en-US" sz="4000" u="none" cap="none" strike="noStrike">
                <a:solidFill>
                  <a:srgbClr val="194A8D"/>
                </a:solidFill>
                <a:latin typeface="Open Sans"/>
                <a:ea typeface="Open Sans"/>
                <a:cs typeface="Open Sans"/>
                <a:sym typeface="Open Sans"/>
              </a:rPr>
              <a:t>Start-up</a:t>
            </a:r>
            <a:endParaRPr b="0" i="0" sz="1400" u="none" cap="none" strike="noStrike">
              <a:solidFill>
                <a:srgbClr val="000000"/>
              </a:solidFill>
              <a:latin typeface="Arial"/>
              <a:ea typeface="Arial"/>
              <a:cs typeface="Arial"/>
              <a:sym typeface="Arial"/>
            </a:endParaRPr>
          </a:p>
        </p:txBody>
      </p:sp>
      <p:sp>
        <p:nvSpPr>
          <p:cNvPr id="266" name="Google Shape;266;p11"/>
          <p:cNvSpPr txBox="1"/>
          <p:nvPr/>
        </p:nvSpPr>
        <p:spPr>
          <a:xfrm>
            <a:off x="11483714" y="1324004"/>
            <a:ext cx="4338399" cy="68897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4000"/>
              <a:buFont typeface="Arial"/>
              <a:buNone/>
            </a:pPr>
            <a:r>
              <a:rPr b="1" i="0" lang="en-US" sz="4000" u="none" cap="none" strike="noStrike">
                <a:solidFill>
                  <a:srgbClr val="194A8D"/>
                </a:solidFill>
                <a:latin typeface="Open Sans"/>
                <a:ea typeface="Open Sans"/>
                <a:cs typeface="Open Sans"/>
                <a:sym typeface="Open Sans"/>
              </a:rPr>
              <a:t>Desarrollo</a:t>
            </a:r>
            <a:endParaRPr b="0" i="0" sz="1400" u="none" cap="none" strike="noStrike">
              <a:solidFill>
                <a:srgbClr val="000000"/>
              </a:solidFill>
              <a:latin typeface="Arial"/>
              <a:ea typeface="Arial"/>
              <a:cs typeface="Arial"/>
              <a:sym typeface="Arial"/>
            </a:endParaRPr>
          </a:p>
        </p:txBody>
      </p:sp>
      <p:sp>
        <p:nvSpPr>
          <p:cNvPr id="267" name="Google Shape;267;p11"/>
          <p:cNvSpPr txBox="1"/>
          <p:nvPr/>
        </p:nvSpPr>
        <p:spPr>
          <a:xfrm>
            <a:off x="1602237" y="2003453"/>
            <a:ext cx="7222500" cy="7683900"/>
          </a:xfrm>
          <a:prstGeom prst="rect">
            <a:avLst/>
          </a:prstGeom>
          <a:noFill/>
          <a:ln>
            <a:noFill/>
          </a:ln>
        </p:spPr>
        <p:txBody>
          <a:bodyPr anchorCtr="0" anchor="t" bIns="0" lIns="0" spcFirstLastPara="1" rIns="0" wrap="square" tIns="0">
            <a:spAutoFit/>
          </a:bodyPr>
          <a:lstStyle/>
          <a:p>
            <a:pPr indent="-289561" lvl="1" marL="604523" marR="0" rtl="0" algn="l">
              <a:lnSpc>
                <a:spcPct val="140000"/>
              </a:lnSpc>
              <a:spcBef>
                <a:spcPts val="0"/>
              </a:spcBef>
              <a:spcAft>
                <a:spcPts val="0"/>
              </a:spcAft>
              <a:buClr>
                <a:srgbClr val="000000"/>
              </a:buClr>
              <a:buSzPts val="2600"/>
              <a:buFont typeface="Open Sans"/>
              <a:buAutoNum type="arabicPeriod"/>
            </a:pPr>
            <a:r>
              <a:rPr b="0" i="0" lang="en-US" sz="2600" u="none" cap="none" strike="noStrike">
                <a:solidFill>
                  <a:srgbClr val="000000"/>
                </a:solidFill>
                <a:latin typeface="Open Sans"/>
                <a:ea typeface="Open Sans"/>
                <a:cs typeface="Open Sans"/>
                <a:sym typeface="Open Sans"/>
              </a:rPr>
              <a:t>¿Qué factores principales influyen en la suscripción del cliente?</a:t>
            </a:r>
            <a:endParaRPr b="0" i="0" sz="2600" u="none" cap="none" strike="noStrike">
              <a:solidFill>
                <a:srgbClr val="000000"/>
              </a:solidFill>
              <a:latin typeface="Arial"/>
              <a:ea typeface="Arial"/>
              <a:cs typeface="Arial"/>
              <a:sym typeface="Arial"/>
            </a:endParaRPr>
          </a:p>
          <a:p>
            <a:pPr indent="-289561" lvl="1" marL="604523" marR="0" rtl="0" algn="l">
              <a:lnSpc>
                <a:spcPct val="140000"/>
              </a:lnSpc>
              <a:spcBef>
                <a:spcPts val="0"/>
              </a:spcBef>
              <a:spcAft>
                <a:spcPts val="0"/>
              </a:spcAft>
              <a:buClr>
                <a:srgbClr val="000000"/>
              </a:buClr>
              <a:buSzPts val="2600"/>
              <a:buFont typeface="Open Sans"/>
              <a:buAutoNum type="arabicPeriod"/>
            </a:pPr>
            <a:r>
              <a:rPr b="0" i="0" lang="en-US" sz="2600" u="none" cap="none" strike="noStrike">
                <a:solidFill>
                  <a:srgbClr val="000000"/>
                </a:solidFill>
                <a:latin typeface="Open Sans"/>
                <a:ea typeface="Open Sans"/>
                <a:cs typeface="Open Sans"/>
                <a:sym typeface="Open Sans"/>
              </a:rPr>
              <a:t>¿Cuál es la metodología correcta para validar los resultados del modelo?</a:t>
            </a:r>
            <a:endParaRPr b="0" i="0" sz="2600" u="none" cap="none" strike="noStrike">
              <a:solidFill>
                <a:srgbClr val="000000"/>
              </a:solidFill>
              <a:latin typeface="Arial"/>
              <a:ea typeface="Arial"/>
              <a:cs typeface="Arial"/>
              <a:sym typeface="Arial"/>
            </a:endParaRPr>
          </a:p>
          <a:p>
            <a:pPr indent="-289561" lvl="1" marL="604523" marR="0" rtl="0" algn="l">
              <a:lnSpc>
                <a:spcPct val="140000"/>
              </a:lnSpc>
              <a:spcBef>
                <a:spcPts val="0"/>
              </a:spcBef>
              <a:spcAft>
                <a:spcPts val="0"/>
              </a:spcAft>
              <a:buClr>
                <a:srgbClr val="000000"/>
              </a:buClr>
              <a:buSzPts val="2600"/>
              <a:buFont typeface="Open Sans"/>
              <a:buAutoNum type="arabicPeriod"/>
            </a:pPr>
            <a:r>
              <a:rPr b="0" i="0" lang="en-US" sz="2600" u="none" cap="none" strike="noStrike">
                <a:solidFill>
                  <a:srgbClr val="000000"/>
                </a:solidFill>
                <a:latin typeface="Open Sans"/>
                <a:ea typeface="Open Sans"/>
                <a:cs typeface="Open Sans"/>
                <a:sym typeface="Open Sans"/>
              </a:rPr>
              <a:t>¿Cuáles serán las herramienta que se utilizarán para el desarrollo?</a:t>
            </a:r>
            <a:endParaRPr b="0" i="0" sz="2600" u="none" cap="none" strike="noStrike">
              <a:solidFill>
                <a:srgbClr val="000000"/>
              </a:solidFill>
              <a:latin typeface="Arial"/>
              <a:ea typeface="Arial"/>
              <a:cs typeface="Arial"/>
              <a:sym typeface="Arial"/>
            </a:endParaRPr>
          </a:p>
          <a:p>
            <a:pPr indent="-289561" lvl="1" marL="604523" marR="0" rtl="0" algn="l">
              <a:lnSpc>
                <a:spcPct val="140000"/>
              </a:lnSpc>
              <a:spcBef>
                <a:spcPts val="0"/>
              </a:spcBef>
              <a:spcAft>
                <a:spcPts val="0"/>
              </a:spcAft>
              <a:buClr>
                <a:srgbClr val="000000"/>
              </a:buClr>
              <a:buSzPts val="2600"/>
              <a:buFont typeface="Open Sans"/>
              <a:buAutoNum type="arabicPeriod"/>
            </a:pPr>
            <a:r>
              <a:rPr b="0" i="0" lang="en-US" sz="2600" u="none" cap="none" strike="noStrike">
                <a:solidFill>
                  <a:srgbClr val="000000"/>
                </a:solidFill>
                <a:latin typeface="Open Sans"/>
                <a:ea typeface="Open Sans"/>
                <a:cs typeface="Open Sans"/>
                <a:sym typeface="Open Sans"/>
              </a:rPr>
              <a:t>¿Cómo se trabajará con el preprocesamiento y limpieza de los datos?</a:t>
            </a:r>
            <a:endParaRPr b="0" i="0" sz="2600" u="none" cap="none" strike="noStrike">
              <a:solidFill>
                <a:srgbClr val="000000"/>
              </a:solidFill>
              <a:latin typeface="Arial"/>
              <a:ea typeface="Arial"/>
              <a:cs typeface="Arial"/>
              <a:sym typeface="Arial"/>
            </a:endParaRPr>
          </a:p>
          <a:p>
            <a:pPr indent="-289561" lvl="1" marL="604523" marR="0" rtl="0" algn="l">
              <a:lnSpc>
                <a:spcPct val="140000"/>
              </a:lnSpc>
              <a:spcBef>
                <a:spcPts val="0"/>
              </a:spcBef>
              <a:spcAft>
                <a:spcPts val="0"/>
              </a:spcAft>
              <a:buClr>
                <a:srgbClr val="000000"/>
              </a:buClr>
              <a:buSzPts val="2600"/>
              <a:buFont typeface="Open Sans"/>
              <a:buAutoNum type="arabicPeriod"/>
            </a:pPr>
            <a:r>
              <a:rPr b="0" i="0" lang="en-US" sz="2600" u="none" cap="none" strike="noStrike">
                <a:solidFill>
                  <a:srgbClr val="000000"/>
                </a:solidFill>
                <a:latin typeface="Open Sans"/>
                <a:ea typeface="Open Sans"/>
                <a:cs typeface="Open Sans"/>
                <a:sym typeface="Open Sans"/>
              </a:rPr>
              <a:t>¿Cómo evaluaremos la robustez del modelo en distintos escenarios?</a:t>
            </a:r>
            <a:endParaRPr b="0" i="0" sz="2600" u="none" cap="none" strike="noStrike">
              <a:solidFill>
                <a:srgbClr val="000000"/>
              </a:solidFill>
              <a:latin typeface="Arial"/>
              <a:ea typeface="Arial"/>
              <a:cs typeface="Arial"/>
              <a:sym typeface="Arial"/>
            </a:endParaRPr>
          </a:p>
          <a:p>
            <a:pPr indent="-289561" lvl="1" marL="604523" marR="0" rtl="0" algn="l">
              <a:lnSpc>
                <a:spcPct val="140000"/>
              </a:lnSpc>
              <a:spcBef>
                <a:spcPts val="0"/>
              </a:spcBef>
              <a:spcAft>
                <a:spcPts val="0"/>
              </a:spcAft>
              <a:buClr>
                <a:srgbClr val="000000"/>
              </a:buClr>
              <a:buSzPts val="2600"/>
              <a:buFont typeface="Open Sans"/>
              <a:buAutoNum type="arabicPeriod"/>
            </a:pPr>
            <a:r>
              <a:rPr b="0" i="0" lang="en-US" sz="2600" u="none" cap="none" strike="noStrike">
                <a:solidFill>
                  <a:srgbClr val="000000"/>
                </a:solidFill>
                <a:latin typeface="Open Sans"/>
                <a:ea typeface="Open Sans"/>
                <a:cs typeface="Open Sans"/>
                <a:sym typeface="Open Sans"/>
              </a:rPr>
              <a:t>¿Cómo podrá el personal de la empresa medir la efectividad del modelo?</a:t>
            </a:r>
            <a:endParaRPr b="0" i="0" sz="2600" u="none" cap="none" strike="noStrike">
              <a:solidFill>
                <a:srgbClr val="000000"/>
              </a:solidFill>
              <a:latin typeface="Arial"/>
              <a:ea typeface="Arial"/>
              <a:cs typeface="Arial"/>
              <a:sym typeface="Arial"/>
            </a:endParaRPr>
          </a:p>
          <a:p>
            <a:pPr indent="-289561" lvl="1" marL="604523" marR="0" rtl="0" algn="l">
              <a:lnSpc>
                <a:spcPct val="140000"/>
              </a:lnSpc>
              <a:spcBef>
                <a:spcPts val="0"/>
              </a:spcBef>
              <a:spcAft>
                <a:spcPts val="0"/>
              </a:spcAft>
              <a:buClr>
                <a:srgbClr val="000000"/>
              </a:buClr>
              <a:buSzPts val="2600"/>
              <a:buFont typeface="Open Sans"/>
              <a:buAutoNum type="arabicPeriod"/>
            </a:pPr>
            <a:r>
              <a:rPr b="0" i="0" lang="en-US" sz="2600" u="none" cap="none" strike="noStrike">
                <a:solidFill>
                  <a:srgbClr val="000000"/>
                </a:solidFill>
                <a:latin typeface="Open Sans"/>
                <a:ea typeface="Open Sans"/>
                <a:cs typeface="Open Sans"/>
                <a:sym typeface="Open Sans"/>
              </a:rPr>
              <a:t>¿Cómo se documentará el desarrollo del modelo?</a:t>
            </a:r>
            <a:endParaRPr b="0" i="0" sz="2600" u="none" cap="none" strike="noStrike">
              <a:solidFill>
                <a:srgbClr val="000000"/>
              </a:solidFill>
              <a:latin typeface="Arial"/>
              <a:ea typeface="Arial"/>
              <a:cs typeface="Arial"/>
              <a:sym typeface="Arial"/>
            </a:endParaRPr>
          </a:p>
        </p:txBody>
      </p:sp>
      <p:sp>
        <p:nvSpPr>
          <p:cNvPr id="268" name="Google Shape;268;p11"/>
          <p:cNvSpPr txBox="1"/>
          <p:nvPr/>
        </p:nvSpPr>
        <p:spPr>
          <a:xfrm>
            <a:off x="10296267" y="1955828"/>
            <a:ext cx="7222500" cy="8284200"/>
          </a:xfrm>
          <a:prstGeom prst="rect">
            <a:avLst/>
          </a:prstGeom>
          <a:noFill/>
          <a:ln>
            <a:noFill/>
          </a:ln>
        </p:spPr>
        <p:txBody>
          <a:bodyPr anchorCtr="0" anchor="t" bIns="0" lIns="0" spcFirstLastPara="1" rIns="0" wrap="square" tIns="0">
            <a:spAutoFit/>
          </a:bodyPr>
          <a:lstStyle/>
          <a:p>
            <a:pPr indent="-257176" lvl="1" marL="539754" marR="0" rtl="0" algn="l">
              <a:lnSpc>
                <a:spcPct val="140000"/>
              </a:lnSpc>
              <a:spcBef>
                <a:spcPts val="0"/>
              </a:spcBef>
              <a:spcAft>
                <a:spcPts val="0"/>
              </a:spcAft>
              <a:buClr>
                <a:srgbClr val="000000"/>
              </a:buClr>
              <a:buSzPts val="2300"/>
              <a:buFont typeface="Open Sans"/>
              <a:buAutoNum type="arabicPeriod"/>
            </a:pPr>
            <a:r>
              <a:rPr b="0" i="0" lang="en-US" sz="2300" u="none" cap="none" strike="noStrike">
                <a:solidFill>
                  <a:srgbClr val="000000"/>
                </a:solidFill>
                <a:latin typeface="Open Sans"/>
                <a:ea typeface="Open Sans"/>
                <a:cs typeface="Open Sans"/>
                <a:sym typeface="Open Sans"/>
              </a:rPr>
              <a:t>Edad,  estado civil, duración de la llamada, cantidad de contactos previos.</a:t>
            </a:r>
            <a:endParaRPr b="0" i="0" sz="2300" u="none" cap="none" strike="noStrike">
              <a:solidFill>
                <a:srgbClr val="000000"/>
              </a:solidFill>
              <a:latin typeface="Arial"/>
              <a:ea typeface="Arial"/>
              <a:cs typeface="Arial"/>
              <a:sym typeface="Arial"/>
            </a:endParaRPr>
          </a:p>
          <a:p>
            <a:pPr indent="-257176" lvl="1" marL="539754" marR="0" rtl="0" algn="l">
              <a:lnSpc>
                <a:spcPct val="140000"/>
              </a:lnSpc>
              <a:spcBef>
                <a:spcPts val="0"/>
              </a:spcBef>
              <a:spcAft>
                <a:spcPts val="0"/>
              </a:spcAft>
              <a:buClr>
                <a:srgbClr val="000000"/>
              </a:buClr>
              <a:buSzPts val="2300"/>
              <a:buFont typeface="Open Sans"/>
              <a:buAutoNum type="arabicPeriod"/>
            </a:pPr>
            <a:r>
              <a:rPr b="0" i="0" lang="en-US" sz="2300" u="none" cap="none" strike="noStrike">
                <a:solidFill>
                  <a:srgbClr val="000000"/>
                </a:solidFill>
                <a:latin typeface="Open Sans"/>
                <a:ea typeface="Open Sans"/>
                <a:cs typeface="Open Sans"/>
                <a:sym typeface="Open Sans"/>
              </a:rPr>
              <a:t> Validación cruzada y análisis de métricas como F1-score, AUC-ROC y Accuracy.</a:t>
            </a:r>
            <a:endParaRPr b="0" i="0" sz="2300" u="none" cap="none" strike="noStrike">
              <a:solidFill>
                <a:srgbClr val="000000"/>
              </a:solidFill>
              <a:latin typeface="Arial"/>
              <a:ea typeface="Arial"/>
              <a:cs typeface="Arial"/>
              <a:sym typeface="Arial"/>
            </a:endParaRPr>
          </a:p>
          <a:p>
            <a:pPr indent="-257176" lvl="1" marL="539754" marR="0" rtl="0" algn="l">
              <a:lnSpc>
                <a:spcPct val="140000"/>
              </a:lnSpc>
              <a:spcBef>
                <a:spcPts val="0"/>
              </a:spcBef>
              <a:spcAft>
                <a:spcPts val="0"/>
              </a:spcAft>
              <a:buClr>
                <a:srgbClr val="000000"/>
              </a:buClr>
              <a:buSzPts val="2300"/>
              <a:buFont typeface="Open Sans"/>
              <a:buAutoNum type="arabicPeriod"/>
            </a:pPr>
            <a:r>
              <a:rPr b="0" i="0" lang="en-US" sz="2300" u="none" cap="none" strike="noStrike">
                <a:solidFill>
                  <a:srgbClr val="000000"/>
                </a:solidFill>
                <a:latin typeface="Open Sans"/>
                <a:ea typeface="Open Sans"/>
                <a:cs typeface="Open Sans"/>
                <a:sym typeface="Open Sans"/>
              </a:rPr>
              <a:t>Python, Scikit-learn, Pandas, NumPy, Matplotlib</a:t>
            </a:r>
            <a:endParaRPr b="0" i="0" sz="2300" u="none" cap="none" strike="noStrike">
              <a:solidFill>
                <a:srgbClr val="000000"/>
              </a:solidFill>
              <a:latin typeface="Arial"/>
              <a:ea typeface="Arial"/>
              <a:cs typeface="Arial"/>
              <a:sym typeface="Arial"/>
            </a:endParaRPr>
          </a:p>
          <a:p>
            <a:pPr indent="-257176" lvl="1" marL="539754" marR="0" rtl="0" algn="l">
              <a:lnSpc>
                <a:spcPct val="140000"/>
              </a:lnSpc>
              <a:spcBef>
                <a:spcPts val="0"/>
              </a:spcBef>
              <a:spcAft>
                <a:spcPts val="0"/>
              </a:spcAft>
              <a:buClr>
                <a:srgbClr val="000000"/>
              </a:buClr>
              <a:buSzPts val="2300"/>
              <a:buFont typeface="Open Sans"/>
              <a:buAutoNum type="arabicPeriod"/>
            </a:pPr>
            <a:r>
              <a:rPr b="0" i="0" lang="en-US" sz="2300" u="none" cap="none" strike="noStrike">
                <a:solidFill>
                  <a:srgbClr val="000000"/>
                </a:solidFill>
                <a:latin typeface="Open Sans"/>
                <a:ea typeface="Open Sans"/>
                <a:cs typeface="Open Sans"/>
                <a:sym typeface="Open Sans"/>
              </a:rPr>
              <a:t>Eliminando valores nulos, normalizando variables y detectando outliers.</a:t>
            </a:r>
            <a:endParaRPr b="0" i="0" sz="2300" u="none" cap="none" strike="noStrike">
              <a:solidFill>
                <a:srgbClr val="000000"/>
              </a:solidFill>
              <a:latin typeface="Arial"/>
              <a:ea typeface="Arial"/>
              <a:cs typeface="Arial"/>
              <a:sym typeface="Arial"/>
            </a:endParaRPr>
          </a:p>
          <a:p>
            <a:pPr indent="-257176" lvl="1" marL="539754" marR="0" rtl="0" algn="l">
              <a:lnSpc>
                <a:spcPct val="140000"/>
              </a:lnSpc>
              <a:spcBef>
                <a:spcPts val="0"/>
              </a:spcBef>
              <a:spcAft>
                <a:spcPts val="0"/>
              </a:spcAft>
              <a:buClr>
                <a:srgbClr val="000000"/>
              </a:buClr>
              <a:buSzPts val="2300"/>
              <a:buFont typeface="Open Sans"/>
              <a:buAutoNum type="arabicPeriod"/>
            </a:pPr>
            <a:r>
              <a:rPr b="0" i="0" lang="en-US" sz="2300" u="none" cap="none" strike="noStrike">
                <a:solidFill>
                  <a:srgbClr val="000000"/>
                </a:solidFill>
                <a:latin typeface="Open Sans"/>
                <a:ea typeface="Open Sans"/>
                <a:cs typeface="Open Sans"/>
                <a:sym typeface="Open Sans"/>
              </a:rPr>
              <a:t>Probando con conjuntos de datos desbalanceados y simulando cambios en la distribución de datos.</a:t>
            </a:r>
            <a:endParaRPr b="0" i="0" sz="2300" u="none" cap="none" strike="noStrike">
              <a:solidFill>
                <a:srgbClr val="000000"/>
              </a:solidFill>
              <a:latin typeface="Arial"/>
              <a:ea typeface="Arial"/>
              <a:cs typeface="Arial"/>
              <a:sym typeface="Arial"/>
            </a:endParaRPr>
          </a:p>
          <a:p>
            <a:pPr indent="-257176" lvl="1" marL="539754" marR="0" rtl="0" algn="l">
              <a:lnSpc>
                <a:spcPct val="140000"/>
              </a:lnSpc>
              <a:spcBef>
                <a:spcPts val="0"/>
              </a:spcBef>
              <a:spcAft>
                <a:spcPts val="0"/>
              </a:spcAft>
              <a:buClr>
                <a:srgbClr val="000000"/>
              </a:buClr>
              <a:buSzPts val="2300"/>
              <a:buFont typeface="Open Sans"/>
              <a:buAutoNum type="arabicPeriod"/>
            </a:pPr>
            <a:r>
              <a:rPr b="0" i="0" lang="en-US" sz="2300" u="none" cap="none" strike="noStrike">
                <a:solidFill>
                  <a:srgbClr val="000000"/>
                </a:solidFill>
                <a:latin typeface="Open Sans"/>
                <a:ea typeface="Open Sans"/>
                <a:cs typeface="Open Sans"/>
                <a:sym typeface="Open Sans"/>
              </a:rPr>
              <a:t>Realizando un análisis donde buscarán encontrar una reducción de llamadas innecesarias y a su vez observar una tasa de conversión superior</a:t>
            </a:r>
            <a:endParaRPr b="0" i="0" sz="2300" u="none" cap="none" strike="noStrike">
              <a:solidFill>
                <a:srgbClr val="000000"/>
              </a:solidFill>
              <a:latin typeface="Arial"/>
              <a:ea typeface="Arial"/>
              <a:cs typeface="Arial"/>
              <a:sym typeface="Arial"/>
            </a:endParaRPr>
          </a:p>
          <a:p>
            <a:pPr indent="-257176" lvl="1" marL="539754" marR="0" rtl="0" algn="l">
              <a:lnSpc>
                <a:spcPct val="140000"/>
              </a:lnSpc>
              <a:spcBef>
                <a:spcPts val="0"/>
              </a:spcBef>
              <a:spcAft>
                <a:spcPts val="0"/>
              </a:spcAft>
              <a:buClr>
                <a:srgbClr val="000000"/>
              </a:buClr>
              <a:buSzPts val="2300"/>
              <a:buFont typeface="Open Sans"/>
              <a:buAutoNum type="arabicPeriod"/>
            </a:pPr>
            <a:r>
              <a:rPr b="0" i="0" lang="en-US" sz="2300" u="none" cap="none" strike="noStrike">
                <a:solidFill>
                  <a:srgbClr val="000000"/>
                </a:solidFill>
                <a:latin typeface="Open Sans"/>
                <a:ea typeface="Open Sans"/>
                <a:cs typeface="Open Sans"/>
                <a:sym typeface="Open Sans"/>
              </a:rPr>
              <a:t>Usando documentación incremental en cada sprint, reportes iterativos y tableros Kanban para registrar avances y mejoras.</a:t>
            </a:r>
            <a:endParaRPr b="0" i="0" sz="23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272" name="Shape 272"/>
        <p:cNvGrpSpPr/>
        <p:nvPr/>
      </p:nvGrpSpPr>
      <p:grpSpPr>
        <a:xfrm>
          <a:off x="0" y="0"/>
          <a:ext cx="0" cy="0"/>
          <a:chOff x="0" y="0"/>
          <a:chExt cx="0" cy="0"/>
        </a:xfrm>
      </p:grpSpPr>
      <p:pic>
        <p:nvPicPr>
          <p:cNvPr id="273" name="Google Shape;273;p12"/>
          <p:cNvPicPr preferRelativeResize="0"/>
          <p:nvPr/>
        </p:nvPicPr>
        <p:blipFill rotWithShape="1">
          <a:blip r:embed="rId3">
            <a:alphaModFix/>
          </a:blip>
          <a:srcRect b="0" l="0" r="0" t="0"/>
          <a:stretch/>
        </p:blipFill>
        <p:spPr>
          <a:xfrm>
            <a:off x="5429227" y="2744442"/>
            <a:ext cx="6128597" cy="6128597"/>
          </a:xfrm>
          <a:prstGeom prst="rect">
            <a:avLst/>
          </a:prstGeom>
          <a:noFill/>
          <a:ln>
            <a:noFill/>
          </a:ln>
        </p:spPr>
      </p:pic>
      <p:sp>
        <p:nvSpPr>
          <p:cNvPr id="274" name="Google Shape;274;p12"/>
          <p:cNvSpPr/>
          <p:nvPr/>
        </p:nvSpPr>
        <p:spPr>
          <a:xfrm rot="-853466">
            <a:off x="10585234" y="3586054"/>
            <a:ext cx="2095134" cy="591875"/>
          </a:xfrm>
          <a:custGeom>
            <a:rect b="b" l="l" r="r" t="t"/>
            <a:pathLst>
              <a:path extrusionOk="0" h="591875" w="2095134">
                <a:moveTo>
                  <a:pt x="0" y="0"/>
                </a:moveTo>
                <a:lnTo>
                  <a:pt x="2095134" y="0"/>
                </a:lnTo>
                <a:lnTo>
                  <a:pt x="2095134" y="591876"/>
                </a:lnTo>
                <a:lnTo>
                  <a:pt x="0" y="591876"/>
                </a:lnTo>
                <a:lnTo>
                  <a:pt x="0" y="0"/>
                </a:lnTo>
                <a:close/>
              </a:path>
            </a:pathLst>
          </a:custGeom>
          <a:blipFill rotWithShape="1">
            <a:blip r:embed="rId4">
              <a:alphaModFix/>
            </a:blip>
            <a:stretch>
              <a:fillRect b="0" l="0" r="0" t="0"/>
            </a:stretch>
          </a:blipFill>
          <a:ln>
            <a:noFill/>
          </a:ln>
        </p:spPr>
      </p:sp>
      <p:sp>
        <p:nvSpPr>
          <p:cNvPr id="275" name="Google Shape;275;p12"/>
          <p:cNvSpPr/>
          <p:nvPr/>
        </p:nvSpPr>
        <p:spPr>
          <a:xfrm rot="531806">
            <a:off x="11080195" y="6944509"/>
            <a:ext cx="2095134" cy="591875"/>
          </a:xfrm>
          <a:custGeom>
            <a:rect b="b" l="l" r="r" t="t"/>
            <a:pathLst>
              <a:path extrusionOk="0" h="591875" w="2095134">
                <a:moveTo>
                  <a:pt x="0" y="0"/>
                </a:moveTo>
                <a:lnTo>
                  <a:pt x="2095135" y="0"/>
                </a:lnTo>
                <a:lnTo>
                  <a:pt x="2095135" y="591875"/>
                </a:lnTo>
                <a:lnTo>
                  <a:pt x="0" y="591875"/>
                </a:lnTo>
                <a:lnTo>
                  <a:pt x="0" y="0"/>
                </a:lnTo>
                <a:close/>
              </a:path>
            </a:pathLst>
          </a:custGeom>
          <a:blipFill rotWithShape="1">
            <a:blip r:embed="rId4">
              <a:alphaModFix/>
            </a:blip>
            <a:stretch>
              <a:fillRect b="0" l="0" r="0" t="0"/>
            </a:stretch>
          </a:blipFill>
          <a:ln>
            <a:noFill/>
          </a:ln>
        </p:spPr>
      </p:sp>
      <p:sp>
        <p:nvSpPr>
          <p:cNvPr id="276" name="Google Shape;276;p12"/>
          <p:cNvSpPr/>
          <p:nvPr/>
        </p:nvSpPr>
        <p:spPr>
          <a:xfrm flipH="1" rot="-379750">
            <a:off x="5754898" y="8714128"/>
            <a:ext cx="2095134" cy="591875"/>
          </a:xfrm>
          <a:custGeom>
            <a:rect b="b" l="l" r="r" t="t"/>
            <a:pathLst>
              <a:path extrusionOk="0" h="591875" w="2095134">
                <a:moveTo>
                  <a:pt x="2095135" y="0"/>
                </a:moveTo>
                <a:lnTo>
                  <a:pt x="0" y="0"/>
                </a:lnTo>
                <a:lnTo>
                  <a:pt x="0" y="591875"/>
                </a:lnTo>
                <a:lnTo>
                  <a:pt x="2095135" y="591875"/>
                </a:lnTo>
                <a:lnTo>
                  <a:pt x="2095135" y="0"/>
                </a:lnTo>
                <a:close/>
              </a:path>
            </a:pathLst>
          </a:custGeom>
          <a:blipFill rotWithShape="1">
            <a:blip r:embed="rId4">
              <a:alphaModFix/>
            </a:blip>
            <a:stretch>
              <a:fillRect b="0" l="0" r="0" t="0"/>
            </a:stretch>
          </a:blipFill>
          <a:ln>
            <a:noFill/>
          </a:ln>
        </p:spPr>
      </p:sp>
      <p:sp>
        <p:nvSpPr>
          <p:cNvPr id="277" name="Google Shape;277;p12"/>
          <p:cNvSpPr/>
          <p:nvPr/>
        </p:nvSpPr>
        <p:spPr>
          <a:xfrm flipH="1" rot="736668">
            <a:off x="3790136" y="6194758"/>
            <a:ext cx="2095134" cy="591875"/>
          </a:xfrm>
          <a:custGeom>
            <a:rect b="b" l="l" r="r" t="t"/>
            <a:pathLst>
              <a:path extrusionOk="0" h="591875" w="2095134">
                <a:moveTo>
                  <a:pt x="2095134" y="0"/>
                </a:moveTo>
                <a:lnTo>
                  <a:pt x="0" y="0"/>
                </a:lnTo>
                <a:lnTo>
                  <a:pt x="0" y="591876"/>
                </a:lnTo>
                <a:lnTo>
                  <a:pt x="2095134" y="591876"/>
                </a:lnTo>
                <a:lnTo>
                  <a:pt x="2095134" y="0"/>
                </a:lnTo>
                <a:close/>
              </a:path>
            </a:pathLst>
          </a:custGeom>
          <a:blipFill rotWithShape="1">
            <a:blip r:embed="rId4">
              <a:alphaModFix/>
            </a:blip>
            <a:stretch>
              <a:fillRect b="0" l="0" r="0" t="0"/>
            </a:stretch>
          </a:blipFill>
          <a:ln>
            <a:noFill/>
          </a:ln>
        </p:spPr>
      </p:sp>
      <p:sp>
        <p:nvSpPr>
          <p:cNvPr id="278" name="Google Shape;278;p12"/>
          <p:cNvSpPr/>
          <p:nvPr/>
        </p:nvSpPr>
        <p:spPr>
          <a:xfrm flipH="1" rot="846232">
            <a:off x="4411886" y="3410337"/>
            <a:ext cx="2095134" cy="591875"/>
          </a:xfrm>
          <a:custGeom>
            <a:rect b="b" l="l" r="r" t="t"/>
            <a:pathLst>
              <a:path extrusionOk="0" h="591875" w="2095134">
                <a:moveTo>
                  <a:pt x="2095134" y="0"/>
                </a:moveTo>
                <a:lnTo>
                  <a:pt x="0" y="0"/>
                </a:lnTo>
                <a:lnTo>
                  <a:pt x="0" y="591876"/>
                </a:lnTo>
                <a:lnTo>
                  <a:pt x="2095134" y="591876"/>
                </a:lnTo>
                <a:lnTo>
                  <a:pt x="2095134" y="0"/>
                </a:lnTo>
                <a:close/>
              </a:path>
            </a:pathLst>
          </a:custGeom>
          <a:blipFill rotWithShape="1">
            <a:blip r:embed="rId4">
              <a:alphaModFix/>
            </a:blip>
            <a:stretch>
              <a:fillRect b="0" l="0" r="0" t="0"/>
            </a:stretch>
          </a:blipFill>
          <a:ln>
            <a:noFill/>
          </a:ln>
        </p:spPr>
      </p:sp>
      <p:sp>
        <p:nvSpPr>
          <p:cNvPr id="279" name="Google Shape;279;p12"/>
          <p:cNvSpPr/>
          <p:nvPr/>
        </p:nvSpPr>
        <p:spPr>
          <a:xfrm>
            <a:off x="16537459" y="-1299795"/>
            <a:ext cx="2891099" cy="5555874"/>
          </a:xfrm>
          <a:custGeom>
            <a:rect b="b" l="l" r="r" t="t"/>
            <a:pathLst>
              <a:path extrusionOk="0" h="5555874" w="2891099">
                <a:moveTo>
                  <a:pt x="0" y="0"/>
                </a:moveTo>
                <a:lnTo>
                  <a:pt x="2891098" y="0"/>
                </a:lnTo>
                <a:lnTo>
                  <a:pt x="2891098" y="5555873"/>
                </a:lnTo>
                <a:lnTo>
                  <a:pt x="0" y="5555873"/>
                </a:lnTo>
                <a:lnTo>
                  <a:pt x="0" y="0"/>
                </a:lnTo>
                <a:close/>
              </a:path>
            </a:pathLst>
          </a:custGeom>
          <a:blipFill rotWithShape="1">
            <a:blip r:embed="rId5">
              <a:alphaModFix/>
            </a:blip>
            <a:stretch>
              <a:fillRect b="0" l="0" r="0" t="0"/>
            </a:stretch>
          </a:blipFill>
          <a:ln>
            <a:noFill/>
          </a:ln>
        </p:spPr>
      </p:sp>
      <p:sp>
        <p:nvSpPr>
          <p:cNvPr id="280" name="Google Shape;280;p12"/>
          <p:cNvSpPr txBox="1"/>
          <p:nvPr/>
        </p:nvSpPr>
        <p:spPr>
          <a:xfrm>
            <a:off x="1750541" y="962637"/>
            <a:ext cx="14786917" cy="1135783"/>
          </a:xfrm>
          <a:prstGeom prst="rect">
            <a:avLst/>
          </a:prstGeom>
          <a:noFill/>
          <a:ln>
            <a:noFill/>
          </a:ln>
        </p:spPr>
        <p:txBody>
          <a:bodyPr anchorCtr="0" anchor="t" bIns="0" lIns="0" spcFirstLastPara="1" rIns="0" wrap="square" tIns="0">
            <a:spAutoFit/>
          </a:bodyPr>
          <a:lstStyle/>
          <a:p>
            <a:pPr indent="0" lvl="0" marL="0" marR="0" rtl="0" algn="ctr">
              <a:lnSpc>
                <a:spcPct val="106001"/>
              </a:lnSpc>
              <a:spcBef>
                <a:spcPts val="0"/>
              </a:spcBef>
              <a:spcAft>
                <a:spcPts val="0"/>
              </a:spcAft>
              <a:buClr>
                <a:srgbClr val="000000"/>
              </a:buClr>
              <a:buSzPts val="8165"/>
              <a:buFont typeface="Arial"/>
              <a:buNone/>
            </a:pPr>
            <a:r>
              <a:rPr b="0" i="0" lang="en-US" sz="8165" u="none" cap="none" strike="noStrike">
                <a:solidFill>
                  <a:srgbClr val="BFCCE9"/>
                </a:solidFill>
                <a:latin typeface="League Spartan"/>
                <a:ea typeface="League Spartan"/>
                <a:cs typeface="League Spartan"/>
                <a:sym typeface="League Spartan"/>
              </a:rPr>
              <a:t>EQUIPO PROPUESTO</a:t>
            </a:r>
            <a:endParaRPr b="0" i="0" sz="1400" u="none" cap="none" strike="noStrike">
              <a:solidFill>
                <a:srgbClr val="000000"/>
              </a:solidFill>
              <a:latin typeface="Arial"/>
              <a:ea typeface="Arial"/>
              <a:cs typeface="Arial"/>
              <a:sym typeface="Arial"/>
            </a:endParaRPr>
          </a:p>
        </p:txBody>
      </p:sp>
      <p:sp>
        <p:nvSpPr>
          <p:cNvPr id="281" name="Google Shape;281;p12"/>
          <p:cNvSpPr/>
          <p:nvPr/>
        </p:nvSpPr>
        <p:spPr>
          <a:xfrm flipH="1">
            <a:off x="-1140557" y="-819359"/>
            <a:ext cx="2891099" cy="5555874"/>
          </a:xfrm>
          <a:custGeom>
            <a:rect b="b" l="l" r="r" t="t"/>
            <a:pathLst>
              <a:path extrusionOk="0" h="5555874" w="2891099">
                <a:moveTo>
                  <a:pt x="2891098" y="0"/>
                </a:moveTo>
                <a:lnTo>
                  <a:pt x="0" y="0"/>
                </a:lnTo>
                <a:lnTo>
                  <a:pt x="0" y="5555874"/>
                </a:lnTo>
                <a:lnTo>
                  <a:pt x="2891098" y="5555874"/>
                </a:lnTo>
                <a:lnTo>
                  <a:pt x="2891098" y="0"/>
                </a:lnTo>
                <a:close/>
              </a:path>
            </a:pathLst>
          </a:custGeom>
          <a:blipFill rotWithShape="1">
            <a:blip r:embed="rId5">
              <a:alphaModFix/>
            </a:blip>
            <a:stretch>
              <a:fillRect b="0" l="0" r="0" t="0"/>
            </a:stretch>
          </a:blipFill>
          <a:ln>
            <a:noFill/>
          </a:ln>
        </p:spPr>
      </p:sp>
      <p:sp>
        <p:nvSpPr>
          <p:cNvPr id="282" name="Google Shape;282;p12"/>
          <p:cNvSpPr txBox="1"/>
          <p:nvPr/>
        </p:nvSpPr>
        <p:spPr>
          <a:xfrm>
            <a:off x="12816218" y="2796857"/>
            <a:ext cx="4079189" cy="1085135"/>
          </a:xfrm>
          <a:prstGeom prst="rect">
            <a:avLst/>
          </a:prstGeom>
          <a:noFill/>
          <a:ln>
            <a:noFill/>
          </a:ln>
        </p:spPr>
        <p:txBody>
          <a:bodyPr anchorCtr="0" anchor="t" bIns="0" lIns="0" spcFirstLastPara="1" rIns="0" wrap="square" tIns="0">
            <a:spAutoFit/>
          </a:bodyPr>
          <a:lstStyle/>
          <a:p>
            <a:pPr indent="0" lvl="0" marL="0" marR="0" rtl="0" algn="l">
              <a:lnSpc>
                <a:spcPct val="140048"/>
              </a:lnSpc>
              <a:spcBef>
                <a:spcPts val="0"/>
              </a:spcBef>
              <a:spcAft>
                <a:spcPts val="0"/>
              </a:spcAft>
              <a:buClr>
                <a:srgbClr val="000000"/>
              </a:buClr>
              <a:buSzPts val="2070"/>
              <a:buFont typeface="Arial"/>
              <a:buNone/>
            </a:pPr>
            <a:r>
              <a:rPr b="0" i="0" lang="en-US" sz="2070" u="none" cap="none" strike="noStrike">
                <a:solidFill>
                  <a:srgbClr val="FFFFFF"/>
                </a:solidFill>
                <a:latin typeface="Arimo"/>
                <a:ea typeface="Arimo"/>
                <a:cs typeface="Arimo"/>
                <a:sym typeface="Arimo"/>
              </a:rPr>
              <a:t>Ingesta de datos, limpieza, el entender el feature engineer que ya está hecho</a:t>
            </a:r>
            <a:endParaRPr b="0" i="0" sz="1400" u="none" cap="none" strike="noStrike">
              <a:solidFill>
                <a:srgbClr val="000000"/>
              </a:solidFill>
              <a:latin typeface="Arial"/>
              <a:ea typeface="Arial"/>
              <a:cs typeface="Arial"/>
              <a:sym typeface="Arial"/>
            </a:endParaRPr>
          </a:p>
        </p:txBody>
      </p:sp>
      <p:sp>
        <p:nvSpPr>
          <p:cNvPr id="283" name="Google Shape;283;p12"/>
          <p:cNvSpPr txBox="1"/>
          <p:nvPr/>
        </p:nvSpPr>
        <p:spPr>
          <a:xfrm>
            <a:off x="13638111" y="7034947"/>
            <a:ext cx="4079189" cy="1085135"/>
          </a:xfrm>
          <a:prstGeom prst="rect">
            <a:avLst/>
          </a:prstGeom>
          <a:noFill/>
          <a:ln>
            <a:noFill/>
          </a:ln>
        </p:spPr>
        <p:txBody>
          <a:bodyPr anchorCtr="0" anchor="t" bIns="0" lIns="0" spcFirstLastPara="1" rIns="0" wrap="square" tIns="0">
            <a:spAutoFit/>
          </a:bodyPr>
          <a:lstStyle/>
          <a:p>
            <a:pPr indent="0" lvl="0" marL="0" marR="0" rtl="0" algn="l">
              <a:lnSpc>
                <a:spcPct val="140048"/>
              </a:lnSpc>
              <a:spcBef>
                <a:spcPts val="0"/>
              </a:spcBef>
              <a:spcAft>
                <a:spcPts val="0"/>
              </a:spcAft>
              <a:buClr>
                <a:srgbClr val="000000"/>
              </a:buClr>
              <a:buSzPts val="2070"/>
              <a:buFont typeface="Arial"/>
              <a:buNone/>
            </a:pPr>
            <a:r>
              <a:rPr b="0" i="0" lang="en-US" sz="2070" u="none" cap="none" strike="noStrike">
                <a:solidFill>
                  <a:srgbClr val="FFFFFF"/>
                </a:solidFill>
                <a:latin typeface="Arimo"/>
                <a:ea typeface="Arimo"/>
                <a:cs typeface="Arimo"/>
                <a:sym typeface="Arimo"/>
              </a:rPr>
              <a:t>Exploración de datos, gráficos de distribución de las variables, correlación con variable objetivo.</a:t>
            </a:r>
            <a:endParaRPr b="0" i="0" sz="1400" u="none" cap="none" strike="noStrike">
              <a:solidFill>
                <a:srgbClr val="000000"/>
              </a:solidFill>
              <a:latin typeface="Arial"/>
              <a:ea typeface="Arial"/>
              <a:cs typeface="Arial"/>
              <a:sym typeface="Arial"/>
            </a:endParaRPr>
          </a:p>
        </p:txBody>
      </p:sp>
      <p:sp>
        <p:nvSpPr>
          <p:cNvPr id="284" name="Google Shape;284;p12"/>
          <p:cNvSpPr txBox="1"/>
          <p:nvPr/>
        </p:nvSpPr>
        <p:spPr>
          <a:xfrm>
            <a:off x="1649471" y="8314697"/>
            <a:ext cx="4079189" cy="721764"/>
          </a:xfrm>
          <a:prstGeom prst="rect">
            <a:avLst/>
          </a:prstGeom>
          <a:noFill/>
          <a:ln>
            <a:noFill/>
          </a:ln>
        </p:spPr>
        <p:txBody>
          <a:bodyPr anchorCtr="0" anchor="t" bIns="0" lIns="0" spcFirstLastPara="1" rIns="0" wrap="square" tIns="0">
            <a:spAutoFit/>
          </a:bodyPr>
          <a:lstStyle/>
          <a:p>
            <a:pPr indent="0" lvl="0" marL="0" marR="0" rtl="0" algn="l">
              <a:lnSpc>
                <a:spcPct val="140048"/>
              </a:lnSpc>
              <a:spcBef>
                <a:spcPts val="0"/>
              </a:spcBef>
              <a:spcAft>
                <a:spcPts val="0"/>
              </a:spcAft>
              <a:buClr>
                <a:srgbClr val="000000"/>
              </a:buClr>
              <a:buSzPts val="2070"/>
              <a:buFont typeface="Arial"/>
              <a:buNone/>
            </a:pPr>
            <a:r>
              <a:rPr b="0" i="0" lang="en-US" sz="2070" u="none" cap="none" strike="noStrike">
                <a:solidFill>
                  <a:srgbClr val="FFFFFF"/>
                </a:solidFill>
                <a:latin typeface="Arimo"/>
                <a:ea typeface="Arimo"/>
                <a:cs typeface="Arimo"/>
                <a:sym typeface="Arimo"/>
              </a:rPr>
              <a:t>Modelos RF, SVM y RL, hiperparametros y evaluaciones.</a:t>
            </a:r>
            <a:endParaRPr b="0" i="0" sz="1400" u="none" cap="none" strike="noStrike">
              <a:solidFill>
                <a:srgbClr val="000000"/>
              </a:solidFill>
              <a:latin typeface="Arial"/>
              <a:ea typeface="Arial"/>
              <a:cs typeface="Arial"/>
              <a:sym typeface="Arial"/>
            </a:endParaRPr>
          </a:p>
        </p:txBody>
      </p:sp>
      <p:sp>
        <p:nvSpPr>
          <p:cNvPr id="285" name="Google Shape;285;p12"/>
          <p:cNvSpPr txBox="1"/>
          <p:nvPr/>
        </p:nvSpPr>
        <p:spPr>
          <a:xfrm>
            <a:off x="488751" y="2625426"/>
            <a:ext cx="4142486" cy="1039020"/>
          </a:xfrm>
          <a:prstGeom prst="rect">
            <a:avLst/>
          </a:prstGeom>
          <a:noFill/>
          <a:ln>
            <a:noFill/>
          </a:ln>
        </p:spPr>
        <p:txBody>
          <a:bodyPr anchorCtr="0" anchor="t" bIns="0" lIns="0" spcFirstLastPara="1" rIns="0" wrap="square" tIns="0">
            <a:spAutoFit/>
          </a:bodyPr>
          <a:lstStyle/>
          <a:p>
            <a:pPr indent="0" lvl="0" marL="0" marR="0" rtl="0" algn="l">
              <a:lnSpc>
                <a:spcPct val="140130"/>
              </a:lnSpc>
              <a:spcBef>
                <a:spcPts val="0"/>
              </a:spcBef>
              <a:spcAft>
                <a:spcPts val="0"/>
              </a:spcAft>
              <a:buClr>
                <a:srgbClr val="000000"/>
              </a:buClr>
              <a:buSzPts val="1995"/>
              <a:buFont typeface="Arial"/>
              <a:buNone/>
            </a:pPr>
            <a:r>
              <a:rPr b="0" i="0" lang="en-US" sz="1995" u="none" cap="none" strike="noStrike">
                <a:solidFill>
                  <a:srgbClr val="FFFFFF"/>
                </a:solidFill>
                <a:latin typeface="Arimo"/>
                <a:ea typeface="Arimo"/>
                <a:cs typeface="Arimo"/>
                <a:sym typeface="Arimo"/>
              </a:rPr>
              <a:t> Transmitir propuestas de valor, propinar información, feedback y cambios ante la necesidad. </a:t>
            </a:r>
            <a:endParaRPr b="0" i="0" sz="1400" u="none" cap="none" strike="noStrike">
              <a:solidFill>
                <a:srgbClr val="000000"/>
              </a:solidFill>
              <a:latin typeface="Arial"/>
              <a:ea typeface="Arial"/>
              <a:cs typeface="Arial"/>
              <a:sym typeface="Arial"/>
            </a:endParaRPr>
          </a:p>
        </p:txBody>
      </p:sp>
      <p:sp>
        <p:nvSpPr>
          <p:cNvPr id="286" name="Google Shape;286;p12"/>
          <p:cNvSpPr txBox="1"/>
          <p:nvPr/>
        </p:nvSpPr>
        <p:spPr>
          <a:xfrm>
            <a:off x="488751" y="5346115"/>
            <a:ext cx="4079189" cy="721764"/>
          </a:xfrm>
          <a:prstGeom prst="rect">
            <a:avLst/>
          </a:prstGeom>
          <a:noFill/>
          <a:ln>
            <a:noFill/>
          </a:ln>
        </p:spPr>
        <p:txBody>
          <a:bodyPr anchorCtr="0" anchor="t" bIns="0" lIns="0" spcFirstLastPara="1" rIns="0" wrap="square" tIns="0">
            <a:spAutoFit/>
          </a:bodyPr>
          <a:lstStyle/>
          <a:p>
            <a:pPr indent="0" lvl="0" marL="0" marR="0" rtl="0" algn="l">
              <a:lnSpc>
                <a:spcPct val="140048"/>
              </a:lnSpc>
              <a:spcBef>
                <a:spcPts val="0"/>
              </a:spcBef>
              <a:spcAft>
                <a:spcPts val="0"/>
              </a:spcAft>
              <a:buClr>
                <a:srgbClr val="000000"/>
              </a:buClr>
              <a:buSzPts val="2070"/>
              <a:buFont typeface="Arial"/>
              <a:buNone/>
            </a:pPr>
            <a:r>
              <a:rPr b="0" i="0" lang="en-US" sz="2070" u="none" cap="none" strike="noStrike">
                <a:solidFill>
                  <a:srgbClr val="FFFFFF"/>
                </a:solidFill>
                <a:latin typeface="Arimo"/>
                <a:ea typeface="Arimo"/>
                <a:cs typeface="Arimo"/>
                <a:sym typeface="Arimo"/>
              </a:rPr>
              <a:t>Pipeline para disponer el mejor modelo en producción.</a:t>
            </a:r>
            <a:endParaRPr b="0" i="0" sz="1400" u="none" cap="none" strike="noStrike">
              <a:solidFill>
                <a:srgbClr val="000000"/>
              </a:solidFill>
              <a:latin typeface="Arial"/>
              <a:ea typeface="Arial"/>
              <a:cs typeface="Arial"/>
              <a:sym typeface="Arial"/>
            </a:endParaRPr>
          </a:p>
        </p:txBody>
      </p:sp>
      <p:sp>
        <p:nvSpPr>
          <p:cNvPr id="287" name="Google Shape;287;p12"/>
          <p:cNvSpPr txBox="1"/>
          <p:nvPr/>
        </p:nvSpPr>
        <p:spPr>
          <a:xfrm rot="2505507">
            <a:off x="8442016" y="4055434"/>
            <a:ext cx="2479761" cy="851176"/>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Clr>
                <a:srgbClr val="000000"/>
              </a:buClr>
              <a:buSzPts val="2304"/>
              <a:buFont typeface="Arial"/>
              <a:buNone/>
            </a:pPr>
            <a:r>
              <a:rPr b="0" i="0" lang="en-US" sz="2304" u="none" cap="none" strike="noStrike">
                <a:solidFill>
                  <a:srgbClr val="FFFFFF"/>
                </a:solidFill>
                <a:latin typeface="Arimo"/>
                <a:ea typeface="Arimo"/>
                <a:cs typeface="Arimo"/>
                <a:sym typeface="Arimo"/>
              </a:rPr>
              <a:t>Ingeniero de </a:t>
            </a:r>
            <a:endParaRPr b="0" i="0" sz="2304" u="none" cap="none" strike="noStrike">
              <a:solidFill>
                <a:srgbClr val="FFFFFF"/>
              </a:solidFill>
              <a:latin typeface="Arimo"/>
              <a:ea typeface="Arimo"/>
              <a:cs typeface="Arimo"/>
              <a:sym typeface="Arimo"/>
            </a:endParaRPr>
          </a:p>
          <a:p>
            <a:pPr indent="0" lvl="0" marL="0" marR="0" rtl="0" algn="ctr">
              <a:lnSpc>
                <a:spcPct val="140017"/>
              </a:lnSpc>
              <a:spcBef>
                <a:spcPts val="0"/>
              </a:spcBef>
              <a:spcAft>
                <a:spcPts val="0"/>
              </a:spcAft>
              <a:buClr>
                <a:srgbClr val="000000"/>
              </a:buClr>
              <a:buSzPts val="2304"/>
              <a:buFont typeface="Arial"/>
              <a:buNone/>
            </a:pPr>
            <a:r>
              <a:rPr b="0" i="0" lang="en-US" sz="2304" u="none" cap="none" strike="noStrike">
                <a:solidFill>
                  <a:srgbClr val="FFFFFF"/>
                </a:solidFill>
                <a:latin typeface="Arimo"/>
                <a:ea typeface="Arimo"/>
                <a:cs typeface="Arimo"/>
                <a:sym typeface="Arimo"/>
              </a:rPr>
              <a:t>datos</a:t>
            </a:r>
            <a:endParaRPr b="0" i="0" sz="1400" u="none" cap="none" strike="noStrike">
              <a:solidFill>
                <a:srgbClr val="000000"/>
              </a:solidFill>
              <a:latin typeface="Arial"/>
              <a:ea typeface="Arial"/>
              <a:cs typeface="Arial"/>
              <a:sym typeface="Arial"/>
            </a:endParaRPr>
          </a:p>
        </p:txBody>
      </p:sp>
      <p:sp>
        <p:nvSpPr>
          <p:cNvPr id="288" name="Google Shape;288;p12"/>
          <p:cNvSpPr txBox="1"/>
          <p:nvPr/>
        </p:nvSpPr>
        <p:spPr>
          <a:xfrm rot="-4386319">
            <a:off x="9167082" y="5983484"/>
            <a:ext cx="2308222" cy="849377"/>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Clr>
                <a:srgbClr val="000000"/>
              </a:buClr>
              <a:buSzPts val="2299"/>
              <a:buFont typeface="Arial"/>
              <a:buNone/>
            </a:pPr>
            <a:r>
              <a:rPr b="0" i="0" lang="en-US" sz="2299" u="none" cap="none" strike="noStrike">
                <a:solidFill>
                  <a:srgbClr val="FFFFFF"/>
                </a:solidFill>
                <a:latin typeface="Arimo"/>
                <a:ea typeface="Arimo"/>
                <a:cs typeface="Arimo"/>
                <a:sym typeface="Arimo"/>
              </a:rPr>
              <a:t>Analista de </a:t>
            </a:r>
            <a:endParaRPr b="0" i="0" sz="2299" u="none" cap="none" strike="noStrike">
              <a:solidFill>
                <a:srgbClr val="FFFFFF"/>
              </a:solidFill>
              <a:latin typeface="Arimo"/>
              <a:ea typeface="Arimo"/>
              <a:cs typeface="Arimo"/>
              <a:sym typeface="Arimo"/>
            </a:endParaRPr>
          </a:p>
          <a:p>
            <a:pPr indent="0" lvl="0" marL="0" marR="0" rtl="0" algn="ctr">
              <a:lnSpc>
                <a:spcPct val="140017"/>
              </a:lnSpc>
              <a:spcBef>
                <a:spcPts val="0"/>
              </a:spcBef>
              <a:spcAft>
                <a:spcPts val="0"/>
              </a:spcAft>
              <a:buClr>
                <a:srgbClr val="000000"/>
              </a:buClr>
              <a:buSzPts val="2299"/>
              <a:buFont typeface="Arial"/>
              <a:buNone/>
            </a:pPr>
            <a:r>
              <a:rPr b="0" i="0" lang="en-US" sz="2299" u="none" cap="none" strike="noStrike">
                <a:solidFill>
                  <a:srgbClr val="FFFFFF"/>
                </a:solidFill>
                <a:latin typeface="Arimo"/>
                <a:ea typeface="Arimo"/>
                <a:cs typeface="Arimo"/>
                <a:sym typeface="Arimo"/>
              </a:rPr>
              <a:t>datos</a:t>
            </a:r>
            <a:endParaRPr b="0" i="0" sz="1400" u="none" cap="none" strike="noStrike">
              <a:solidFill>
                <a:srgbClr val="000000"/>
              </a:solidFill>
              <a:latin typeface="Arial"/>
              <a:ea typeface="Arial"/>
              <a:cs typeface="Arial"/>
              <a:sym typeface="Arial"/>
            </a:endParaRPr>
          </a:p>
        </p:txBody>
      </p:sp>
      <p:sp>
        <p:nvSpPr>
          <p:cNvPr id="289" name="Google Shape;289;p12"/>
          <p:cNvSpPr txBox="1"/>
          <p:nvPr/>
        </p:nvSpPr>
        <p:spPr>
          <a:xfrm rot="4066158">
            <a:off x="5579345" y="5918230"/>
            <a:ext cx="2446233" cy="8496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300"/>
              <a:buFont typeface="Arial"/>
              <a:buNone/>
            </a:pPr>
            <a:r>
              <a:rPr b="0" i="0" lang="en-US" sz="2300" u="none" cap="none" strike="noStrike">
                <a:solidFill>
                  <a:srgbClr val="FFFFFF"/>
                </a:solidFill>
                <a:latin typeface="Arimo"/>
                <a:ea typeface="Arimo"/>
                <a:cs typeface="Arimo"/>
                <a:sym typeface="Arimo"/>
              </a:rPr>
              <a:t>Ingeniero en </a:t>
            </a:r>
            <a:endParaRPr b="0" i="0" sz="2300" u="none" cap="none" strike="noStrike">
              <a:solidFill>
                <a:srgbClr val="FFFFFF"/>
              </a:solidFill>
              <a:latin typeface="Arimo"/>
              <a:ea typeface="Arimo"/>
              <a:cs typeface="Arimo"/>
              <a:sym typeface="Arimo"/>
            </a:endParaRPr>
          </a:p>
          <a:p>
            <a:pPr indent="0" lvl="0" marL="0" marR="0" rtl="0" algn="ctr">
              <a:lnSpc>
                <a:spcPct val="140000"/>
              </a:lnSpc>
              <a:spcBef>
                <a:spcPts val="0"/>
              </a:spcBef>
              <a:spcAft>
                <a:spcPts val="0"/>
              </a:spcAft>
              <a:buClr>
                <a:srgbClr val="000000"/>
              </a:buClr>
              <a:buSzPts val="2300"/>
              <a:buFont typeface="Arial"/>
              <a:buNone/>
            </a:pPr>
            <a:r>
              <a:rPr b="0" i="0" lang="en-US" sz="2300" u="none" cap="none" strike="noStrike">
                <a:solidFill>
                  <a:srgbClr val="FFFFFF"/>
                </a:solidFill>
                <a:latin typeface="Arimo"/>
                <a:ea typeface="Arimo"/>
                <a:cs typeface="Arimo"/>
                <a:sym typeface="Arimo"/>
              </a:rPr>
              <a:t>Machine Learning</a:t>
            </a:r>
            <a:endParaRPr b="0" i="0" sz="1400" u="none" cap="none" strike="noStrike">
              <a:solidFill>
                <a:srgbClr val="000000"/>
              </a:solidFill>
              <a:latin typeface="Arial"/>
              <a:ea typeface="Arial"/>
              <a:cs typeface="Arial"/>
              <a:sym typeface="Arial"/>
            </a:endParaRPr>
          </a:p>
        </p:txBody>
      </p:sp>
      <p:sp>
        <p:nvSpPr>
          <p:cNvPr id="290" name="Google Shape;290;p12"/>
          <p:cNvSpPr txBox="1"/>
          <p:nvPr/>
        </p:nvSpPr>
        <p:spPr>
          <a:xfrm>
            <a:off x="7220465" y="7255247"/>
            <a:ext cx="2546100" cy="1345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300"/>
              <a:buFont typeface="Arial"/>
              <a:buNone/>
            </a:pPr>
            <a:r>
              <a:rPr b="0" i="0" lang="en-US" sz="2300" u="none" cap="none" strike="noStrike">
                <a:solidFill>
                  <a:srgbClr val="FFFFFF"/>
                </a:solidFill>
                <a:latin typeface="Arimo"/>
                <a:ea typeface="Arimo"/>
                <a:cs typeface="Arimo"/>
                <a:sym typeface="Arimo"/>
              </a:rPr>
              <a:t>Científico de </a:t>
            </a:r>
            <a:endParaRPr b="0" i="0" sz="2300" u="none" cap="none" strike="noStrike">
              <a:solidFill>
                <a:srgbClr val="FFFFFF"/>
              </a:solidFill>
              <a:latin typeface="Arimo"/>
              <a:ea typeface="Arimo"/>
              <a:cs typeface="Arimo"/>
              <a:sym typeface="Arimo"/>
            </a:endParaRPr>
          </a:p>
          <a:p>
            <a:pPr indent="0" lvl="0" marL="0" marR="0" rtl="0" algn="ctr">
              <a:lnSpc>
                <a:spcPct val="140000"/>
              </a:lnSpc>
              <a:spcBef>
                <a:spcPts val="0"/>
              </a:spcBef>
              <a:spcAft>
                <a:spcPts val="0"/>
              </a:spcAft>
              <a:buClr>
                <a:srgbClr val="000000"/>
              </a:buClr>
              <a:buSzPts val="2300"/>
              <a:buFont typeface="Arial"/>
              <a:buNone/>
            </a:pPr>
            <a:r>
              <a:rPr b="0" i="0" lang="en-US" sz="2300" u="none" cap="none" strike="noStrike">
                <a:solidFill>
                  <a:srgbClr val="FFFFFF"/>
                </a:solidFill>
                <a:latin typeface="Arimo"/>
                <a:ea typeface="Arimo"/>
                <a:cs typeface="Arimo"/>
                <a:sym typeface="Arimo"/>
              </a:rPr>
              <a:t>datos</a:t>
            </a:r>
            <a:endParaRPr b="0" i="0" sz="14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2300"/>
              <a:buFont typeface="Arial"/>
              <a:buNone/>
            </a:pPr>
            <a:r>
              <a:t/>
            </a:r>
            <a:endParaRPr b="0" i="0" sz="2300" u="none" cap="none" strike="noStrike">
              <a:solidFill>
                <a:srgbClr val="FFFFFF"/>
              </a:solidFill>
              <a:latin typeface="Arimo"/>
              <a:ea typeface="Arimo"/>
              <a:cs typeface="Arimo"/>
              <a:sym typeface="Arimo"/>
            </a:endParaRPr>
          </a:p>
        </p:txBody>
      </p:sp>
      <p:sp>
        <p:nvSpPr>
          <p:cNvPr id="291" name="Google Shape;291;p12"/>
          <p:cNvSpPr txBox="1"/>
          <p:nvPr/>
        </p:nvSpPr>
        <p:spPr>
          <a:xfrm rot="-2307628">
            <a:off x="6790704" y="4153560"/>
            <a:ext cx="996504" cy="354673"/>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Clr>
                <a:srgbClr val="000000"/>
              </a:buClr>
              <a:buSzPts val="2304"/>
              <a:buFont typeface="Arial"/>
              <a:buNone/>
            </a:pPr>
            <a:r>
              <a:rPr b="0" i="0" lang="en-US" sz="2304" u="none" cap="none" strike="noStrike">
                <a:solidFill>
                  <a:srgbClr val="FFFFFF"/>
                </a:solidFill>
                <a:latin typeface="Arimo"/>
                <a:ea typeface="Arimo"/>
                <a:cs typeface="Arimo"/>
                <a:sym typeface="Arimo"/>
              </a:rPr>
              <a:t>Cliente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295" name="Shape 295"/>
        <p:cNvGrpSpPr/>
        <p:nvPr/>
      </p:nvGrpSpPr>
      <p:grpSpPr>
        <a:xfrm>
          <a:off x="0" y="0"/>
          <a:ext cx="0" cy="0"/>
          <a:chOff x="0" y="0"/>
          <a:chExt cx="0" cy="0"/>
        </a:xfrm>
      </p:grpSpPr>
      <p:sp>
        <p:nvSpPr>
          <p:cNvPr id="296" name="Google Shape;296;g35c57a44083_0_6"/>
          <p:cNvSpPr/>
          <p:nvPr/>
        </p:nvSpPr>
        <p:spPr>
          <a:xfrm>
            <a:off x="9525" y="-1899189"/>
            <a:ext cx="19484227" cy="12835235"/>
          </a:xfrm>
          <a:custGeom>
            <a:rect b="b" l="l" r="r" t="t"/>
            <a:pathLst>
              <a:path extrusionOk="0" h="12835235" w="19484227">
                <a:moveTo>
                  <a:pt x="0" y="0"/>
                </a:moveTo>
                <a:lnTo>
                  <a:pt x="19484227" y="0"/>
                </a:lnTo>
                <a:lnTo>
                  <a:pt x="19484227" y="12835235"/>
                </a:lnTo>
                <a:lnTo>
                  <a:pt x="0" y="12835235"/>
                </a:lnTo>
                <a:lnTo>
                  <a:pt x="0" y="0"/>
                </a:lnTo>
                <a:close/>
              </a:path>
            </a:pathLst>
          </a:custGeom>
          <a:blipFill rotWithShape="1">
            <a:blip r:embed="rId3">
              <a:alphaModFix amt="21000"/>
            </a:blip>
            <a:stretch>
              <a:fillRect b="0" l="0" r="0" t="0"/>
            </a:stretch>
          </a:blipFill>
          <a:ln>
            <a:noFill/>
          </a:ln>
        </p:spPr>
      </p:sp>
      <p:sp>
        <p:nvSpPr>
          <p:cNvPr id="297" name="Google Shape;297;g35c57a44083_0_6"/>
          <p:cNvSpPr/>
          <p:nvPr/>
        </p:nvSpPr>
        <p:spPr>
          <a:xfrm flipH="1">
            <a:off x="8788436" y="-316726"/>
            <a:ext cx="7886994" cy="10920453"/>
          </a:xfrm>
          <a:custGeom>
            <a:rect b="b" l="l" r="r" t="t"/>
            <a:pathLst>
              <a:path extrusionOk="0" h="10920453" w="7886994">
                <a:moveTo>
                  <a:pt x="7886994" y="0"/>
                </a:moveTo>
                <a:lnTo>
                  <a:pt x="0" y="0"/>
                </a:lnTo>
                <a:lnTo>
                  <a:pt x="0" y="10920452"/>
                </a:lnTo>
                <a:lnTo>
                  <a:pt x="7886994" y="10920452"/>
                </a:lnTo>
                <a:lnTo>
                  <a:pt x="7886994" y="0"/>
                </a:lnTo>
                <a:close/>
              </a:path>
            </a:pathLst>
          </a:custGeom>
          <a:blipFill rotWithShape="1">
            <a:blip r:embed="rId4">
              <a:alphaModFix/>
            </a:blip>
            <a:stretch>
              <a:fillRect b="0" l="0" r="0" t="0"/>
            </a:stretch>
          </a:blipFill>
          <a:ln>
            <a:noFill/>
          </a:ln>
        </p:spPr>
      </p:sp>
      <p:grpSp>
        <p:nvGrpSpPr>
          <p:cNvPr id="298" name="Google Shape;298;g35c57a44083_0_6"/>
          <p:cNvGrpSpPr/>
          <p:nvPr/>
        </p:nvGrpSpPr>
        <p:grpSpPr>
          <a:xfrm>
            <a:off x="9144000" y="-180827"/>
            <a:ext cx="9144454" cy="10468053"/>
            <a:chOff x="0" y="-47625"/>
            <a:chExt cx="2408400" cy="2757000"/>
          </a:xfrm>
        </p:grpSpPr>
        <p:sp>
          <p:nvSpPr>
            <p:cNvPr id="299" name="Google Shape;299;g35c57a44083_0_6"/>
            <p:cNvSpPr/>
            <p:nvPr/>
          </p:nvSpPr>
          <p:spPr>
            <a:xfrm>
              <a:off x="0" y="0"/>
              <a:ext cx="2408296" cy="2709333"/>
            </a:xfrm>
            <a:custGeom>
              <a:rect b="b" l="l" r="r" t="t"/>
              <a:pathLst>
                <a:path extrusionOk="0" h="2709333" w="2408296">
                  <a:moveTo>
                    <a:pt x="0" y="0"/>
                  </a:moveTo>
                  <a:lnTo>
                    <a:pt x="2408296" y="0"/>
                  </a:lnTo>
                  <a:lnTo>
                    <a:pt x="2408296" y="2709333"/>
                  </a:lnTo>
                  <a:lnTo>
                    <a:pt x="0" y="2709333"/>
                  </a:lnTo>
                  <a:close/>
                </a:path>
              </a:pathLst>
            </a:custGeom>
            <a:solidFill>
              <a:srgbClr val="FFFFFF"/>
            </a:solidFill>
            <a:ln>
              <a:noFill/>
            </a:ln>
          </p:spPr>
        </p:sp>
        <p:sp>
          <p:nvSpPr>
            <p:cNvPr id="300" name="Google Shape;300;g35c57a44083_0_6"/>
            <p:cNvSpPr txBox="1"/>
            <p:nvPr/>
          </p:nvSpPr>
          <p:spPr>
            <a:xfrm>
              <a:off x="0" y="-47625"/>
              <a:ext cx="24084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01" name="Google Shape;301;g35c57a44083_0_6"/>
          <p:cNvSpPr txBox="1"/>
          <p:nvPr/>
        </p:nvSpPr>
        <p:spPr>
          <a:xfrm>
            <a:off x="1519049" y="3813600"/>
            <a:ext cx="6105900" cy="26598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Clr>
                <a:srgbClr val="000000"/>
              </a:buClr>
              <a:buSzPts val="7200"/>
              <a:buFont typeface="Arial"/>
              <a:buNone/>
            </a:pPr>
            <a:r>
              <a:rPr b="1" i="0" lang="en-US" sz="7200" u="none" cap="none" strike="noStrike">
                <a:solidFill>
                  <a:srgbClr val="FFFFFF"/>
                </a:solidFill>
                <a:latin typeface="Open Sans"/>
                <a:ea typeface="Open Sans"/>
                <a:cs typeface="Open Sans"/>
                <a:sym typeface="Open Sans"/>
              </a:rPr>
              <a:t>Cambios realizados</a:t>
            </a:r>
            <a:endParaRPr b="0" i="0" sz="7200" u="none" cap="none" strike="noStrike">
              <a:solidFill>
                <a:srgbClr val="000000"/>
              </a:solidFill>
              <a:latin typeface="Arial"/>
              <a:ea typeface="Arial"/>
              <a:cs typeface="Arial"/>
              <a:sym typeface="Arial"/>
            </a:endParaRPr>
          </a:p>
        </p:txBody>
      </p:sp>
      <p:sp>
        <p:nvSpPr>
          <p:cNvPr id="302" name="Google Shape;302;g35c57a44083_0_6"/>
          <p:cNvSpPr txBox="1"/>
          <p:nvPr/>
        </p:nvSpPr>
        <p:spPr>
          <a:xfrm>
            <a:off x="9336054" y="-51900"/>
            <a:ext cx="9039900" cy="215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35c57a44083_0_6"/>
          <p:cNvSpPr txBox="1"/>
          <p:nvPr/>
        </p:nvSpPr>
        <p:spPr>
          <a:xfrm>
            <a:off x="9240225" y="414900"/>
            <a:ext cx="8952000" cy="9457200"/>
          </a:xfrm>
          <a:prstGeom prst="rect">
            <a:avLst/>
          </a:prstGeom>
          <a:noFill/>
          <a:ln>
            <a:noFill/>
          </a:ln>
        </p:spPr>
        <p:txBody>
          <a:bodyPr anchorCtr="0" anchor="t" bIns="0" lIns="0" spcFirstLastPara="1" rIns="0" wrap="square" tIns="0">
            <a:spAutoFit/>
          </a:bodyPr>
          <a:lstStyle/>
          <a:p>
            <a:pPr indent="-431800" lvl="0" marL="457200" marR="0" rtl="0" algn="ctr">
              <a:lnSpc>
                <a:spcPct val="140000"/>
              </a:lnSpc>
              <a:spcBef>
                <a:spcPts val="0"/>
              </a:spcBef>
              <a:spcAft>
                <a:spcPts val="0"/>
              </a:spcAft>
              <a:buClr>
                <a:srgbClr val="194A8D"/>
              </a:buClr>
              <a:buSzPts val="3200"/>
              <a:buFont typeface="Open Sans"/>
              <a:buChar char="●"/>
            </a:pPr>
            <a:r>
              <a:rPr b="0" i="0" lang="en-US" sz="3200" u="none" cap="none" strike="noStrike">
                <a:solidFill>
                  <a:srgbClr val="194A8D"/>
                </a:solidFill>
                <a:latin typeface="Open Sans"/>
                <a:ea typeface="Open Sans"/>
                <a:cs typeface="Open Sans"/>
                <a:sym typeface="Open Sans"/>
              </a:rPr>
              <a:t>Se simplificó el texto del contexto, para enfocar el problema a resolver y las decisiones a tomar con los resultados conseguidos en el proyecto.</a:t>
            </a:r>
            <a:endParaRPr b="0" i="0" sz="3200" u="none" cap="none" strike="noStrike">
              <a:solidFill>
                <a:srgbClr val="194A8D"/>
              </a:solidFill>
              <a:latin typeface="Open Sans"/>
              <a:ea typeface="Open Sans"/>
              <a:cs typeface="Open Sans"/>
              <a:sym typeface="Open Sans"/>
            </a:endParaRPr>
          </a:p>
          <a:p>
            <a:pPr indent="0" lvl="0" marL="457200" marR="0" rtl="0" algn="l">
              <a:lnSpc>
                <a:spcPct val="140000"/>
              </a:lnSpc>
              <a:spcBef>
                <a:spcPts val="0"/>
              </a:spcBef>
              <a:spcAft>
                <a:spcPts val="0"/>
              </a:spcAft>
              <a:buClr>
                <a:srgbClr val="000000"/>
              </a:buClr>
              <a:buSzPts val="3200"/>
              <a:buFont typeface="Arial"/>
              <a:buNone/>
            </a:pPr>
            <a:r>
              <a:t/>
            </a:r>
            <a:endParaRPr b="0" i="0" sz="3200" u="none" cap="none" strike="noStrike">
              <a:solidFill>
                <a:srgbClr val="194A8D"/>
              </a:solidFill>
              <a:latin typeface="Open Sans"/>
              <a:ea typeface="Open Sans"/>
              <a:cs typeface="Open Sans"/>
              <a:sym typeface="Open Sans"/>
            </a:endParaRPr>
          </a:p>
          <a:p>
            <a:pPr indent="-431800" lvl="0" marL="457200" marR="0" rtl="0" algn="ctr">
              <a:lnSpc>
                <a:spcPct val="140000"/>
              </a:lnSpc>
              <a:spcBef>
                <a:spcPts val="0"/>
              </a:spcBef>
              <a:spcAft>
                <a:spcPts val="0"/>
              </a:spcAft>
              <a:buClr>
                <a:srgbClr val="194A8D"/>
              </a:buClr>
              <a:buSzPts val="3200"/>
              <a:buFont typeface="Open Sans"/>
              <a:buChar char="●"/>
            </a:pPr>
            <a:r>
              <a:rPr b="0" i="0" lang="en-US" sz="3200" u="none" cap="none" strike="noStrike">
                <a:solidFill>
                  <a:srgbClr val="194A8D"/>
                </a:solidFill>
                <a:latin typeface="Open Sans"/>
                <a:ea typeface="Open Sans"/>
                <a:cs typeface="Open Sans"/>
                <a:sym typeface="Open Sans"/>
              </a:rPr>
              <a:t>Se cambió la diapositiva de premisas para definir objetivos claros con los cuales mediremos el resultado del proyecto. Algunos objetivos se definirán en conjunto con la sección de marketing de la empresa.</a:t>
            </a:r>
            <a:endParaRPr b="0" i="0" sz="3200" u="none" cap="none" strike="noStrike">
              <a:solidFill>
                <a:srgbClr val="194A8D"/>
              </a:solidFill>
              <a:latin typeface="Open Sans"/>
              <a:ea typeface="Open Sans"/>
              <a:cs typeface="Open Sans"/>
              <a:sym typeface="Open Sans"/>
            </a:endParaRPr>
          </a:p>
          <a:p>
            <a:pPr indent="0" lvl="0" marL="457200" marR="0" rtl="0" algn="l">
              <a:lnSpc>
                <a:spcPct val="140000"/>
              </a:lnSpc>
              <a:spcBef>
                <a:spcPts val="0"/>
              </a:spcBef>
              <a:spcAft>
                <a:spcPts val="0"/>
              </a:spcAft>
              <a:buClr>
                <a:srgbClr val="000000"/>
              </a:buClr>
              <a:buSzPts val="3200"/>
              <a:buFont typeface="Arial"/>
              <a:buNone/>
            </a:pPr>
            <a:r>
              <a:t/>
            </a:r>
            <a:endParaRPr b="0" i="0" sz="3200" u="none" cap="none" strike="noStrike">
              <a:solidFill>
                <a:srgbClr val="194A8D"/>
              </a:solidFill>
              <a:latin typeface="Open Sans"/>
              <a:ea typeface="Open Sans"/>
              <a:cs typeface="Open Sans"/>
              <a:sym typeface="Open Sans"/>
            </a:endParaRPr>
          </a:p>
          <a:p>
            <a:pPr indent="-431800" lvl="0" marL="457200" marR="0" rtl="0" algn="ctr">
              <a:lnSpc>
                <a:spcPct val="140000"/>
              </a:lnSpc>
              <a:spcBef>
                <a:spcPts val="0"/>
              </a:spcBef>
              <a:spcAft>
                <a:spcPts val="0"/>
              </a:spcAft>
              <a:buClr>
                <a:srgbClr val="194A8D"/>
              </a:buClr>
              <a:buSzPts val="3200"/>
              <a:buFont typeface="Open Sans"/>
              <a:buChar char="●"/>
            </a:pPr>
            <a:r>
              <a:rPr b="0" i="0" lang="en-US" sz="3200" u="none" cap="none" strike="noStrike">
                <a:solidFill>
                  <a:srgbClr val="194A8D"/>
                </a:solidFill>
                <a:latin typeface="Open Sans"/>
                <a:ea typeface="Open Sans"/>
                <a:cs typeface="Open Sans"/>
                <a:sym typeface="Open Sans"/>
              </a:rPr>
              <a:t>Se definieron los entregables del proyecto, aclarando las posibles opciones en que se presentarán la solución.</a:t>
            </a:r>
            <a:endParaRPr b="0" i="0" sz="3200" u="none" cap="none" strike="noStrike">
              <a:solidFill>
                <a:srgbClr val="194A8D"/>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307" name="Shape 307"/>
        <p:cNvGrpSpPr/>
        <p:nvPr/>
      </p:nvGrpSpPr>
      <p:grpSpPr>
        <a:xfrm>
          <a:off x="0" y="0"/>
          <a:ext cx="0" cy="0"/>
          <a:chOff x="0" y="0"/>
          <a:chExt cx="0" cy="0"/>
        </a:xfrm>
      </p:grpSpPr>
      <p:sp>
        <p:nvSpPr>
          <p:cNvPr id="308" name="Google Shape;308;g3628f2329f4_0_3"/>
          <p:cNvSpPr/>
          <p:nvPr/>
        </p:nvSpPr>
        <p:spPr>
          <a:xfrm>
            <a:off x="6635353" y="6637609"/>
            <a:ext cx="8572348" cy="4043501"/>
          </a:xfrm>
          <a:custGeom>
            <a:rect b="b" l="l" r="r" t="t"/>
            <a:pathLst>
              <a:path extrusionOk="0" h="4043501" w="8572348">
                <a:moveTo>
                  <a:pt x="0" y="0"/>
                </a:moveTo>
                <a:lnTo>
                  <a:pt x="8572348" y="0"/>
                </a:lnTo>
                <a:lnTo>
                  <a:pt x="8572348" y="4043501"/>
                </a:lnTo>
                <a:lnTo>
                  <a:pt x="0" y="4043501"/>
                </a:lnTo>
                <a:lnTo>
                  <a:pt x="0" y="0"/>
                </a:lnTo>
                <a:close/>
              </a:path>
            </a:pathLst>
          </a:custGeom>
          <a:blipFill rotWithShape="1">
            <a:blip r:embed="rId3">
              <a:alphaModFix/>
            </a:blip>
            <a:stretch>
              <a:fillRect b="0" l="0" r="0" t="0"/>
            </a:stretch>
          </a:blipFill>
          <a:ln>
            <a:noFill/>
          </a:ln>
        </p:spPr>
      </p:sp>
      <p:sp>
        <p:nvSpPr>
          <p:cNvPr id="309" name="Google Shape;309;g3628f2329f4_0_3"/>
          <p:cNvSpPr/>
          <p:nvPr/>
        </p:nvSpPr>
        <p:spPr>
          <a:xfrm>
            <a:off x="14081354" y="1028700"/>
            <a:ext cx="4282420" cy="8229600"/>
          </a:xfrm>
          <a:custGeom>
            <a:rect b="b" l="l" r="r" t="t"/>
            <a:pathLst>
              <a:path extrusionOk="0" h="8229600" w="4282420">
                <a:moveTo>
                  <a:pt x="0" y="0"/>
                </a:moveTo>
                <a:lnTo>
                  <a:pt x="4282420" y="0"/>
                </a:lnTo>
                <a:lnTo>
                  <a:pt x="4282420" y="8229600"/>
                </a:lnTo>
                <a:lnTo>
                  <a:pt x="0" y="8229600"/>
                </a:lnTo>
                <a:lnTo>
                  <a:pt x="0" y="0"/>
                </a:lnTo>
                <a:close/>
              </a:path>
            </a:pathLst>
          </a:custGeom>
          <a:blipFill rotWithShape="1">
            <a:blip r:embed="rId4">
              <a:alphaModFix/>
            </a:blip>
            <a:stretch>
              <a:fillRect b="0" l="0" r="0" t="0"/>
            </a:stretch>
          </a:blipFill>
          <a:ln>
            <a:noFill/>
          </a:ln>
        </p:spPr>
      </p:sp>
      <p:sp>
        <p:nvSpPr>
          <p:cNvPr id="310" name="Google Shape;310;g3628f2329f4_0_3"/>
          <p:cNvSpPr/>
          <p:nvPr/>
        </p:nvSpPr>
        <p:spPr>
          <a:xfrm flipH="1">
            <a:off x="0" y="1028700"/>
            <a:ext cx="4282420" cy="8229600"/>
          </a:xfrm>
          <a:custGeom>
            <a:rect b="b" l="l" r="r" t="t"/>
            <a:pathLst>
              <a:path extrusionOk="0" h="8229600" w="4282420">
                <a:moveTo>
                  <a:pt x="4282420" y="0"/>
                </a:moveTo>
                <a:lnTo>
                  <a:pt x="0" y="0"/>
                </a:lnTo>
                <a:lnTo>
                  <a:pt x="0" y="8229600"/>
                </a:lnTo>
                <a:lnTo>
                  <a:pt x="4282420" y="8229600"/>
                </a:lnTo>
                <a:lnTo>
                  <a:pt x="4282420" y="0"/>
                </a:lnTo>
                <a:close/>
              </a:path>
            </a:pathLst>
          </a:custGeom>
          <a:blipFill rotWithShape="1">
            <a:blip r:embed="rId4">
              <a:alphaModFix/>
            </a:blip>
            <a:stretch>
              <a:fillRect b="0" l="0" r="0" t="0"/>
            </a:stretch>
          </a:blipFill>
          <a:ln>
            <a:noFill/>
          </a:ln>
        </p:spPr>
      </p:sp>
      <p:sp>
        <p:nvSpPr>
          <p:cNvPr id="311" name="Google Shape;311;g3628f2329f4_0_3"/>
          <p:cNvSpPr txBox="1"/>
          <p:nvPr/>
        </p:nvSpPr>
        <p:spPr>
          <a:xfrm>
            <a:off x="4628749" y="3858064"/>
            <a:ext cx="8844900" cy="3943800"/>
          </a:xfrm>
          <a:prstGeom prst="rect">
            <a:avLst/>
          </a:prstGeom>
          <a:noFill/>
          <a:ln>
            <a:noFill/>
          </a:ln>
        </p:spPr>
        <p:txBody>
          <a:bodyPr anchorCtr="0" anchor="t" bIns="0" lIns="0" spcFirstLastPara="1" rIns="0" wrap="square" tIns="0">
            <a:spAutoFit/>
          </a:bodyPr>
          <a:lstStyle/>
          <a:p>
            <a:pPr indent="0" lvl="0" marL="0" marR="0" rtl="0" algn="ctr">
              <a:lnSpc>
                <a:spcPct val="105997"/>
              </a:lnSpc>
              <a:spcBef>
                <a:spcPts val="0"/>
              </a:spcBef>
              <a:spcAft>
                <a:spcPts val="0"/>
              </a:spcAft>
              <a:buClr>
                <a:srgbClr val="000000"/>
              </a:buClr>
              <a:buSzPts val="12438"/>
              <a:buFont typeface="Arial"/>
              <a:buNone/>
            </a:pPr>
            <a:r>
              <a:rPr b="0" i="0" lang="en-US" sz="12438" u="none" cap="none" strike="noStrike">
                <a:solidFill>
                  <a:srgbClr val="FFFFFF"/>
                </a:solidFill>
                <a:latin typeface="League Spartan"/>
                <a:ea typeface="League Spartan"/>
                <a:cs typeface="League Spartan"/>
                <a:sym typeface="League Spartan"/>
              </a:rPr>
              <a:t>MUCHAS</a:t>
            </a:r>
            <a:endParaRPr b="0" i="0" sz="1400" u="none" cap="none" strike="noStrike">
              <a:solidFill>
                <a:srgbClr val="000000"/>
              </a:solidFill>
              <a:latin typeface="Arial"/>
              <a:ea typeface="Arial"/>
              <a:cs typeface="Arial"/>
              <a:sym typeface="Arial"/>
            </a:endParaRPr>
          </a:p>
          <a:p>
            <a:pPr indent="0" lvl="0" marL="0" marR="0" rtl="0" algn="ctr">
              <a:lnSpc>
                <a:spcPct val="105997"/>
              </a:lnSpc>
              <a:spcBef>
                <a:spcPts val="0"/>
              </a:spcBef>
              <a:spcAft>
                <a:spcPts val="0"/>
              </a:spcAft>
              <a:buClr>
                <a:srgbClr val="000000"/>
              </a:buClr>
              <a:buSzPts val="12438"/>
              <a:buFont typeface="Arial"/>
              <a:buNone/>
            </a:pPr>
            <a:r>
              <a:rPr b="0" i="0" lang="en-US" sz="12438" u="none" cap="none" strike="noStrike">
                <a:solidFill>
                  <a:srgbClr val="FFFFFF"/>
                </a:solidFill>
                <a:latin typeface="League Spartan"/>
                <a:ea typeface="League Spartan"/>
                <a:cs typeface="League Spartan"/>
                <a:sym typeface="League Spartan"/>
              </a:rPr>
              <a:t>GRACIAS</a:t>
            </a:r>
            <a:endParaRPr b="0" i="0" sz="1400" u="none" cap="none" strike="noStrike">
              <a:solidFill>
                <a:srgbClr val="000000"/>
              </a:solidFill>
              <a:latin typeface="Arial"/>
              <a:ea typeface="Arial"/>
              <a:cs typeface="Arial"/>
              <a:sym typeface="Arial"/>
            </a:endParaRPr>
          </a:p>
        </p:txBody>
      </p:sp>
      <p:sp>
        <p:nvSpPr>
          <p:cNvPr id="312" name="Google Shape;312;g3628f2329f4_0_3"/>
          <p:cNvSpPr/>
          <p:nvPr/>
        </p:nvSpPr>
        <p:spPr>
          <a:xfrm>
            <a:off x="0" y="6637609"/>
            <a:ext cx="8572348" cy="4043501"/>
          </a:xfrm>
          <a:custGeom>
            <a:rect b="b" l="l" r="r" t="t"/>
            <a:pathLst>
              <a:path extrusionOk="0" h="4043501" w="8572348">
                <a:moveTo>
                  <a:pt x="0" y="0"/>
                </a:moveTo>
                <a:lnTo>
                  <a:pt x="8572348" y="0"/>
                </a:lnTo>
                <a:lnTo>
                  <a:pt x="8572348" y="4043501"/>
                </a:lnTo>
                <a:lnTo>
                  <a:pt x="0" y="4043501"/>
                </a:lnTo>
                <a:lnTo>
                  <a:pt x="0" y="0"/>
                </a:lnTo>
                <a:close/>
              </a:path>
            </a:pathLst>
          </a:custGeom>
          <a:blipFill rotWithShape="1">
            <a:blip r:embed="rId3">
              <a:alphaModFix/>
            </a:blip>
            <a:stretch>
              <a:fillRect b="0" l="0" r="0" t="0"/>
            </a:stretch>
          </a:blipFill>
          <a:ln>
            <a:noFill/>
          </a:ln>
        </p:spPr>
      </p:sp>
      <p:sp>
        <p:nvSpPr>
          <p:cNvPr id="313" name="Google Shape;313;g3628f2329f4_0_3"/>
          <p:cNvSpPr/>
          <p:nvPr/>
        </p:nvSpPr>
        <p:spPr>
          <a:xfrm>
            <a:off x="13270706" y="6637609"/>
            <a:ext cx="8572348" cy="4043501"/>
          </a:xfrm>
          <a:custGeom>
            <a:rect b="b" l="l" r="r" t="t"/>
            <a:pathLst>
              <a:path extrusionOk="0" h="4043501" w="8572348">
                <a:moveTo>
                  <a:pt x="0" y="0"/>
                </a:moveTo>
                <a:lnTo>
                  <a:pt x="8572348" y="0"/>
                </a:lnTo>
                <a:lnTo>
                  <a:pt x="8572348" y="4043501"/>
                </a:lnTo>
                <a:lnTo>
                  <a:pt x="0" y="4043501"/>
                </a:lnTo>
                <a:lnTo>
                  <a:pt x="0" y="0"/>
                </a:lnTo>
                <a:close/>
              </a:path>
            </a:pathLst>
          </a:custGeom>
          <a:blipFill rotWithShape="1">
            <a:blip r:embed="rId3">
              <a:alphaModFix/>
            </a:blip>
            <a:stretch>
              <a:fillRect b="0" l="0" r="0" t="0"/>
            </a:stretch>
          </a:blipFill>
          <a:ln>
            <a:noFill/>
          </a:ln>
        </p:spPr>
      </p:sp>
      <p:sp>
        <p:nvSpPr>
          <p:cNvPr id="314" name="Google Shape;314;g3628f2329f4_0_3"/>
          <p:cNvSpPr txBox="1"/>
          <p:nvPr/>
        </p:nvSpPr>
        <p:spPr>
          <a:xfrm>
            <a:off x="5435911" y="7683887"/>
            <a:ext cx="3555600" cy="315600"/>
          </a:xfrm>
          <a:prstGeom prst="rect">
            <a:avLst/>
          </a:prstGeom>
          <a:noFill/>
          <a:ln>
            <a:noFill/>
          </a:ln>
        </p:spPr>
        <p:txBody>
          <a:bodyPr anchorCtr="0" anchor="t" bIns="0" lIns="0" spcFirstLastPara="1" rIns="0" wrap="square" tIns="0">
            <a:spAutoFit/>
          </a:bodyPr>
          <a:lstStyle/>
          <a:p>
            <a:pPr indent="0" lvl="0" marL="0" marR="0" rtl="0" algn="l">
              <a:lnSpc>
                <a:spcPct val="107122"/>
              </a:lnSpc>
              <a:spcBef>
                <a:spcPts val="0"/>
              </a:spcBef>
              <a:spcAft>
                <a:spcPts val="0"/>
              </a:spcAft>
              <a:buClr>
                <a:srgbClr val="000000"/>
              </a:buClr>
              <a:buSzPts val="2050"/>
              <a:buFont typeface="Arial"/>
              <a:buNone/>
            </a:pPr>
            <a:r>
              <a:rPr b="0" i="0" lang="en-US" sz="2050" u="none" cap="none" strike="noStrike">
                <a:solidFill>
                  <a:srgbClr val="FFFFFF"/>
                </a:solidFill>
                <a:latin typeface="Calibri"/>
                <a:ea typeface="Calibri"/>
                <a:cs typeface="Calibri"/>
                <a:sym typeface="Calibri"/>
              </a:rPr>
              <a:t>juancaracoix@uca.edu.ar</a:t>
            </a:r>
            <a:endParaRPr b="0" i="0" sz="1800" u="none" cap="none" strike="noStrike">
              <a:solidFill>
                <a:schemeClr val="dk1"/>
              </a:solidFill>
              <a:latin typeface="Calibri"/>
              <a:ea typeface="Calibri"/>
              <a:cs typeface="Calibri"/>
              <a:sym typeface="Calibri"/>
            </a:endParaRPr>
          </a:p>
        </p:txBody>
      </p:sp>
      <p:sp>
        <p:nvSpPr>
          <p:cNvPr id="315" name="Google Shape;315;g3628f2329f4_0_3"/>
          <p:cNvSpPr/>
          <p:nvPr/>
        </p:nvSpPr>
        <p:spPr>
          <a:xfrm>
            <a:off x="8987468" y="7664836"/>
            <a:ext cx="313064" cy="313064"/>
          </a:xfrm>
          <a:custGeom>
            <a:rect b="b" l="l" r="r" t="t"/>
            <a:pathLst>
              <a:path extrusionOk="0" h="313064" w="313064">
                <a:moveTo>
                  <a:pt x="0" y="0"/>
                </a:moveTo>
                <a:lnTo>
                  <a:pt x="313064" y="0"/>
                </a:lnTo>
                <a:lnTo>
                  <a:pt x="313064" y="313064"/>
                </a:lnTo>
                <a:lnTo>
                  <a:pt x="0" y="313064"/>
                </a:lnTo>
                <a:lnTo>
                  <a:pt x="0" y="0"/>
                </a:lnTo>
                <a:close/>
              </a:path>
            </a:pathLst>
          </a:custGeom>
          <a:blipFill rotWithShape="1">
            <a:blip r:embed="rId5">
              <a:alphaModFix/>
            </a:blip>
            <a:stretch>
              <a:fillRect b="0" l="0" r="0" t="0"/>
            </a:stretch>
          </a:blipFill>
          <a:ln>
            <a:noFill/>
          </a:ln>
        </p:spPr>
      </p:sp>
      <p:sp>
        <p:nvSpPr>
          <p:cNvPr id="316" name="Google Shape;316;g3628f2329f4_0_3"/>
          <p:cNvSpPr/>
          <p:nvPr/>
        </p:nvSpPr>
        <p:spPr>
          <a:xfrm>
            <a:off x="7774930" y="250881"/>
            <a:ext cx="2738141" cy="2638572"/>
          </a:xfrm>
          <a:custGeom>
            <a:rect b="b" l="l" r="r" t="t"/>
            <a:pathLst>
              <a:path extrusionOk="0" h="2638572" w="2738141">
                <a:moveTo>
                  <a:pt x="0" y="0"/>
                </a:moveTo>
                <a:lnTo>
                  <a:pt x="2738140" y="0"/>
                </a:lnTo>
                <a:lnTo>
                  <a:pt x="2738140" y="2638572"/>
                </a:lnTo>
                <a:lnTo>
                  <a:pt x="0" y="2638572"/>
                </a:lnTo>
                <a:lnTo>
                  <a:pt x="0" y="0"/>
                </a:lnTo>
                <a:close/>
              </a:path>
            </a:pathLst>
          </a:custGeom>
          <a:blipFill rotWithShape="1">
            <a:blip r:embed="rId6">
              <a:alphaModFix/>
            </a:blip>
            <a:stretch>
              <a:fillRect b="0" l="0" r="0" t="0"/>
            </a:stretch>
          </a:blipFill>
          <a:ln>
            <a:noFill/>
          </a:ln>
        </p:spPr>
      </p:sp>
      <p:sp>
        <p:nvSpPr>
          <p:cNvPr id="317" name="Google Shape;317;g3628f2329f4_0_3"/>
          <p:cNvSpPr txBox="1"/>
          <p:nvPr/>
        </p:nvSpPr>
        <p:spPr>
          <a:xfrm>
            <a:off x="9415726" y="7683886"/>
            <a:ext cx="4194300" cy="315600"/>
          </a:xfrm>
          <a:prstGeom prst="rect">
            <a:avLst/>
          </a:prstGeom>
          <a:noFill/>
          <a:ln>
            <a:noFill/>
          </a:ln>
        </p:spPr>
        <p:txBody>
          <a:bodyPr anchorCtr="0" anchor="t" bIns="0" lIns="0" spcFirstLastPara="1" rIns="0" wrap="square" tIns="0">
            <a:spAutoFit/>
          </a:bodyPr>
          <a:lstStyle/>
          <a:p>
            <a:pPr indent="0" lvl="0" marL="0" marR="0" rtl="0" algn="l">
              <a:lnSpc>
                <a:spcPct val="107122"/>
              </a:lnSpc>
              <a:spcBef>
                <a:spcPts val="0"/>
              </a:spcBef>
              <a:spcAft>
                <a:spcPts val="0"/>
              </a:spcAft>
              <a:buClr>
                <a:srgbClr val="000000"/>
              </a:buClr>
              <a:buSzPts val="2050"/>
              <a:buFont typeface="Arial"/>
              <a:buNone/>
            </a:pPr>
            <a:r>
              <a:rPr b="0" i="0" lang="en-US" sz="2050" u="none" cap="none" strike="noStrike">
                <a:solidFill>
                  <a:srgbClr val="FFFFFF"/>
                </a:solidFill>
                <a:latin typeface="Arimo"/>
                <a:ea typeface="Arimo"/>
                <a:cs typeface="Arimo"/>
                <a:sym typeface="Arimo"/>
              </a:rPr>
              <a:t>facundocasas@uca.edu.ar</a:t>
            </a:r>
            <a:endParaRPr b="0" i="0" sz="1400" u="none" cap="none" strike="noStrike">
              <a:solidFill>
                <a:srgbClr val="000000"/>
              </a:solidFill>
              <a:latin typeface="Arial"/>
              <a:ea typeface="Arial"/>
              <a:cs typeface="Arial"/>
              <a:sym typeface="Arial"/>
            </a:endParaRPr>
          </a:p>
        </p:txBody>
      </p:sp>
      <p:sp>
        <p:nvSpPr>
          <p:cNvPr id="318" name="Google Shape;318;g3628f2329f4_0_3"/>
          <p:cNvSpPr/>
          <p:nvPr/>
        </p:nvSpPr>
        <p:spPr>
          <a:xfrm>
            <a:off x="8987467" y="8342169"/>
            <a:ext cx="313064" cy="313064"/>
          </a:xfrm>
          <a:custGeom>
            <a:rect b="b" l="l" r="r" t="t"/>
            <a:pathLst>
              <a:path extrusionOk="0" h="313064" w="313064">
                <a:moveTo>
                  <a:pt x="0" y="0"/>
                </a:moveTo>
                <a:lnTo>
                  <a:pt x="313064" y="0"/>
                </a:lnTo>
                <a:lnTo>
                  <a:pt x="313064" y="313064"/>
                </a:lnTo>
                <a:lnTo>
                  <a:pt x="0" y="313064"/>
                </a:lnTo>
                <a:lnTo>
                  <a:pt x="0" y="0"/>
                </a:lnTo>
                <a:close/>
              </a:path>
            </a:pathLst>
          </a:custGeom>
          <a:blipFill rotWithShape="1">
            <a:blip r:embed="rId5">
              <a:alphaModFix/>
            </a:blip>
            <a:stretch>
              <a:fillRect b="0" l="0" r="0" t="0"/>
            </a:stretch>
          </a:blipFill>
          <a:ln>
            <a:noFill/>
          </a:ln>
        </p:spPr>
      </p:sp>
      <p:sp>
        <p:nvSpPr>
          <p:cNvPr id="319" name="Google Shape;319;g3628f2329f4_0_3"/>
          <p:cNvSpPr/>
          <p:nvPr/>
        </p:nvSpPr>
        <p:spPr>
          <a:xfrm>
            <a:off x="4986968" y="7664836"/>
            <a:ext cx="313064" cy="313064"/>
          </a:xfrm>
          <a:custGeom>
            <a:rect b="b" l="l" r="r" t="t"/>
            <a:pathLst>
              <a:path extrusionOk="0" h="313064" w="313064">
                <a:moveTo>
                  <a:pt x="0" y="0"/>
                </a:moveTo>
                <a:lnTo>
                  <a:pt x="313064" y="0"/>
                </a:lnTo>
                <a:lnTo>
                  <a:pt x="313064" y="313064"/>
                </a:lnTo>
                <a:lnTo>
                  <a:pt x="0" y="313064"/>
                </a:lnTo>
                <a:lnTo>
                  <a:pt x="0" y="0"/>
                </a:lnTo>
                <a:close/>
              </a:path>
            </a:pathLst>
          </a:custGeom>
          <a:blipFill rotWithShape="1">
            <a:blip r:embed="rId5">
              <a:alphaModFix/>
            </a:blip>
            <a:stretch>
              <a:fillRect b="0" l="0" r="0" t="0"/>
            </a:stretch>
          </a:blipFill>
          <a:ln>
            <a:noFill/>
          </a:ln>
        </p:spPr>
      </p:sp>
      <p:sp>
        <p:nvSpPr>
          <p:cNvPr id="320" name="Google Shape;320;g3628f2329f4_0_3"/>
          <p:cNvSpPr/>
          <p:nvPr/>
        </p:nvSpPr>
        <p:spPr>
          <a:xfrm>
            <a:off x="4986968" y="8342169"/>
            <a:ext cx="313064" cy="313064"/>
          </a:xfrm>
          <a:custGeom>
            <a:rect b="b" l="l" r="r" t="t"/>
            <a:pathLst>
              <a:path extrusionOk="0" h="313064" w="313064">
                <a:moveTo>
                  <a:pt x="0" y="0"/>
                </a:moveTo>
                <a:lnTo>
                  <a:pt x="313064" y="0"/>
                </a:lnTo>
                <a:lnTo>
                  <a:pt x="313064" y="313064"/>
                </a:lnTo>
                <a:lnTo>
                  <a:pt x="0" y="313064"/>
                </a:lnTo>
                <a:lnTo>
                  <a:pt x="0" y="0"/>
                </a:lnTo>
                <a:close/>
              </a:path>
            </a:pathLst>
          </a:custGeom>
          <a:blipFill rotWithShape="1">
            <a:blip r:embed="rId5">
              <a:alphaModFix/>
            </a:blip>
            <a:stretch>
              <a:fillRect b="0" l="0" r="0" t="0"/>
            </a:stretch>
          </a:blipFill>
          <a:ln>
            <a:noFill/>
          </a:ln>
        </p:spPr>
      </p:sp>
      <p:sp>
        <p:nvSpPr>
          <p:cNvPr id="321" name="Google Shape;321;g3628f2329f4_0_3"/>
          <p:cNvSpPr/>
          <p:nvPr/>
        </p:nvSpPr>
        <p:spPr>
          <a:xfrm>
            <a:off x="6997801" y="8892502"/>
            <a:ext cx="313064" cy="313064"/>
          </a:xfrm>
          <a:custGeom>
            <a:rect b="b" l="l" r="r" t="t"/>
            <a:pathLst>
              <a:path extrusionOk="0" h="313064" w="313064">
                <a:moveTo>
                  <a:pt x="0" y="0"/>
                </a:moveTo>
                <a:lnTo>
                  <a:pt x="313064" y="0"/>
                </a:lnTo>
                <a:lnTo>
                  <a:pt x="313064" y="313064"/>
                </a:lnTo>
                <a:lnTo>
                  <a:pt x="0" y="313064"/>
                </a:lnTo>
                <a:lnTo>
                  <a:pt x="0" y="0"/>
                </a:lnTo>
                <a:close/>
              </a:path>
            </a:pathLst>
          </a:custGeom>
          <a:blipFill rotWithShape="1">
            <a:blip r:embed="rId5">
              <a:alphaModFix/>
            </a:blip>
            <a:stretch>
              <a:fillRect b="0" l="0" r="0" t="0"/>
            </a:stretch>
          </a:blipFill>
          <a:ln>
            <a:noFill/>
          </a:ln>
        </p:spPr>
      </p:sp>
      <p:sp>
        <p:nvSpPr>
          <p:cNvPr id="322" name="Google Shape;322;g3628f2329f4_0_3"/>
          <p:cNvSpPr txBox="1"/>
          <p:nvPr/>
        </p:nvSpPr>
        <p:spPr>
          <a:xfrm>
            <a:off x="7425577" y="8932720"/>
            <a:ext cx="3724800" cy="307800"/>
          </a:xfrm>
          <a:prstGeom prst="rect">
            <a:avLst/>
          </a:prstGeom>
          <a:noFill/>
          <a:ln>
            <a:noFill/>
          </a:ln>
        </p:spPr>
        <p:txBody>
          <a:bodyPr anchorCtr="0" anchor="t" bIns="0" lIns="0" spcFirstLastPara="1" rIns="0" wrap="square" tIns="0">
            <a:spAutoFit/>
          </a:bodyPr>
          <a:lstStyle/>
          <a:p>
            <a:pPr indent="0" lvl="0" marL="0" marR="0" rtl="0" algn="l">
              <a:lnSpc>
                <a:spcPct val="1098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agustingiannice@uca.edu.ar</a:t>
            </a:r>
            <a:endParaRPr b="0" i="0" sz="2000" u="none" cap="none" strike="noStrike">
              <a:solidFill>
                <a:schemeClr val="lt1"/>
              </a:solidFill>
              <a:latin typeface="Calibri"/>
              <a:ea typeface="Calibri"/>
              <a:cs typeface="Calibri"/>
              <a:sym typeface="Calibri"/>
            </a:endParaRPr>
          </a:p>
        </p:txBody>
      </p:sp>
      <p:sp>
        <p:nvSpPr>
          <p:cNvPr id="323" name="Google Shape;323;g3628f2329f4_0_3"/>
          <p:cNvSpPr txBox="1"/>
          <p:nvPr/>
        </p:nvSpPr>
        <p:spPr>
          <a:xfrm>
            <a:off x="9415725" y="8340052"/>
            <a:ext cx="4194300" cy="315600"/>
          </a:xfrm>
          <a:prstGeom prst="rect">
            <a:avLst/>
          </a:prstGeom>
          <a:noFill/>
          <a:ln>
            <a:noFill/>
          </a:ln>
        </p:spPr>
        <p:txBody>
          <a:bodyPr anchorCtr="0" anchor="t" bIns="0" lIns="0" spcFirstLastPara="1" rIns="0" wrap="square" tIns="0">
            <a:spAutoFit/>
          </a:bodyPr>
          <a:lstStyle/>
          <a:p>
            <a:pPr indent="0" lvl="0" marL="0" marR="0" rtl="0" algn="l">
              <a:lnSpc>
                <a:spcPct val="107122"/>
              </a:lnSpc>
              <a:spcBef>
                <a:spcPts val="0"/>
              </a:spcBef>
              <a:spcAft>
                <a:spcPts val="0"/>
              </a:spcAft>
              <a:buClr>
                <a:srgbClr val="000000"/>
              </a:buClr>
              <a:buSzPts val="2050"/>
              <a:buFont typeface="Arial"/>
              <a:buNone/>
            </a:pPr>
            <a:r>
              <a:rPr b="0" i="0" lang="en-US" sz="2050" u="none" cap="none" strike="noStrike">
                <a:solidFill>
                  <a:srgbClr val="FFFFFF"/>
                </a:solidFill>
                <a:latin typeface="Calibri"/>
                <a:ea typeface="Calibri"/>
                <a:cs typeface="Calibri"/>
                <a:sym typeface="Calibri"/>
              </a:rPr>
              <a:t>javierbalda@uca.edu.ar</a:t>
            </a:r>
            <a:endParaRPr b="0" i="0" sz="1800" u="none" cap="none" strike="noStrike">
              <a:solidFill>
                <a:schemeClr val="dk1"/>
              </a:solidFill>
              <a:latin typeface="Calibri"/>
              <a:ea typeface="Calibri"/>
              <a:cs typeface="Calibri"/>
              <a:sym typeface="Calibri"/>
            </a:endParaRPr>
          </a:p>
        </p:txBody>
      </p:sp>
      <p:sp>
        <p:nvSpPr>
          <p:cNvPr id="324" name="Google Shape;324;g3628f2329f4_0_3"/>
          <p:cNvSpPr txBox="1"/>
          <p:nvPr/>
        </p:nvSpPr>
        <p:spPr>
          <a:xfrm>
            <a:off x="5436391" y="8382385"/>
            <a:ext cx="4194300" cy="315600"/>
          </a:xfrm>
          <a:prstGeom prst="rect">
            <a:avLst/>
          </a:prstGeom>
          <a:noFill/>
          <a:ln>
            <a:noFill/>
          </a:ln>
        </p:spPr>
        <p:txBody>
          <a:bodyPr anchorCtr="0" anchor="t" bIns="0" lIns="0" spcFirstLastPara="1" rIns="0" wrap="square" tIns="0">
            <a:spAutoFit/>
          </a:bodyPr>
          <a:lstStyle/>
          <a:p>
            <a:pPr indent="0" lvl="0" marL="0" marR="0" rtl="0" algn="l">
              <a:lnSpc>
                <a:spcPct val="107122"/>
              </a:lnSpc>
              <a:spcBef>
                <a:spcPts val="0"/>
              </a:spcBef>
              <a:spcAft>
                <a:spcPts val="0"/>
              </a:spcAft>
              <a:buClr>
                <a:srgbClr val="000000"/>
              </a:buClr>
              <a:buSzPts val="2050"/>
              <a:buFont typeface="Arial"/>
              <a:buNone/>
            </a:pPr>
            <a:r>
              <a:rPr b="0" i="0" lang="en-US" sz="2050" u="none" cap="none" strike="noStrike">
                <a:solidFill>
                  <a:srgbClr val="FFFFFF"/>
                </a:solidFill>
                <a:latin typeface="Calibri"/>
                <a:ea typeface="Calibri"/>
                <a:cs typeface="Calibri"/>
                <a:sym typeface="Calibri"/>
              </a:rPr>
              <a:t>juanacciardi@uca.edu.ar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94" name="Shape 94"/>
        <p:cNvGrpSpPr/>
        <p:nvPr/>
      </p:nvGrpSpPr>
      <p:grpSpPr>
        <a:xfrm>
          <a:off x="0" y="0"/>
          <a:ext cx="0" cy="0"/>
          <a:chOff x="0" y="0"/>
          <a:chExt cx="0" cy="0"/>
        </a:xfrm>
      </p:grpSpPr>
      <p:sp>
        <p:nvSpPr>
          <p:cNvPr id="95" name="Google Shape;95;p2"/>
          <p:cNvSpPr/>
          <p:nvPr/>
        </p:nvSpPr>
        <p:spPr>
          <a:xfrm flipH="1">
            <a:off x="8788436" y="-316726"/>
            <a:ext cx="7886994" cy="10920453"/>
          </a:xfrm>
          <a:custGeom>
            <a:rect b="b" l="l" r="r" t="t"/>
            <a:pathLst>
              <a:path extrusionOk="0" h="10920453" w="7886994">
                <a:moveTo>
                  <a:pt x="7886994" y="0"/>
                </a:moveTo>
                <a:lnTo>
                  <a:pt x="0" y="0"/>
                </a:lnTo>
                <a:lnTo>
                  <a:pt x="0" y="10920452"/>
                </a:lnTo>
                <a:lnTo>
                  <a:pt x="7886994" y="10920452"/>
                </a:lnTo>
                <a:lnTo>
                  <a:pt x="7886994" y="0"/>
                </a:lnTo>
                <a:close/>
              </a:path>
            </a:pathLst>
          </a:custGeom>
          <a:blipFill rotWithShape="1">
            <a:blip r:embed="rId3">
              <a:alphaModFix/>
            </a:blip>
            <a:stretch>
              <a:fillRect b="0" l="0" r="0" t="0"/>
            </a:stretch>
          </a:blipFill>
          <a:ln>
            <a:noFill/>
          </a:ln>
        </p:spPr>
      </p:sp>
      <p:grpSp>
        <p:nvGrpSpPr>
          <p:cNvPr id="96" name="Google Shape;96;p2"/>
          <p:cNvGrpSpPr/>
          <p:nvPr/>
        </p:nvGrpSpPr>
        <p:grpSpPr>
          <a:xfrm>
            <a:off x="9144000" y="-180826"/>
            <a:ext cx="9144000" cy="10467826"/>
            <a:chOff x="0" y="-47625"/>
            <a:chExt cx="2408296" cy="2756958"/>
          </a:xfrm>
        </p:grpSpPr>
        <p:sp>
          <p:nvSpPr>
            <p:cNvPr id="97" name="Google Shape;97;p2"/>
            <p:cNvSpPr/>
            <p:nvPr/>
          </p:nvSpPr>
          <p:spPr>
            <a:xfrm>
              <a:off x="0" y="0"/>
              <a:ext cx="2408296" cy="2709333"/>
            </a:xfrm>
            <a:custGeom>
              <a:rect b="b" l="l" r="r" t="t"/>
              <a:pathLst>
                <a:path extrusionOk="0" h="2709333" w="2408296">
                  <a:moveTo>
                    <a:pt x="0" y="0"/>
                  </a:moveTo>
                  <a:lnTo>
                    <a:pt x="2408296" y="0"/>
                  </a:lnTo>
                  <a:lnTo>
                    <a:pt x="2408296" y="2709333"/>
                  </a:lnTo>
                  <a:lnTo>
                    <a:pt x="0" y="2709333"/>
                  </a:lnTo>
                  <a:close/>
                </a:path>
              </a:pathLst>
            </a:custGeom>
            <a:solidFill>
              <a:srgbClr val="FFFFFF"/>
            </a:solidFill>
            <a:ln>
              <a:noFill/>
            </a:ln>
          </p:spPr>
        </p:sp>
        <p:sp>
          <p:nvSpPr>
            <p:cNvPr id="98" name="Google Shape;98;p2"/>
            <p:cNvSpPr txBox="1"/>
            <p:nvPr/>
          </p:nvSpPr>
          <p:spPr>
            <a:xfrm>
              <a:off x="0" y="-47625"/>
              <a:ext cx="2408296"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9" name="Google Shape;99;p2"/>
          <p:cNvSpPr txBox="1"/>
          <p:nvPr/>
        </p:nvSpPr>
        <p:spPr>
          <a:xfrm>
            <a:off x="9738525" y="2643897"/>
            <a:ext cx="7601100" cy="4116900"/>
          </a:xfrm>
          <a:prstGeom prst="rect">
            <a:avLst/>
          </a:prstGeom>
          <a:noFill/>
          <a:ln>
            <a:noFill/>
          </a:ln>
        </p:spPr>
        <p:txBody>
          <a:bodyPr anchorCtr="0" anchor="t" bIns="0" lIns="0" spcFirstLastPara="1" rIns="0" wrap="square" tIns="0">
            <a:spAutoFit/>
          </a:bodyPr>
          <a:lstStyle/>
          <a:p>
            <a:pPr indent="-412539" lvl="1" marL="825078" marR="0" rtl="0" algn="l">
              <a:lnSpc>
                <a:spcPct val="150000"/>
              </a:lnSpc>
              <a:spcBef>
                <a:spcPts val="0"/>
              </a:spcBef>
              <a:spcAft>
                <a:spcPts val="0"/>
              </a:spcAft>
              <a:buClr>
                <a:srgbClr val="194A8D"/>
              </a:buClr>
              <a:buSzPts val="3821"/>
              <a:buFont typeface="Arimo"/>
              <a:buAutoNum type="arabicPeriod"/>
            </a:pPr>
            <a:r>
              <a:rPr b="0" i="0" lang="en-US" sz="3821" u="none" cap="none" strike="noStrike">
                <a:solidFill>
                  <a:srgbClr val="194A8D"/>
                </a:solidFill>
                <a:latin typeface="Arimo"/>
                <a:ea typeface="Arimo"/>
                <a:cs typeface="Arimo"/>
                <a:sym typeface="Arimo"/>
              </a:rPr>
              <a:t>Contexto y Desafíos</a:t>
            </a:r>
            <a:endParaRPr b="0" i="0" sz="3821" u="none" cap="none" strike="noStrike">
              <a:solidFill>
                <a:srgbClr val="194A8D"/>
              </a:solidFill>
              <a:latin typeface="Arimo"/>
              <a:ea typeface="Arimo"/>
              <a:cs typeface="Arimo"/>
              <a:sym typeface="Arimo"/>
            </a:endParaRPr>
          </a:p>
          <a:p>
            <a:pPr indent="-412539" lvl="1" marL="825078" marR="0" rtl="0" algn="l">
              <a:lnSpc>
                <a:spcPct val="150000"/>
              </a:lnSpc>
              <a:spcBef>
                <a:spcPts val="0"/>
              </a:spcBef>
              <a:spcAft>
                <a:spcPts val="0"/>
              </a:spcAft>
              <a:buClr>
                <a:srgbClr val="194A8D"/>
              </a:buClr>
              <a:buSzPts val="3821"/>
              <a:buFont typeface="Arimo"/>
              <a:buAutoNum type="arabicPeriod"/>
            </a:pPr>
            <a:r>
              <a:rPr b="0" i="0" lang="en-US" sz="3821" u="none" cap="none" strike="noStrike">
                <a:solidFill>
                  <a:srgbClr val="194A8D"/>
                </a:solidFill>
                <a:latin typeface="Arimo"/>
                <a:ea typeface="Arimo"/>
                <a:cs typeface="Arimo"/>
                <a:sym typeface="Arimo"/>
              </a:rPr>
              <a:t>Premisas y entregables</a:t>
            </a:r>
            <a:endParaRPr b="0" i="0" sz="3821" u="none" cap="none" strike="noStrike">
              <a:solidFill>
                <a:srgbClr val="194A8D"/>
              </a:solidFill>
              <a:latin typeface="Arimo"/>
              <a:ea typeface="Arimo"/>
              <a:cs typeface="Arimo"/>
              <a:sym typeface="Arimo"/>
            </a:endParaRPr>
          </a:p>
          <a:p>
            <a:pPr indent="-412539" lvl="1" marL="825078" marR="0" rtl="0" algn="l">
              <a:lnSpc>
                <a:spcPct val="150000"/>
              </a:lnSpc>
              <a:spcBef>
                <a:spcPts val="0"/>
              </a:spcBef>
              <a:spcAft>
                <a:spcPts val="0"/>
              </a:spcAft>
              <a:buClr>
                <a:srgbClr val="194A8D"/>
              </a:buClr>
              <a:buSzPts val="3821"/>
              <a:buFont typeface="Arimo"/>
              <a:buAutoNum type="arabicPeriod"/>
            </a:pPr>
            <a:r>
              <a:rPr b="0" i="0" lang="en-US" sz="3821" u="none" cap="none" strike="noStrike">
                <a:solidFill>
                  <a:srgbClr val="194A8D"/>
                </a:solidFill>
                <a:latin typeface="Arimo"/>
                <a:ea typeface="Arimo"/>
                <a:cs typeface="Arimo"/>
                <a:sym typeface="Arimo"/>
              </a:rPr>
              <a:t>Enfoque y metodología</a:t>
            </a:r>
            <a:endParaRPr b="0" i="0" sz="3821" u="none" cap="none" strike="noStrike">
              <a:solidFill>
                <a:srgbClr val="194A8D"/>
              </a:solidFill>
              <a:latin typeface="Arimo"/>
              <a:ea typeface="Arimo"/>
              <a:cs typeface="Arimo"/>
              <a:sym typeface="Arimo"/>
            </a:endParaRPr>
          </a:p>
          <a:p>
            <a:pPr indent="-412539" lvl="1" marL="825078" marR="0" rtl="0" algn="l">
              <a:lnSpc>
                <a:spcPct val="150000"/>
              </a:lnSpc>
              <a:spcBef>
                <a:spcPts val="0"/>
              </a:spcBef>
              <a:spcAft>
                <a:spcPts val="0"/>
              </a:spcAft>
              <a:buClr>
                <a:srgbClr val="194A8D"/>
              </a:buClr>
              <a:buSzPts val="3821"/>
              <a:buFont typeface="Arimo"/>
              <a:buAutoNum type="arabicPeriod"/>
            </a:pPr>
            <a:r>
              <a:rPr b="0" i="0" lang="en-US" sz="3821" u="none" cap="none" strike="noStrike">
                <a:solidFill>
                  <a:srgbClr val="194A8D"/>
                </a:solidFill>
                <a:latin typeface="Arimo"/>
                <a:ea typeface="Arimo"/>
                <a:cs typeface="Arimo"/>
                <a:sym typeface="Arimo"/>
              </a:rPr>
              <a:t>Plan de trabajo e integrantes del equipo </a:t>
            </a:r>
            <a:endParaRPr b="0" i="0" sz="1400" u="none" cap="none" strike="noStrike">
              <a:solidFill>
                <a:srgbClr val="000000"/>
              </a:solidFill>
              <a:latin typeface="Arial"/>
              <a:ea typeface="Arial"/>
              <a:cs typeface="Arial"/>
              <a:sym typeface="Arial"/>
            </a:endParaRPr>
          </a:p>
        </p:txBody>
      </p:sp>
      <p:sp>
        <p:nvSpPr>
          <p:cNvPr id="100" name="Google Shape;100;p2"/>
          <p:cNvSpPr txBox="1"/>
          <p:nvPr/>
        </p:nvSpPr>
        <p:spPr>
          <a:xfrm>
            <a:off x="1482059" y="4627996"/>
            <a:ext cx="7086415" cy="1135783"/>
          </a:xfrm>
          <a:prstGeom prst="rect">
            <a:avLst/>
          </a:prstGeom>
          <a:noFill/>
          <a:ln>
            <a:noFill/>
          </a:ln>
        </p:spPr>
        <p:txBody>
          <a:bodyPr anchorCtr="0" anchor="t" bIns="0" lIns="0" spcFirstLastPara="1" rIns="0" wrap="square" tIns="0">
            <a:spAutoFit/>
          </a:bodyPr>
          <a:lstStyle/>
          <a:p>
            <a:pPr indent="0" lvl="0" marL="0" marR="0" rtl="0" algn="l">
              <a:lnSpc>
                <a:spcPct val="106001"/>
              </a:lnSpc>
              <a:spcBef>
                <a:spcPts val="0"/>
              </a:spcBef>
              <a:spcAft>
                <a:spcPts val="0"/>
              </a:spcAft>
              <a:buClr>
                <a:srgbClr val="000000"/>
              </a:buClr>
              <a:buSzPts val="8165"/>
              <a:buFont typeface="Arial"/>
              <a:buNone/>
            </a:pPr>
            <a:r>
              <a:rPr b="0" i="0" lang="en-US" sz="8165" u="none" cap="none" strike="noStrike">
                <a:solidFill>
                  <a:srgbClr val="BFCCE9"/>
                </a:solidFill>
                <a:latin typeface="League Spartan"/>
                <a:ea typeface="League Spartan"/>
                <a:cs typeface="League Spartan"/>
                <a:sym typeface="League Spartan"/>
              </a:rPr>
              <a:t>ÍNDICE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104" name="Shape 104"/>
        <p:cNvGrpSpPr/>
        <p:nvPr/>
      </p:nvGrpSpPr>
      <p:grpSpPr>
        <a:xfrm>
          <a:off x="0" y="0"/>
          <a:ext cx="0" cy="0"/>
          <a:chOff x="0" y="0"/>
          <a:chExt cx="0" cy="0"/>
        </a:xfrm>
      </p:grpSpPr>
      <p:sp>
        <p:nvSpPr>
          <p:cNvPr id="105" name="Google Shape;105;p3"/>
          <p:cNvSpPr txBox="1"/>
          <p:nvPr/>
        </p:nvSpPr>
        <p:spPr>
          <a:xfrm>
            <a:off x="1774650" y="2907675"/>
            <a:ext cx="14107200" cy="5381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9200"/>
              <a:buFont typeface="Arial"/>
              <a:buNone/>
            </a:pPr>
            <a:r>
              <a:rPr b="1" i="0" lang="en-US" sz="9200" u="none" cap="none" strike="noStrike">
                <a:solidFill>
                  <a:srgbClr val="BFCCE9"/>
                </a:solidFill>
                <a:latin typeface="Open Sans"/>
                <a:ea typeface="Open Sans"/>
                <a:cs typeface="Open Sans"/>
                <a:sym typeface="Open Sans"/>
              </a:rPr>
              <a:t>Contexto</a:t>
            </a:r>
            <a:endParaRPr b="0" i="0" sz="14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9200"/>
              <a:buFont typeface="Arial"/>
              <a:buNone/>
            </a:pPr>
            <a:r>
              <a:rPr b="1" i="0" lang="en-US" sz="9200" u="none" cap="none" strike="noStrike">
                <a:solidFill>
                  <a:srgbClr val="BFCCE9"/>
                </a:solidFill>
                <a:latin typeface="Open Sans"/>
                <a:ea typeface="Open Sans"/>
                <a:cs typeface="Open Sans"/>
                <a:sym typeface="Open Sans"/>
              </a:rPr>
              <a:t> y </a:t>
            </a:r>
            <a:endParaRPr b="0" i="0" sz="14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9200"/>
              <a:buFont typeface="Arial"/>
              <a:buNone/>
            </a:pPr>
            <a:r>
              <a:rPr b="1" i="0" lang="en-US" sz="9200" u="none" cap="none" strike="noStrike">
                <a:solidFill>
                  <a:srgbClr val="BFCCE9"/>
                </a:solidFill>
                <a:latin typeface="Open Sans"/>
                <a:ea typeface="Open Sans"/>
                <a:cs typeface="Open Sans"/>
                <a:sym typeface="Open Sans"/>
              </a:rPr>
              <a:t>Desafios</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flipH="1" rot="5400000">
            <a:off x="15177010" y="-1253949"/>
            <a:ext cx="2720897" cy="5228794"/>
          </a:xfrm>
          <a:custGeom>
            <a:rect b="b" l="l" r="r" t="t"/>
            <a:pathLst>
              <a:path extrusionOk="0" h="5228794" w="2720897">
                <a:moveTo>
                  <a:pt x="0" y="5228795"/>
                </a:moveTo>
                <a:lnTo>
                  <a:pt x="2720897" y="5228795"/>
                </a:lnTo>
                <a:lnTo>
                  <a:pt x="2720897" y="0"/>
                </a:lnTo>
                <a:lnTo>
                  <a:pt x="0" y="0"/>
                </a:lnTo>
                <a:lnTo>
                  <a:pt x="0" y="5228795"/>
                </a:lnTo>
                <a:close/>
              </a:path>
            </a:pathLst>
          </a:custGeom>
          <a:blipFill rotWithShape="1">
            <a:blip r:embed="rId3">
              <a:alphaModFix/>
            </a:blip>
            <a:stretch>
              <a:fillRect b="0" l="0" r="0" t="0"/>
            </a:stretch>
          </a:blipFill>
          <a:ln>
            <a:noFill/>
          </a:ln>
        </p:spPr>
      </p:sp>
      <p:sp>
        <p:nvSpPr>
          <p:cNvPr id="107" name="Google Shape;107;p3"/>
          <p:cNvSpPr/>
          <p:nvPr/>
        </p:nvSpPr>
        <p:spPr>
          <a:xfrm rot="-5400000">
            <a:off x="390093" y="-1471468"/>
            <a:ext cx="2720897" cy="5228794"/>
          </a:xfrm>
          <a:custGeom>
            <a:rect b="b" l="l" r="r" t="t"/>
            <a:pathLst>
              <a:path extrusionOk="0" h="5228794" w="2720897">
                <a:moveTo>
                  <a:pt x="0" y="0"/>
                </a:moveTo>
                <a:lnTo>
                  <a:pt x="2720897" y="0"/>
                </a:lnTo>
                <a:lnTo>
                  <a:pt x="2720897" y="5228794"/>
                </a:lnTo>
                <a:lnTo>
                  <a:pt x="0" y="5228794"/>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111" name="Shape 111"/>
        <p:cNvGrpSpPr/>
        <p:nvPr/>
      </p:nvGrpSpPr>
      <p:grpSpPr>
        <a:xfrm>
          <a:off x="0" y="0"/>
          <a:ext cx="0" cy="0"/>
          <a:chOff x="0" y="0"/>
          <a:chExt cx="0" cy="0"/>
        </a:xfrm>
      </p:grpSpPr>
      <p:sp>
        <p:nvSpPr>
          <p:cNvPr id="112" name="Google Shape;112;p5"/>
          <p:cNvSpPr/>
          <p:nvPr/>
        </p:nvSpPr>
        <p:spPr>
          <a:xfrm>
            <a:off x="9525" y="-1746789"/>
            <a:ext cx="19484227" cy="12835235"/>
          </a:xfrm>
          <a:custGeom>
            <a:rect b="b" l="l" r="r" t="t"/>
            <a:pathLst>
              <a:path extrusionOk="0" h="12835235" w="19484227">
                <a:moveTo>
                  <a:pt x="0" y="0"/>
                </a:moveTo>
                <a:lnTo>
                  <a:pt x="19484227" y="0"/>
                </a:lnTo>
                <a:lnTo>
                  <a:pt x="19484227" y="12835235"/>
                </a:lnTo>
                <a:lnTo>
                  <a:pt x="0" y="12835235"/>
                </a:lnTo>
                <a:lnTo>
                  <a:pt x="0" y="0"/>
                </a:lnTo>
                <a:close/>
              </a:path>
            </a:pathLst>
          </a:custGeom>
          <a:blipFill rotWithShape="1">
            <a:blip r:embed="rId3">
              <a:alphaModFix amt="20999"/>
            </a:blip>
            <a:stretch>
              <a:fillRect b="0" l="0" r="0" t="0"/>
            </a:stretch>
          </a:blipFill>
          <a:ln>
            <a:noFill/>
          </a:ln>
        </p:spPr>
      </p:sp>
      <p:sp>
        <p:nvSpPr>
          <p:cNvPr id="113" name="Google Shape;113;p5"/>
          <p:cNvSpPr/>
          <p:nvPr/>
        </p:nvSpPr>
        <p:spPr>
          <a:xfrm flipH="1">
            <a:off x="8788436" y="-316726"/>
            <a:ext cx="7886994" cy="10920453"/>
          </a:xfrm>
          <a:custGeom>
            <a:rect b="b" l="l" r="r" t="t"/>
            <a:pathLst>
              <a:path extrusionOk="0" h="10920453" w="7886994">
                <a:moveTo>
                  <a:pt x="7886994" y="0"/>
                </a:moveTo>
                <a:lnTo>
                  <a:pt x="0" y="0"/>
                </a:lnTo>
                <a:lnTo>
                  <a:pt x="0" y="10920452"/>
                </a:lnTo>
                <a:lnTo>
                  <a:pt x="7886994" y="10920452"/>
                </a:lnTo>
                <a:lnTo>
                  <a:pt x="7886994" y="0"/>
                </a:lnTo>
                <a:close/>
              </a:path>
            </a:pathLst>
          </a:custGeom>
          <a:blipFill rotWithShape="1">
            <a:blip r:embed="rId4">
              <a:alphaModFix/>
            </a:blip>
            <a:stretch>
              <a:fillRect b="0" l="0" r="0" t="0"/>
            </a:stretch>
          </a:blipFill>
          <a:ln>
            <a:noFill/>
          </a:ln>
        </p:spPr>
      </p:sp>
      <p:grpSp>
        <p:nvGrpSpPr>
          <p:cNvPr id="114" name="Google Shape;114;p5"/>
          <p:cNvGrpSpPr/>
          <p:nvPr/>
        </p:nvGrpSpPr>
        <p:grpSpPr>
          <a:xfrm>
            <a:off x="9144000" y="-180827"/>
            <a:ext cx="9144059" cy="10467894"/>
            <a:chOff x="0" y="-47625"/>
            <a:chExt cx="2408296" cy="2756958"/>
          </a:xfrm>
        </p:grpSpPr>
        <p:sp>
          <p:nvSpPr>
            <p:cNvPr id="115" name="Google Shape;115;p5"/>
            <p:cNvSpPr/>
            <p:nvPr/>
          </p:nvSpPr>
          <p:spPr>
            <a:xfrm>
              <a:off x="0" y="0"/>
              <a:ext cx="2408296" cy="2709333"/>
            </a:xfrm>
            <a:custGeom>
              <a:rect b="b" l="l" r="r" t="t"/>
              <a:pathLst>
                <a:path extrusionOk="0" h="2709333" w="2408296">
                  <a:moveTo>
                    <a:pt x="0" y="0"/>
                  </a:moveTo>
                  <a:lnTo>
                    <a:pt x="2408296" y="0"/>
                  </a:lnTo>
                  <a:lnTo>
                    <a:pt x="2408296" y="2709333"/>
                  </a:lnTo>
                  <a:lnTo>
                    <a:pt x="0" y="2709333"/>
                  </a:lnTo>
                  <a:close/>
                </a:path>
              </a:pathLst>
            </a:custGeom>
            <a:solidFill>
              <a:srgbClr val="FFFFFF"/>
            </a:solidFill>
            <a:ln>
              <a:noFill/>
            </a:ln>
          </p:spPr>
        </p:sp>
        <p:sp>
          <p:nvSpPr>
            <p:cNvPr id="116" name="Google Shape;116;p5"/>
            <p:cNvSpPr txBox="1"/>
            <p:nvPr/>
          </p:nvSpPr>
          <p:spPr>
            <a:xfrm>
              <a:off x="0" y="-47625"/>
              <a:ext cx="2408296"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7" name="Google Shape;117;p5"/>
          <p:cNvSpPr txBox="1"/>
          <p:nvPr/>
        </p:nvSpPr>
        <p:spPr>
          <a:xfrm>
            <a:off x="3063114" y="0"/>
            <a:ext cx="3017700" cy="800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Clr>
                <a:srgbClr val="000000"/>
              </a:buClr>
              <a:buSzPts val="5199"/>
              <a:buFont typeface="Arial"/>
              <a:buNone/>
            </a:pPr>
            <a:r>
              <a:rPr b="1" i="0" lang="en-US" sz="5199" u="none" cap="none" strike="noStrike">
                <a:solidFill>
                  <a:srgbClr val="FFFFFF"/>
                </a:solidFill>
                <a:latin typeface="Open Sans"/>
                <a:ea typeface="Open Sans"/>
                <a:cs typeface="Open Sans"/>
                <a:sym typeface="Open Sans"/>
              </a:rPr>
              <a:t>Contexto</a:t>
            </a:r>
            <a:endParaRPr b="0" i="0" sz="1400" u="none" cap="none" strike="noStrike">
              <a:solidFill>
                <a:srgbClr val="000000"/>
              </a:solidFill>
              <a:latin typeface="Arial"/>
              <a:ea typeface="Arial"/>
              <a:cs typeface="Arial"/>
              <a:sym typeface="Arial"/>
            </a:endParaRPr>
          </a:p>
        </p:txBody>
      </p:sp>
      <p:sp>
        <p:nvSpPr>
          <p:cNvPr id="118" name="Google Shape;118;p5"/>
          <p:cNvSpPr txBox="1"/>
          <p:nvPr/>
        </p:nvSpPr>
        <p:spPr>
          <a:xfrm>
            <a:off x="607500" y="971551"/>
            <a:ext cx="7929000" cy="102489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Clr>
                <a:srgbClr val="000000"/>
              </a:buClr>
              <a:buSzPts val="3600"/>
              <a:buFont typeface="Arial"/>
              <a:buNone/>
            </a:pPr>
            <a:r>
              <a:rPr b="1" i="0" lang="en-US" sz="3600" u="none" cap="none" strike="noStrike">
                <a:solidFill>
                  <a:srgbClr val="FFFFFF"/>
                </a:solidFill>
                <a:latin typeface="Open Sans"/>
                <a:ea typeface="Open Sans"/>
                <a:cs typeface="Open Sans"/>
                <a:sym typeface="Open Sans"/>
              </a:rPr>
              <a:t> </a:t>
            </a:r>
            <a:r>
              <a:rPr b="1" i="0" lang="en-US" sz="3600" u="none" cap="none" strike="noStrike">
                <a:solidFill>
                  <a:srgbClr val="FF3131"/>
                </a:solidFill>
                <a:latin typeface="Open Sans"/>
                <a:ea typeface="Open Sans"/>
                <a:cs typeface="Open Sans"/>
                <a:sym typeface="Open Sans"/>
              </a:rPr>
              <a:t>Definición de problemas:</a:t>
            </a:r>
            <a:endParaRPr b="0" i="0" sz="3600" u="none" cap="none" strike="noStrike">
              <a:solidFill>
                <a:srgbClr val="000000"/>
              </a:solidFill>
              <a:latin typeface="Arial"/>
              <a:ea typeface="Arial"/>
              <a:cs typeface="Arial"/>
              <a:sym typeface="Arial"/>
            </a:endParaRPr>
          </a:p>
          <a:p>
            <a:pPr indent="0" lvl="0" marL="0" marR="0" rtl="0" algn="l">
              <a:lnSpc>
                <a:spcPct val="139958"/>
              </a:lnSpc>
              <a:spcBef>
                <a:spcPts val="0"/>
              </a:spcBef>
              <a:spcAft>
                <a:spcPts val="0"/>
              </a:spcAft>
              <a:buClr>
                <a:srgbClr val="000000"/>
              </a:buClr>
              <a:buSzPts val="3600"/>
              <a:buFont typeface="Arial"/>
              <a:buNone/>
            </a:pPr>
            <a:r>
              <a:rPr b="0" i="0" lang="en-US" sz="3600" u="none" cap="none" strike="noStrike">
                <a:solidFill>
                  <a:srgbClr val="FFFFFF"/>
                </a:solidFill>
                <a:latin typeface="Open Sans"/>
                <a:ea typeface="Open Sans"/>
                <a:cs typeface="Open Sans"/>
                <a:sym typeface="Open Sans"/>
              </a:rPr>
              <a:t>Banco X tiene complicaciones a la hora de direccionar sus recursos (personal, tiempo y económicos) en las campañas telefónicas de marketing para la suscripción a depósitos de sus clientes. Concluyendo que estos son puntos de mejora para la empresa que busca la sostenibilidad y crecimiento.</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Open Sans"/>
              <a:ea typeface="Open Sans"/>
              <a:cs typeface="Open Sans"/>
              <a:sym typeface="Open Sans"/>
            </a:endParaRPr>
          </a:p>
          <a:p>
            <a:pPr indent="0" lvl="0" marL="0" marR="0" rtl="0" algn="l">
              <a:lnSpc>
                <a:spcPct val="139958"/>
              </a:lnSpc>
              <a:spcBef>
                <a:spcPts val="0"/>
              </a:spcBef>
              <a:spcAft>
                <a:spcPts val="0"/>
              </a:spcAft>
              <a:buClr>
                <a:srgbClr val="000000"/>
              </a:buClr>
              <a:buSzPts val="3600"/>
              <a:buFont typeface="Arial"/>
              <a:buNone/>
            </a:pPr>
            <a:r>
              <a:rPr b="0" i="0" lang="en-US" sz="3600" u="none" cap="none" strike="noStrike">
                <a:solidFill>
                  <a:srgbClr val="FFFFFF"/>
                </a:solidFill>
                <a:latin typeface="Open Sans"/>
                <a:ea typeface="Open Sans"/>
                <a:cs typeface="Open Sans"/>
                <a:sym typeface="Open Sans"/>
              </a:rPr>
              <a:t> </a:t>
            </a:r>
            <a:endParaRPr b="0" i="0" sz="36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3600"/>
              <a:buFont typeface="Arial"/>
              <a:buNone/>
            </a:pPr>
            <a:r>
              <a:t/>
            </a:r>
            <a:endParaRPr b="0" i="0" sz="3600" u="none" cap="none" strike="noStrike">
              <a:solidFill>
                <a:srgbClr val="FFFFFF"/>
              </a:solidFill>
              <a:latin typeface="Open Sans"/>
              <a:ea typeface="Open Sans"/>
              <a:cs typeface="Open Sans"/>
              <a:sym typeface="Open Sans"/>
            </a:endParaRPr>
          </a:p>
          <a:p>
            <a:pPr indent="0" lvl="0" marL="0" marR="0" rtl="0" algn="l">
              <a:lnSpc>
                <a:spcPct val="157500"/>
              </a:lnSpc>
              <a:spcBef>
                <a:spcPts val="0"/>
              </a:spcBef>
              <a:spcAft>
                <a:spcPts val="0"/>
              </a:spcAft>
              <a:buClr>
                <a:srgbClr val="000000"/>
              </a:buClr>
              <a:buSzPts val="3600"/>
              <a:buFont typeface="Arial"/>
              <a:buNone/>
            </a:pPr>
            <a:r>
              <a:t/>
            </a:r>
            <a:endParaRPr b="0" i="0" sz="3600" u="none" cap="none" strike="noStrike">
              <a:solidFill>
                <a:srgbClr val="FFFFFF"/>
              </a:solidFill>
              <a:latin typeface="Open Sans"/>
              <a:ea typeface="Open Sans"/>
              <a:cs typeface="Open Sans"/>
              <a:sym typeface="Open Sans"/>
            </a:endParaRPr>
          </a:p>
        </p:txBody>
      </p:sp>
      <p:sp>
        <p:nvSpPr>
          <p:cNvPr id="119" name="Google Shape;119;p5"/>
          <p:cNvSpPr txBox="1"/>
          <p:nvPr/>
        </p:nvSpPr>
        <p:spPr>
          <a:xfrm>
            <a:off x="9336054" y="-51900"/>
            <a:ext cx="9039900" cy="800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Clr>
                <a:srgbClr val="000000"/>
              </a:buClr>
              <a:buSzPts val="5199"/>
              <a:buFont typeface="Arial"/>
              <a:buNone/>
            </a:pPr>
            <a:r>
              <a:rPr b="1" i="0" lang="en-US" sz="5199" u="none" cap="none" strike="noStrike">
                <a:solidFill>
                  <a:srgbClr val="194A8D"/>
                </a:solidFill>
                <a:latin typeface="Open Sans"/>
                <a:ea typeface="Open Sans"/>
                <a:cs typeface="Open Sans"/>
                <a:sym typeface="Open Sans"/>
              </a:rPr>
              <a:t>Decisiones a tomar</a:t>
            </a:r>
            <a:endParaRPr b="0" i="0" sz="1400" u="none" cap="none" strike="noStrike">
              <a:solidFill>
                <a:srgbClr val="000000"/>
              </a:solidFill>
              <a:latin typeface="Arial"/>
              <a:ea typeface="Arial"/>
              <a:cs typeface="Arial"/>
              <a:sym typeface="Arial"/>
            </a:endParaRPr>
          </a:p>
        </p:txBody>
      </p:sp>
      <p:sp>
        <p:nvSpPr>
          <p:cNvPr id="120" name="Google Shape;120;p5"/>
          <p:cNvSpPr txBox="1"/>
          <p:nvPr/>
        </p:nvSpPr>
        <p:spPr>
          <a:xfrm>
            <a:off x="9283975" y="800400"/>
            <a:ext cx="8380200" cy="94545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Clr>
                <a:schemeClr val="dk1"/>
              </a:buClr>
              <a:buSzPts val="3200"/>
              <a:buFont typeface="Arial"/>
              <a:buNone/>
            </a:pPr>
            <a:r>
              <a:rPr b="1" i="0" lang="en-US" sz="3200" u="none" cap="none" strike="noStrike">
                <a:solidFill>
                  <a:srgbClr val="FF3131"/>
                </a:solidFill>
                <a:latin typeface="Open Sans"/>
                <a:ea typeface="Open Sans"/>
                <a:cs typeface="Open Sans"/>
                <a:sym typeface="Open Sans"/>
              </a:rPr>
              <a:t>Acciones derivadas de resultados: </a:t>
            </a:r>
            <a:endParaRPr b="0" i="0" sz="3200" u="none" cap="none" strike="noStrike">
              <a:solidFill>
                <a:schemeClr val="dk1"/>
              </a:solidFill>
              <a:latin typeface="Arial"/>
              <a:ea typeface="Arial"/>
              <a:cs typeface="Arial"/>
              <a:sym typeface="Arial"/>
            </a:endParaRPr>
          </a:p>
          <a:p>
            <a:pPr indent="0" lvl="0" marL="0" marR="0" rtl="0" algn="just">
              <a:lnSpc>
                <a:spcPct val="139958"/>
              </a:lnSpc>
              <a:spcBef>
                <a:spcPts val="0"/>
              </a:spcBef>
              <a:spcAft>
                <a:spcPts val="0"/>
              </a:spcAft>
              <a:buClr>
                <a:schemeClr val="dk1"/>
              </a:buClr>
              <a:buSzPts val="3200"/>
              <a:buFont typeface="Arial"/>
              <a:buNone/>
            </a:pPr>
            <a:r>
              <a:rPr b="1" i="0" lang="en-US" sz="3200" u="none" cap="none" strike="noStrike">
                <a:solidFill>
                  <a:srgbClr val="FF3131"/>
                </a:solidFill>
                <a:latin typeface="Open Sans"/>
                <a:ea typeface="Open Sans"/>
                <a:cs typeface="Open Sans"/>
                <a:sym typeface="Open Sans"/>
              </a:rPr>
              <a:t>Creemos que un modelo de ML de clasificación servirá para anticiparnos a la decisión de un cliente, identificando quienes devolverán una respuesta afirmativa y quienes no.</a:t>
            </a:r>
            <a:r>
              <a:rPr b="1" i="0" lang="en-US" sz="3200" u="none" cap="none" strike="noStrike">
                <a:solidFill>
                  <a:schemeClr val="lt1"/>
                </a:solidFill>
                <a:latin typeface="Open Sans"/>
                <a:ea typeface="Open Sans"/>
                <a:cs typeface="Open Sans"/>
                <a:sym typeface="Open Sans"/>
              </a:rPr>
              <a:t> </a:t>
            </a:r>
            <a:r>
              <a:rPr b="0" i="0" lang="en-US" sz="3200" u="none" cap="none" strike="noStrike">
                <a:solidFill>
                  <a:schemeClr val="dk2"/>
                </a:solidFill>
                <a:latin typeface="Open Sans"/>
                <a:ea typeface="Open Sans"/>
                <a:cs typeface="Open Sans"/>
                <a:sym typeface="Open Sans"/>
              </a:rPr>
              <a:t>Clientes con ciertas características tendrían una mayor probabilidad de aceptar depósitos a término. La insistencia en llamar a estos podría hacer que cedan ante la suscripción. En última instancia creemos que puede haber una oportunidad de mejora en los métodos de comunicación utilizados.</a:t>
            </a:r>
            <a:endParaRPr b="0" i="0" sz="3200" u="none" cap="none" strike="noStrike">
              <a:solidFill>
                <a:schemeClr val="dk2"/>
              </a:solidFill>
              <a:latin typeface="Open Sans"/>
              <a:ea typeface="Open Sans"/>
              <a:cs typeface="Open Sans"/>
              <a:sym typeface="Open Sans"/>
            </a:endParaRPr>
          </a:p>
          <a:p>
            <a:pPr indent="0" lvl="0" marL="0" marR="0" rtl="0" algn="ctr">
              <a:lnSpc>
                <a:spcPct val="140000"/>
              </a:lnSpc>
              <a:spcBef>
                <a:spcPts val="0"/>
              </a:spcBef>
              <a:spcAft>
                <a:spcPts val="0"/>
              </a:spcAft>
              <a:buClr>
                <a:srgbClr val="000000"/>
              </a:buClr>
              <a:buSzPts val="3200"/>
              <a:buFont typeface="Arial"/>
              <a:buNone/>
            </a:pPr>
            <a:r>
              <a:t/>
            </a:r>
            <a:endParaRPr b="0" i="0" sz="3200" u="none" cap="none" strike="noStrike">
              <a:solidFill>
                <a:srgbClr val="194A8D"/>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124" name="Shape 124"/>
        <p:cNvGrpSpPr/>
        <p:nvPr/>
      </p:nvGrpSpPr>
      <p:grpSpPr>
        <a:xfrm>
          <a:off x="0" y="0"/>
          <a:ext cx="0" cy="0"/>
          <a:chOff x="0" y="0"/>
          <a:chExt cx="0" cy="0"/>
        </a:xfrm>
      </p:grpSpPr>
      <p:sp>
        <p:nvSpPr>
          <p:cNvPr id="125" name="Google Shape;125;p14"/>
          <p:cNvSpPr/>
          <p:nvPr/>
        </p:nvSpPr>
        <p:spPr>
          <a:xfrm flipH="1" rot="5400000">
            <a:off x="15177010" y="-1253949"/>
            <a:ext cx="2720897" cy="5228794"/>
          </a:xfrm>
          <a:custGeom>
            <a:rect b="b" l="l" r="r" t="t"/>
            <a:pathLst>
              <a:path extrusionOk="0" h="5228794" w="2720897">
                <a:moveTo>
                  <a:pt x="0" y="5228795"/>
                </a:moveTo>
                <a:lnTo>
                  <a:pt x="2720897" y="5228795"/>
                </a:lnTo>
                <a:lnTo>
                  <a:pt x="2720897" y="0"/>
                </a:lnTo>
                <a:lnTo>
                  <a:pt x="0" y="0"/>
                </a:lnTo>
                <a:lnTo>
                  <a:pt x="0" y="5228795"/>
                </a:lnTo>
                <a:close/>
              </a:path>
            </a:pathLst>
          </a:custGeom>
          <a:blipFill rotWithShape="1">
            <a:blip r:embed="rId3">
              <a:alphaModFix/>
            </a:blip>
            <a:stretch>
              <a:fillRect b="0" l="0" r="0" t="0"/>
            </a:stretch>
          </a:blipFill>
          <a:ln>
            <a:noFill/>
          </a:ln>
        </p:spPr>
      </p:sp>
      <p:sp>
        <p:nvSpPr>
          <p:cNvPr id="126" name="Google Shape;126;p14"/>
          <p:cNvSpPr txBox="1"/>
          <p:nvPr/>
        </p:nvSpPr>
        <p:spPr>
          <a:xfrm>
            <a:off x="1750541" y="4627996"/>
            <a:ext cx="14786917" cy="1135783"/>
          </a:xfrm>
          <a:prstGeom prst="rect">
            <a:avLst/>
          </a:prstGeom>
          <a:noFill/>
          <a:ln>
            <a:noFill/>
          </a:ln>
        </p:spPr>
        <p:txBody>
          <a:bodyPr anchorCtr="0" anchor="t" bIns="0" lIns="0" spcFirstLastPara="1" rIns="0" wrap="square" tIns="0">
            <a:spAutoFit/>
          </a:bodyPr>
          <a:lstStyle/>
          <a:p>
            <a:pPr indent="0" lvl="0" marL="0" marR="0" rtl="0" algn="ctr">
              <a:lnSpc>
                <a:spcPct val="106001"/>
              </a:lnSpc>
              <a:spcBef>
                <a:spcPts val="0"/>
              </a:spcBef>
              <a:spcAft>
                <a:spcPts val="0"/>
              </a:spcAft>
              <a:buClr>
                <a:srgbClr val="000000"/>
              </a:buClr>
              <a:buSzPts val="8165"/>
              <a:buFont typeface="Arial"/>
              <a:buNone/>
            </a:pPr>
            <a:r>
              <a:rPr b="0" i="0" lang="en-US" sz="8165" u="none" cap="none" strike="noStrike">
                <a:solidFill>
                  <a:srgbClr val="BFCCE9"/>
                </a:solidFill>
                <a:latin typeface="League Spartan"/>
                <a:ea typeface="League Spartan"/>
                <a:cs typeface="League Spartan"/>
                <a:sym typeface="League Spartan"/>
              </a:rPr>
              <a:t>PREMISAS</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rot="-5400000">
            <a:off x="390093" y="-1471468"/>
            <a:ext cx="2720897" cy="5228794"/>
          </a:xfrm>
          <a:custGeom>
            <a:rect b="b" l="l" r="r" t="t"/>
            <a:pathLst>
              <a:path extrusionOk="0" h="5228794" w="2720897">
                <a:moveTo>
                  <a:pt x="0" y="0"/>
                </a:moveTo>
                <a:lnTo>
                  <a:pt x="2720897" y="0"/>
                </a:lnTo>
                <a:lnTo>
                  <a:pt x="2720897" y="5228794"/>
                </a:lnTo>
                <a:lnTo>
                  <a:pt x="0" y="5228794"/>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131" name="Shape 131"/>
        <p:cNvGrpSpPr/>
        <p:nvPr/>
      </p:nvGrpSpPr>
      <p:grpSpPr>
        <a:xfrm>
          <a:off x="0" y="0"/>
          <a:ext cx="0" cy="0"/>
          <a:chOff x="0" y="0"/>
          <a:chExt cx="0" cy="0"/>
        </a:xfrm>
      </p:grpSpPr>
      <p:sp>
        <p:nvSpPr>
          <p:cNvPr id="132" name="Google Shape;132;p15"/>
          <p:cNvSpPr/>
          <p:nvPr/>
        </p:nvSpPr>
        <p:spPr>
          <a:xfrm flipH="1" rot="5400000">
            <a:off x="15177010" y="-1253949"/>
            <a:ext cx="2720897" cy="5228794"/>
          </a:xfrm>
          <a:custGeom>
            <a:rect b="b" l="l" r="r" t="t"/>
            <a:pathLst>
              <a:path extrusionOk="0" h="5228794" w="2720897">
                <a:moveTo>
                  <a:pt x="0" y="5228795"/>
                </a:moveTo>
                <a:lnTo>
                  <a:pt x="2720897" y="5228795"/>
                </a:lnTo>
                <a:lnTo>
                  <a:pt x="2720897" y="0"/>
                </a:lnTo>
                <a:lnTo>
                  <a:pt x="0" y="0"/>
                </a:lnTo>
                <a:lnTo>
                  <a:pt x="0" y="5228795"/>
                </a:lnTo>
                <a:close/>
              </a:path>
            </a:pathLst>
          </a:custGeom>
          <a:blipFill rotWithShape="1">
            <a:blip r:embed="rId3">
              <a:alphaModFix/>
            </a:blip>
            <a:stretch>
              <a:fillRect b="0" l="0" r="0" t="0"/>
            </a:stretch>
          </a:blipFill>
          <a:ln>
            <a:noFill/>
          </a:ln>
        </p:spPr>
      </p:sp>
      <p:sp>
        <p:nvSpPr>
          <p:cNvPr id="133" name="Google Shape;133;p15"/>
          <p:cNvSpPr/>
          <p:nvPr/>
        </p:nvSpPr>
        <p:spPr>
          <a:xfrm rot="-5400000">
            <a:off x="390093" y="-1471468"/>
            <a:ext cx="2720897" cy="5228794"/>
          </a:xfrm>
          <a:custGeom>
            <a:rect b="b" l="l" r="r" t="t"/>
            <a:pathLst>
              <a:path extrusionOk="0" h="5228794" w="2720897">
                <a:moveTo>
                  <a:pt x="0" y="0"/>
                </a:moveTo>
                <a:lnTo>
                  <a:pt x="2720897" y="0"/>
                </a:lnTo>
                <a:lnTo>
                  <a:pt x="2720897" y="5228794"/>
                </a:lnTo>
                <a:lnTo>
                  <a:pt x="0" y="5228794"/>
                </a:lnTo>
                <a:lnTo>
                  <a:pt x="0" y="0"/>
                </a:lnTo>
                <a:close/>
              </a:path>
            </a:pathLst>
          </a:custGeom>
          <a:blipFill rotWithShape="1">
            <a:blip r:embed="rId3">
              <a:alphaModFix/>
            </a:blip>
            <a:stretch>
              <a:fillRect b="0" l="0" r="0" t="0"/>
            </a:stretch>
          </a:blipFill>
          <a:ln>
            <a:noFill/>
          </a:ln>
        </p:spPr>
      </p:sp>
      <p:grpSp>
        <p:nvGrpSpPr>
          <p:cNvPr id="134" name="Google Shape;134;p15"/>
          <p:cNvGrpSpPr/>
          <p:nvPr/>
        </p:nvGrpSpPr>
        <p:grpSpPr>
          <a:xfrm>
            <a:off x="5267358" y="331013"/>
            <a:ext cx="7753268" cy="2092966"/>
            <a:chOff x="0" y="-47625"/>
            <a:chExt cx="3259593" cy="879915"/>
          </a:xfrm>
        </p:grpSpPr>
        <p:sp>
          <p:nvSpPr>
            <p:cNvPr id="135" name="Google Shape;135;p15"/>
            <p:cNvSpPr/>
            <p:nvPr/>
          </p:nvSpPr>
          <p:spPr>
            <a:xfrm>
              <a:off x="0" y="0"/>
              <a:ext cx="3259593" cy="832290"/>
            </a:xfrm>
            <a:custGeom>
              <a:rect b="b" l="l" r="r" t="t"/>
              <a:pathLst>
                <a:path extrusionOk="0" h="832290" w="3259593">
                  <a:moveTo>
                    <a:pt x="50925" y="0"/>
                  </a:moveTo>
                  <a:lnTo>
                    <a:pt x="3208668" y="0"/>
                  </a:lnTo>
                  <a:cubicBezTo>
                    <a:pt x="3236794" y="0"/>
                    <a:pt x="3259593" y="22800"/>
                    <a:pt x="3259593" y="50925"/>
                  </a:cubicBezTo>
                  <a:lnTo>
                    <a:pt x="3259593" y="781365"/>
                  </a:lnTo>
                  <a:cubicBezTo>
                    <a:pt x="3259593" y="794871"/>
                    <a:pt x="3254228" y="807824"/>
                    <a:pt x="3244678" y="817374"/>
                  </a:cubicBezTo>
                  <a:cubicBezTo>
                    <a:pt x="3235128" y="826925"/>
                    <a:pt x="3222175" y="832290"/>
                    <a:pt x="3208668" y="832290"/>
                  </a:cubicBezTo>
                  <a:lnTo>
                    <a:pt x="50925" y="832290"/>
                  </a:lnTo>
                  <a:cubicBezTo>
                    <a:pt x="37419" y="832290"/>
                    <a:pt x="24466" y="826925"/>
                    <a:pt x="14916" y="817374"/>
                  </a:cubicBezTo>
                  <a:cubicBezTo>
                    <a:pt x="5365" y="807824"/>
                    <a:pt x="0" y="794871"/>
                    <a:pt x="0" y="781365"/>
                  </a:cubicBezTo>
                  <a:lnTo>
                    <a:pt x="0" y="50925"/>
                  </a:lnTo>
                  <a:cubicBezTo>
                    <a:pt x="0" y="37419"/>
                    <a:pt x="5365" y="24466"/>
                    <a:pt x="14916" y="14916"/>
                  </a:cubicBezTo>
                  <a:cubicBezTo>
                    <a:pt x="24466" y="5365"/>
                    <a:pt x="37419" y="0"/>
                    <a:pt x="50925" y="0"/>
                  </a:cubicBezTo>
                  <a:close/>
                </a:path>
              </a:pathLst>
            </a:custGeom>
            <a:solidFill>
              <a:srgbClr val="F3F3F3"/>
            </a:solidFill>
            <a:ln cap="rnd" cmpd="sng" w="38100">
              <a:solidFill>
                <a:srgbClr val="6299E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Open Sans"/>
                <a:ea typeface="Open Sans"/>
                <a:cs typeface="Open Sans"/>
                <a:sym typeface="Open Sans"/>
              </a:endParaRPr>
            </a:p>
          </p:txBody>
        </p:sp>
        <p:sp>
          <p:nvSpPr>
            <p:cNvPr id="136" name="Google Shape;136;p15"/>
            <p:cNvSpPr txBox="1"/>
            <p:nvPr/>
          </p:nvSpPr>
          <p:spPr>
            <a:xfrm>
              <a:off x="0" y="-47625"/>
              <a:ext cx="3259593" cy="879915"/>
            </a:xfrm>
            <a:prstGeom prst="rect">
              <a:avLst/>
            </a:prstGeom>
            <a:solidFill>
              <a:srgbClr val="F3F3F3"/>
            </a:solid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Clr>
                  <a:srgbClr val="000000"/>
                </a:buClr>
                <a:buSzPts val="2800"/>
                <a:buFont typeface="Arial"/>
                <a:buNone/>
              </a:pPr>
              <a:r>
                <a:rPr b="1" i="0" lang="en-US" sz="2800" u="none" cap="none" strike="noStrike">
                  <a:solidFill>
                    <a:srgbClr val="FF3131"/>
                  </a:solidFill>
                  <a:latin typeface="Open Sans"/>
                  <a:ea typeface="Open Sans"/>
                  <a:cs typeface="Open Sans"/>
                  <a:sym typeface="Open Sans"/>
                </a:rPr>
                <a:t>Conseguir un modelo que alcance una sensibilidad mayor al 80%, para maximizar la captación de clientes aceptantes .</a:t>
              </a:r>
              <a:endParaRPr b="1" i="0" sz="2800" u="none" cap="none" strike="noStrike">
                <a:solidFill>
                  <a:srgbClr val="FF3131"/>
                </a:solidFill>
                <a:latin typeface="Open Sans"/>
                <a:ea typeface="Open Sans"/>
                <a:cs typeface="Open Sans"/>
                <a:sym typeface="Open Sans"/>
              </a:endParaRPr>
            </a:p>
          </p:txBody>
        </p:sp>
      </p:grpSp>
      <p:grpSp>
        <p:nvGrpSpPr>
          <p:cNvPr id="137" name="Google Shape;137;p15"/>
          <p:cNvGrpSpPr/>
          <p:nvPr/>
        </p:nvGrpSpPr>
        <p:grpSpPr>
          <a:xfrm>
            <a:off x="488259" y="5376312"/>
            <a:ext cx="7753268" cy="2169141"/>
            <a:chOff x="0" y="-79650"/>
            <a:chExt cx="3259593" cy="911940"/>
          </a:xfrm>
        </p:grpSpPr>
        <p:sp>
          <p:nvSpPr>
            <p:cNvPr id="138" name="Google Shape;138;p15"/>
            <p:cNvSpPr/>
            <p:nvPr/>
          </p:nvSpPr>
          <p:spPr>
            <a:xfrm>
              <a:off x="0" y="0"/>
              <a:ext cx="3259593" cy="832290"/>
            </a:xfrm>
            <a:custGeom>
              <a:rect b="b" l="l" r="r" t="t"/>
              <a:pathLst>
                <a:path extrusionOk="0" h="832290" w="3259593">
                  <a:moveTo>
                    <a:pt x="50925" y="0"/>
                  </a:moveTo>
                  <a:lnTo>
                    <a:pt x="3208668" y="0"/>
                  </a:lnTo>
                  <a:cubicBezTo>
                    <a:pt x="3236794" y="0"/>
                    <a:pt x="3259593" y="22800"/>
                    <a:pt x="3259593" y="50925"/>
                  </a:cubicBezTo>
                  <a:lnTo>
                    <a:pt x="3259593" y="781365"/>
                  </a:lnTo>
                  <a:cubicBezTo>
                    <a:pt x="3259593" y="794871"/>
                    <a:pt x="3254228" y="807824"/>
                    <a:pt x="3244678" y="817374"/>
                  </a:cubicBezTo>
                  <a:cubicBezTo>
                    <a:pt x="3235128" y="826925"/>
                    <a:pt x="3222175" y="832290"/>
                    <a:pt x="3208668" y="832290"/>
                  </a:cubicBezTo>
                  <a:lnTo>
                    <a:pt x="50925" y="832290"/>
                  </a:lnTo>
                  <a:cubicBezTo>
                    <a:pt x="37419" y="832290"/>
                    <a:pt x="24466" y="826925"/>
                    <a:pt x="14916" y="817374"/>
                  </a:cubicBezTo>
                  <a:cubicBezTo>
                    <a:pt x="5365" y="807824"/>
                    <a:pt x="0" y="794871"/>
                    <a:pt x="0" y="781365"/>
                  </a:cubicBezTo>
                  <a:lnTo>
                    <a:pt x="0" y="50925"/>
                  </a:lnTo>
                  <a:cubicBezTo>
                    <a:pt x="0" y="37419"/>
                    <a:pt x="5365" y="24466"/>
                    <a:pt x="14916" y="14916"/>
                  </a:cubicBezTo>
                  <a:cubicBezTo>
                    <a:pt x="24466" y="5365"/>
                    <a:pt x="37419" y="0"/>
                    <a:pt x="50925" y="0"/>
                  </a:cubicBezTo>
                  <a:close/>
                </a:path>
              </a:pathLst>
            </a:custGeom>
            <a:solidFill>
              <a:srgbClr val="000000">
                <a:alpha val="0"/>
              </a:srgbClr>
            </a:solidFill>
            <a:ln cap="rnd" cmpd="sng" w="38100">
              <a:solidFill>
                <a:srgbClr val="6299E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5"/>
            <p:cNvSpPr txBox="1"/>
            <p:nvPr/>
          </p:nvSpPr>
          <p:spPr>
            <a:xfrm>
              <a:off x="47" y="-79650"/>
              <a:ext cx="3259500" cy="879900"/>
            </a:xfrm>
            <a:prstGeom prst="rect">
              <a:avLst/>
            </a:prstGeom>
            <a:solidFill>
              <a:srgbClr val="F3F3F3"/>
            </a:solid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Clr>
                  <a:srgbClr val="000000"/>
                </a:buClr>
                <a:buSzPts val="2800"/>
                <a:buFont typeface="Arial"/>
                <a:buNone/>
              </a:pPr>
              <a:r>
                <a:rPr b="1" i="0" lang="en-US" sz="2800" u="none" cap="none" strike="noStrike">
                  <a:solidFill>
                    <a:srgbClr val="FF3131"/>
                  </a:solidFill>
                  <a:latin typeface="Open Sans"/>
                  <a:ea typeface="Open Sans"/>
                  <a:cs typeface="Open Sans"/>
                  <a:sym typeface="Open Sans"/>
                </a:rPr>
                <a:t>Obtener una métrica AUC-ROC del modelo de un 0.90 o mayor, para reflejar una buena capacidad de discriminación.</a:t>
              </a:r>
              <a:endParaRPr b="1" i="0" sz="2800" u="none" cap="none" strike="noStrike">
                <a:solidFill>
                  <a:srgbClr val="FF3131"/>
                </a:solidFill>
                <a:latin typeface="Open Sans"/>
                <a:ea typeface="Open Sans"/>
                <a:cs typeface="Open Sans"/>
                <a:sym typeface="Open Sans"/>
              </a:endParaRPr>
            </a:p>
          </p:txBody>
        </p:sp>
      </p:grpSp>
      <p:grpSp>
        <p:nvGrpSpPr>
          <p:cNvPr id="140" name="Google Shape;140;p15"/>
          <p:cNvGrpSpPr/>
          <p:nvPr/>
        </p:nvGrpSpPr>
        <p:grpSpPr>
          <a:xfrm>
            <a:off x="9818331" y="2853653"/>
            <a:ext cx="7753358" cy="2092990"/>
            <a:chOff x="0" y="-47625"/>
            <a:chExt cx="3259593" cy="879915"/>
          </a:xfrm>
        </p:grpSpPr>
        <p:sp>
          <p:nvSpPr>
            <p:cNvPr id="141" name="Google Shape;141;p15"/>
            <p:cNvSpPr/>
            <p:nvPr/>
          </p:nvSpPr>
          <p:spPr>
            <a:xfrm>
              <a:off x="0" y="0"/>
              <a:ext cx="3259593" cy="832290"/>
            </a:xfrm>
            <a:custGeom>
              <a:rect b="b" l="l" r="r" t="t"/>
              <a:pathLst>
                <a:path extrusionOk="0" h="832290" w="3259593">
                  <a:moveTo>
                    <a:pt x="50925" y="0"/>
                  </a:moveTo>
                  <a:lnTo>
                    <a:pt x="3208668" y="0"/>
                  </a:lnTo>
                  <a:cubicBezTo>
                    <a:pt x="3236794" y="0"/>
                    <a:pt x="3259593" y="22800"/>
                    <a:pt x="3259593" y="50925"/>
                  </a:cubicBezTo>
                  <a:lnTo>
                    <a:pt x="3259593" y="781365"/>
                  </a:lnTo>
                  <a:cubicBezTo>
                    <a:pt x="3259593" y="794871"/>
                    <a:pt x="3254228" y="807824"/>
                    <a:pt x="3244678" y="817374"/>
                  </a:cubicBezTo>
                  <a:cubicBezTo>
                    <a:pt x="3235128" y="826925"/>
                    <a:pt x="3222175" y="832290"/>
                    <a:pt x="3208668" y="832290"/>
                  </a:cubicBezTo>
                  <a:lnTo>
                    <a:pt x="50925" y="832290"/>
                  </a:lnTo>
                  <a:cubicBezTo>
                    <a:pt x="37419" y="832290"/>
                    <a:pt x="24466" y="826925"/>
                    <a:pt x="14916" y="817374"/>
                  </a:cubicBezTo>
                  <a:cubicBezTo>
                    <a:pt x="5365" y="807824"/>
                    <a:pt x="0" y="794871"/>
                    <a:pt x="0" y="781365"/>
                  </a:cubicBezTo>
                  <a:lnTo>
                    <a:pt x="0" y="50925"/>
                  </a:lnTo>
                  <a:cubicBezTo>
                    <a:pt x="0" y="37419"/>
                    <a:pt x="5365" y="24466"/>
                    <a:pt x="14916" y="14916"/>
                  </a:cubicBezTo>
                  <a:cubicBezTo>
                    <a:pt x="24466" y="5365"/>
                    <a:pt x="37419" y="0"/>
                    <a:pt x="50925" y="0"/>
                  </a:cubicBezTo>
                  <a:close/>
                </a:path>
              </a:pathLst>
            </a:custGeom>
            <a:solidFill>
              <a:srgbClr val="000000">
                <a:alpha val="0"/>
              </a:srgbClr>
            </a:solidFill>
            <a:ln cap="rnd" cmpd="sng" w="38100">
              <a:solidFill>
                <a:srgbClr val="6299E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5"/>
            <p:cNvSpPr txBox="1"/>
            <p:nvPr/>
          </p:nvSpPr>
          <p:spPr>
            <a:xfrm>
              <a:off x="0" y="-47625"/>
              <a:ext cx="3259593" cy="879915"/>
            </a:xfrm>
            <a:prstGeom prst="rect">
              <a:avLst/>
            </a:prstGeom>
            <a:solidFill>
              <a:srgbClr val="F3F3F3"/>
            </a:solid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Clr>
                  <a:srgbClr val="000000"/>
                </a:buClr>
                <a:buSzPts val="2900"/>
                <a:buFont typeface="Arial"/>
                <a:buNone/>
              </a:pPr>
              <a:r>
                <a:rPr b="1" i="0" lang="en-US" sz="2900" u="none" cap="none" strike="noStrike">
                  <a:solidFill>
                    <a:srgbClr val="FF3131"/>
                  </a:solidFill>
                  <a:latin typeface="Open Sans"/>
                  <a:ea typeface="Open Sans"/>
                  <a:cs typeface="Open Sans"/>
                  <a:sym typeface="Open Sans"/>
                </a:rPr>
                <a:t>Lograr un modelo con una métrica de F1 Score superior a 0.75 para indicar un equilibrio entre aciertos y errores.</a:t>
              </a:r>
              <a:endParaRPr b="1" i="0" sz="2900" u="none" cap="none" strike="noStrike">
                <a:solidFill>
                  <a:srgbClr val="FF3131"/>
                </a:solidFill>
                <a:latin typeface="Open Sans"/>
                <a:ea typeface="Open Sans"/>
                <a:cs typeface="Open Sans"/>
                <a:sym typeface="Open Sans"/>
              </a:endParaRPr>
            </a:p>
          </p:txBody>
        </p:sp>
      </p:grpSp>
      <p:grpSp>
        <p:nvGrpSpPr>
          <p:cNvPr id="143" name="Google Shape;143;p15"/>
          <p:cNvGrpSpPr/>
          <p:nvPr/>
        </p:nvGrpSpPr>
        <p:grpSpPr>
          <a:xfrm>
            <a:off x="9818331" y="5376310"/>
            <a:ext cx="7753358" cy="2169166"/>
            <a:chOff x="0" y="-79650"/>
            <a:chExt cx="3259593" cy="911940"/>
          </a:xfrm>
        </p:grpSpPr>
        <p:sp>
          <p:nvSpPr>
            <p:cNvPr id="144" name="Google Shape;144;p15"/>
            <p:cNvSpPr/>
            <p:nvPr/>
          </p:nvSpPr>
          <p:spPr>
            <a:xfrm>
              <a:off x="0" y="0"/>
              <a:ext cx="3259593" cy="832290"/>
            </a:xfrm>
            <a:custGeom>
              <a:rect b="b" l="l" r="r" t="t"/>
              <a:pathLst>
                <a:path extrusionOk="0" h="832290" w="3259593">
                  <a:moveTo>
                    <a:pt x="50925" y="0"/>
                  </a:moveTo>
                  <a:lnTo>
                    <a:pt x="3208668" y="0"/>
                  </a:lnTo>
                  <a:cubicBezTo>
                    <a:pt x="3236794" y="0"/>
                    <a:pt x="3259593" y="22800"/>
                    <a:pt x="3259593" y="50925"/>
                  </a:cubicBezTo>
                  <a:lnTo>
                    <a:pt x="3259593" y="781365"/>
                  </a:lnTo>
                  <a:cubicBezTo>
                    <a:pt x="3259593" y="794871"/>
                    <a:pt x="3254228" y="807824"/>
                    <a:pt x="3244678" y="817374"/>
                  </a:cubicBezTo>
                  <a:cubicBezTo>
                    <a:pt x="3235128" y="826925"/>
                    <a:pt x="3222175" y="832290"/>
                    <a:pt x="3208668" y="832290"/>
                  </a:cubicBezTo>
                  <a:lnTo>
                    <a:pt x="50925" y="832290"/>
                  </a:lnTo>
                  <a:cubicBezTo>
                    <a:pt x="37419" y="832290"/>
                    <a:pt x="24466" y="826925"/>
                    <a:pt x="14916" y="817374"/>
                  </a:cubicBezTo>
                  <a:cubicBezTo>
                    <a:pt x="5365" y="807824"/>
                    <a:pt x="0" y="794871"/>
                    <a:pt x="0" y="781365"/>
                  </a:cubicBezTo>
                  <a:lnTo>
                    <a:pt x="0" y="50925"/>
                  </a:lnTo>
                  <a:cubicBezTo>
                    <a:pt x="0" y="37419"/>
                    <a:pt x="5365" y="24466"/>
                    <a:pt x="14916" y="14916"/>
                  </a:cubicBezTo>
                  <a:cubicBezTo>
                    <a:pt x="24466" y="5365"/>
                    <a:pt x="37419" y="0"/>
                    <a:pt x="50925" y="0"/>
                  </a:cubicBezTo>
                  <a:close/>
                </a:path>
              </a:pathLst>
            </a:custGeom>
            <a:solidFill>
              <a:srgbClr val="000000">
                <a:alpha val="0"/>
              </a:srgbClr>
            </a:solidFill>
            <a:ln cap="rnd" cmpd="sng" w="38100">
              <a:solidFill>
                <a:srgbClr val="6299E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5"/>
            <p:cNvSpPr txBox="1"/>
            <p:nvPr/>
          </p:nvSpPr>
          <p:spPr>
            <a:xfrm>
              <a:off x="47" y="-79650"/>
              <a:ext cx="3259500" cy="879900"/>
            </a:xfrm>
            <a:prstGeom prst="rect">
              <a:avLst/>
            </a:prstGeom>
            <a:solidFill>
              <a:srgbClr val="F3F3F3"/>
            </a:solid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Clr>
                  <a:srgbClr val="000000"/>
                </a:buClr>
                <a:buSzPts val="2800"/>
                <a:buFont typeface="Arial"/>
                <a:buNone/>
              </a:pPr>
              <a:r>
                <a:rPr b="1" i="0" lang="en-US" sz="2800" u="none" cap="none" strike="noStrike">
                  <a:solidFill>
                    <a:srgbClr val="FF3131"/>
                  </a:solidFill>
                  <a:latin typeface="Open Sans"/>
                  <a:ea typeface="Open Sans"/>
                  <a:cs typeface="Open Sans"/>
                  <a:sym typeface="Open Sans"/>
                </a:rPr>
                <a:t>Disponer de un modelo que sea capaz de acertar el mayor número de casos positivos posibles (el cliente se suscribe al depósito).</a:t>
              </a:r>
              <a:endParaRPr b="1" i="0" sz="2800" u="none" cap="none" strike="noStrike">
                <a:solidFill>
                  <a:srgbClr val="FF3131"/>
                </a:solidFill>
                <a:latin typeface="Open Sans"/>
                <a:ea typeface="Open Sans"/>
                <a:cs typeface="Open Sans"/>
                <a:sym typeface="Open Sans"/>
              </a:endParaRPr>
            </a:p>
          </p:txBody>
        </p:sp>
      </p:grpSp>
      <p:grpSp>
        <p:nvGrpSpPr>
          <p:cNvPr id="146" name="Google Shape;146;p15"/>
          <p:cNvGrpSpPr/>
          <p:nvPr/>
        </p:nvGrpSpPr>
        <p:grpSpPr>
          <a:xfrm>
            <a:off x="9818331" y="7898912"/>
            <a:ext cx="7753358" cy="2175554"/>
            <a:chOff x="0" y="-82336"/>
            <a:chExt cx="3259593" cy="914626"/>
          </a:xfrm>
        </p:grpSpPr>
        <p:sp>
          <p:nvSpPr>
            <p:cNvPr id="147" name="Google Shape;147;p15"/>
            <p:cNvSpPr/>
            <p:nvPr/>
          </p:nvSpPr>
          <p:spPr>
            <a:xfrm>
              <a:off x="0" y="0"/>
              <a:ext cx="3259593" cy="832290"/>
            </a:xfrm>
            <a:custGeom>
              <a:rect b="b" l="l" r="r" t="t"/>
              <a:pathLst>
                <a:path extrusionOk="0" h="832290" w="3259593">
                  <a:moveTo>
                    <a:pt x="50925" y="0"/>
                  </a:moveTo>
                  <a:lnTo>
                    <a:pt x="3208668" y="0"/>
                  </a:lnTo>
                  <a:cubicBezTo>
                    <a:pt x="3236794" y="0"/>
                    <a:pt x="3259593" y="22800"/>
                    <a:pt x="3259593" y="50925"/>
                  </a:cubicBezTo>
                  <a:lnTo>
                    <a:pt x="3259593" y="781365"/>
                  </a:lnTo>
                  <a:cubicBezTo>
                    <a:pt x="3259593" y="794871"/>
                    <a:pt x="3254228" y="807824"/>
                    <a:pt x="3244678" y="817374"/>
                  </a:cubicBezTo>
                  <a:cubicBezTo>
                    <a:pt x="3235128" y="826925"/>
                    <a:pt x="3222175" y="832290"/>
                    <a:pt x="3208668" y="832290"/>
                  </a:cubicBezTo>
                  <a:lnTo>
                    <a:pt x="50925" y="832290"/>
                  </a:lnTo>
                  <a:cubicBezTo>
                    <a:pt x="37419" y="832290"/>
                    <a:pt x="24466" y="826925"/>
                    <a:pt x="14916" y="817374"/>
                  </a:cubicBezTo>
                  <a:cubicBezTo>
                    <a:pt x="5365" y="807824"/>
                    <a:pt x="0" y="794871"/>
                    <a:pt x="0" y="781365"/>
                  </a:cubicBezTo>
                  <a:lnTo>
                    <a:pt x="0" y="50925"/>
                  </a:lnTo>
                  <a:cubicBezTo>
                    <a:pt x="0" y="37419"/>
                    <a:pt x="5365" y="24466"/>
                    <a:pt x="14916" y="14916"/>
                  </a:cubicBezTo>
                  <a:cubicBezTo>
                    <a:pt x="24466" y="5365"/>
                    <a:pt x="37419" y="0"/>
                    <a:pt x="50925" y="0"/>
                  </a:cubicBezTo>
                  <a:close/>
                </a:path>
              </a:pathLst>
            </a:custGeom>
            <a:solidFill>
              <a:srgbClr val="000000">
                <a:alpha val="0"/>
              </a:srgbClr>
            </a:solidFill>
            <a:ln cap="rnd" cmpd="sng" w="38100">
              <a:solidFill>
                <a:srgbClr val="6299E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5"/>
            <p:cNvSpPr txBox="1"/>
            <p:nvPr/>
          </p:nvSpPr>
          <p:spPr>
            <a:xfrm>
              <a:off x="0" y="-82336"/>
              <a:ext cx="3259500" cy="879900"/>
            </a:xfrm>
            <a:prstGeom prst="rect">
              <a:avLst/>
            </a:prstGeom>
            <a:solidFill>
              <a:srgbClr val="F3F3F3"/>
            </a:solid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Clr>
                  <a:srgbClr val="000000"/>
                </a:buClr>
                <a:buSzPts val="2800"/>
                <a:buFont typeface="Arial"/>
                <a:buNone/>
              </a:pPr>
              <a:r>
                <a:rPr b="1" i="0" lang="en-US" sz="2800" u="none" cap="none" strike="noStrike">
                  <a:solidFill>
                    <a:srgbClr val="FF3131"/>
                  </a:solidFill>
                  <a:latin typeface="Open Sans"/>
                  <a:ea typeface="Open Sans"/>
                  <a:cs typeface="Open Sans"/>
                  <a:sym typeface="Open Sans"/>
                </a:rPr>
                <a:t>Reducir el costo en campañas y aumentar el retorno de la inversión (ROI). Se busca mayor beneficio con menos llamadas.</a:t>
              </a:r>
              <a:endParaRPr b="1" i="0" sz="2800" u="none" cap="none" strike="noStrike">
                <a:solidFill>
                  <a:srgbClr val="FF3131"/>
                </a:solidFill>
                <a:latin typeface="Open Sans"/>
                <a:ea typeface="Open Sans"/>
                <a:cs typeface="Open Sans"/>
                <a:sym typeface="Open Sans"/>
              </a:endParaRPr>
            </a:p>
          </p:txBody>
        </p:sp>
      </p:grpSp>
      <p:grpSp>
        <p:nvGrpSpPr>
          <p:cNvPr id="149" name="Google Shape;149;p15"/>
          <p:cNvGrpSpPr/>
          <p:nvPr/>
        </p:nvGrpSpPr>
        <p:grpSpPr>
          <a:xfrm>
            <a:off x="488259" y="7898919"/>
            <a:ext cx="7753358" cy="2092990"/>
            <a:chOff x="0" y="-47625"/>
            <a:chExt cx="3259593" cy="879915"/>
          </a:xfrm>
        </p:grpSpPr>
        <p:sp>
          <p:nvSpPr>
            <p:cNvPr id="150" name="Google Shape;150;p15"/>
            <p:cNvSpPr/>
            <p:nvPr/>
          </p:nvSpPr>
          <p:spPr>
            <a:xfrm>
              <a:off x="0" y="0"/>
              <a:ext cx="3259593" cy="832290"/>
            </a:xfrm>
            <a:custGeom>
              <a:rect b="b" l="l" r="r" t="t"/>
              <a:pathLst>
                <a:path extrusionOk="0" h="832290" w="3259593">
                  <a:moveTo>
                    <a:pt x="50925" y="0"/>
                  </a:moveTo>
                  <a:lnTo>
                    <a:pt x="3208668" y="0"/>
                  </a:lnTo>
                  <a:cubicBezTo>
                    <a:pt x="3236794" y="0"/>
                    <a:pt x="3259593" y="22800"/>
                    <a:pt x="3259593" y="50925"/>
                  </a:cubicBezTo>
                  <a:lnTo>
                    <a:pt x="3259593" y="781365"/>
                  </a:lnTo>
                  <a:cubicBezTo>
                    <a:pt x="3259593" y="794871"/>
                    <a:pt x="3254228" y="807824"/>
                    <a:pt x="3244678" y="817374"/>
                  </a:cubicBezTo>
                  <a:cubicBezTo>
                    <a:pt x="3235128" y="826925"/>
                    <a:pt x="3222175" y="832290"/>
                    <a:pt x="3208668" y="832290"/>
                  </a:cubicBezTo>
                  <a:lnTo>
                    <a:pt x="50925" y="832290"/>
                  </a:lnTo>
                  <a:cubicBezTo>
                    <a:pt x="37419" y="832290"/>
                    <a:pt x="24466" y="826925"/>
                    <a:pt x="14916" y="817374"/>
                  </a:cubicBezTo>
                  <a:cubicBezTo>
                    <a:pt x="5365" y="807824"/>
                    <a:pt x="0" y="794871"/>
                    <a:pt x="0" y="781365"/>
                  </a:cubicBezTo>
                  <a:lnTo>
                    <a:pt x="0" y="50925"/>
                  </a:lnTo>
                  <a:cubicBezTo>
                    <a:pt x="0" y="37419"/>
                    <a:pt x="5365" y="24466"/>
                    <a:pt x="14916" y="14916"/>
                  </a:cubicBezTo>
                  <a:cubicBezTo>
                    <a:pt x="24466" y="5365"/>
                    <a:pt x="37419" y="0"/>
                    <a:pt x="50925" y="0"/>
                  </a:cubicBezTo>
                  <a:close/>
                </a:path>
              </a:pathLst>
            </a:custGeom>
            <a:solidFill>
              <a:srgbClr val="000000">
                <a:alpha val="0"/>
              </a:srgbClr>
            </a:solidFill>
            <a:ln cap="rnd" cmpd="sng" w="38100">
              <a:solidFill>
                <a:srgbClr val="6299E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
            <p:cNvSpPr txBox="1"/>
            <p:nvPr/>
          </p:nvSpPr>
          <p:spPr>
            <a:xfrm>
              <a:off x="0" y="-47625"/>
              <a:ext cx="3259593" cy="879915"/>
            </a:xfrm>
            <a:prstGeom prst="rect">
              <a:avLst/>
            </a:prstGeom>
            <a:solidFill>
              <a:srgbClr val="F3F3F3"/>
            </a:solid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Clr>
                  <a:srgbClr val="000000"/>
                </a:buClr>
                <a:buSzPts val="2800"/>
                <a:buFont typeface="Arial"/>
                <a:buNone/>
              </a:pPr>
              <a:r>
                <a:rPr b="1" i="0" lang="en-US" sz="2800" u="none" cap="none" strike="noStrike">
                  <a:solidFill>
                    <a:srgbClr val="FF3131"/>
                  </a:solidFill>
                  <a:latin typeface="Open Sans"/>
                  <a:ea typeface="Open Sans"/>
                  <a:cs typeface="Open Sans"/>
                  <a:sym typeface="Open Sans"/>
                </a:rPr>
                <a:t>Aumentar la tasa de éxito de llamadas. </a:t>
              </a:r>
              <a:endParaRPr b="1" i="0" sz="2800" u="none" cap="none" strike="noStrike">
                <a:solidFill>
                  <a:srgbClr val="FF3131"/>
                </a:solidFill>
                <a:latin typeface="Open Sans"/>
                <a:ea typeface="Open Sans"/>
                <a:cs typeface="Open Sans"/>
                <a:sym typeface="Open Sans"/>
              </a:endParaRPr>
            </a:p>
            <a:p>
              <a:pPr indent="0" lvl="0" marL="0" marR="0" rtl="0" algn="ctr">
                <a:lnSpc>
                  <a:spcPct val="140021"/>
                </a:lnSpc>
                <a:spcBef>
                  <a:spcPts val="0"/>
                </a:spcBef>
                <a:spcAft>
                  <a:spcPts val="0"/>
                </a:spcAft>
                <a:buClr>
                  <a:srgbClr val="000000"/>
                </a:buClr>
                <a:buSzPts val="2800"/>
                <a:buFont typeface="Arial"/>
                <a:buNone/>
              </a:pPr>
              <a:r>
                <a:rPr b="1" i="0" lang="en-US" sz="2800" u="none" cap="none" strike="noStrike">
                  <a:solidFill>
                    <a:srgbClr val="FF3131"/>
                  </a:solidFill>
                  <a:latin typeface="Open Sans"/>
                  <a:ea typeface="Open Sans"/>
                  <a:cs typeface="Open Sans"/>
                  <a:sym typeface="Open Sans"/>
                </a:rPr>
                <a:t>Elevar el porcentaje de éxito de cada llamada al conocer mejor el objetivo.</a:t>
              </a:r>
              <a:endParaRPr b="1" i="0" sz="2800" u="none" cap="none" strike="noStrike">
                <a:solidFill>
                  <a:srgbClr val="FF3131"/>
                </a:solidFill>
                <a:latin typeface="Open Sans"/>
                <a:ea typeface="Open Sans"/>
                <a:cs typeface="Open Sans"/>
                <a:sym typeface="Open Sans"/>
              </a:endParaRPr>
            </a:p>
          </p:txBody>
        </p:sp>
      </p:grpSp>
      <p:grpSp>
        <p:nvGrpSpPr>
          <p:cNvPr id="152" name="Google Shape;152;p15"/>
          <p:cNvGrpSpPr/>
          <p:nvPr/>
        </p:nvGrpSpPr>
        <p:grpSpPr>
          <a:xfrm>
            <a:off x="488259" y="2853653"/>
            <a:ext cx="7753358" cy="2092990"/>
            <a:chOff x="0" y="-47625"/>
            <a:chExt cx="3259593" cy="879915"/>
          </a:xfrm>
        </p:grpSpPr>
        <p:sp>
          <p:nvSpPr>
            <p:cNvPr id="153" name="Google Shape;153;p15"/>
            <p:cNvSpPr/>
            <p:nvPr/>
          </p:nvSpPr>
          <p:spPr>
            <a:xfrm>
              <a:off x="0" y="0"/>
              <a:ext cx="3259593" cy="832290"/>
            </a:xfrm>
            <a:custGeom>
              <a:rect b="b" l="l" r="r" t="t"/>
              <a:pathLst>
                <a:path extrusionOk="0" h="832290" w="3259593">
                  <a:moveTo>
                    <a:pt x="50925" y="0"/>
                  </a:moveTo>
                  <a:lnTo>
                    <a:pt x="3208668" y="0"/>
                  </a:lnTo>
                  <a:cubicBezTo>
                    <a:pt x="3236794" y="0"/>
                    <a:pt x="3259593" y="22800"/>
                    <a:pt x="3259593" y="50925"/>
                  </a:cubicBezTo>
                  <a:lnTo>
                    <a:pt x="3259593" y="781365"/>
                  </a:lnTo>
                  <a:cubicBezTo>
                    <a:pt x="3259593" y="794871"/>
                    <a:pt x="3254228" y="807824"/>
                    <a:pt x="3244678" y="817374"/>
                  </a:cubicBezTo>
                  <a:cubicBezTo>
                    <a:pt x="3235128" y="826925"/>
                    <a:pt x="3222175" y="832290"/>
                    <a:pt x="3208668" y="832290"/>
                  </a:cubicBezTo>
                  <a:lnTo>
                    <a:pt x="50925" y="832290"/>
                  </a:lnTo>
                  <a:cubicBezTo>
                    <a:pt x="37419" y="832290"/>
                    <a:pt x="24466" y="826925"/>
                    <a:pt x="14916" y="817374"/>
                  </a:cubicBezTo>
                  <a:cubicBezTo>
                    <a:pt x="5365" y="807824"/>
                    <a:pt x="0" y="794871"/>
                    <a:pt x="0" y="781365"/>
                  </a:cubicBezTo>
                  <a:lnTo>
                    <a:pt x="0" y="50925"/>
                  </a:lnTo>
                  <a:cubicBezTo>
                    <a:pt x="0" y="37419"/>
                    <a:pt x="5365" y="24466"/>
                    <a:pt x="14916" y="14916"/>
                  </a:cubicBezTo>
                  <a:cubicBezTo>
                    <a:pt x="24466" y="5365"/>
                    <a:pt x="37419" y="0"/>
                    <a:pt x="50925" y="0"/>
                  </a:cubicBezTo>
                  <a:close/>
                </a:path>
              </a:pathLst>
            </a:custGeom>
            <a:solidFill>
              <a:srgbClr val="000000">
                <a:alpha val="0"/>
              </a:srgbClr>
            </a:solidFill>
            <a:ln cap="rnd" cmpd="sng" w="38100">
              <a:solidFill>
                <a:srgbClr val="6299E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txBox="1"/>
            <p:nvPr/>
          </p:nvSpPr>
          <p:spPr>
            <a:xfrm>
              <a:off x="0" y="-47625"/>
              <a:ext cx="3259593" cy="879915"/>
            </a:xfrm>
            <a:prstGeom prst="rect">
              <a:avLst/>
            </a:prstGeom>
            <a:solidFill>
              <a:srgbClr val="F3F3F3"/>
            </a:solid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chemeClr val="dk1"/>
                </a:buClr>
                <a:buSzPts val="1100"/>
                <a:buFont typeface="Arial"/>
                <a:buNone/>
              </a:pPr>
              <a:r>
                <a:rPr b="1" i="0" lang="en-US" sz="2800" u="none" cap="none" strike="noStrike">
                  <a:solidFill>
                    <a:srgbClr val="FF3131"/>
                  </a:solidFill>
                  <a:latin typeface="Open Sans"/>
                  <a:ea typeface="Open Sans"/>
                  <a:cs typeface="Open Sans"/>
                  <a:sym typeface="Open Sans"/>
                </a:rPr>
                <a:t>Establecer un modelo de clasificación funcional, con una precisión mayor al 80% para priorizar clientes potenciales. </a:t>
              </a:r>
              <a:endParaRPr b="1" i="0" sz="2800" u="none" cap="none" strike="noStrike">
                <a:solidFill>
                  <a:srgbClr val="000000"/>
                </a:solidFill>
                <a:latin typeface="Open Sans"/>
                <a:ea typeface="Open Sans"/>
                <a:cs typeface="Open Sans"/>
                <a:sym typeface="Open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158" name="Shape 158"/>
        <p:cNvGrpSpPr/>
        <p:nvPr/>
      </p:nvGrpSpPr>
      <p:grpSpPr>
        <a:xfrm>
          <a:off x="0" y="0"/>
          <a:ext cx="0" cy="0"/>
          <a:chOff x="0" y="0"/>
          <a:chExt cx="0" cy="0"/>
        </a:xfrm>
      </p:grpSpPr>
      <p:sp>
        <p:nvSpPr>
          <p:cNvPr id="159" name="Google Shape;159;p13"/>
          <p:cNvSpPr/>
          <p:nvPr/>
        </p:nvSpPr>
        <p:spPr>
          <a:xfrm>
            <a:off x="-261658" y="-1359176"/>
            <a:ext cx="9754014" cy="13005352"/>
          </a:xfrm>
          <a:custGeom>
            <a:rect b="b" l="l" r="r" t="t"/>
            <a:pathLst>
              <a:path extrusionOk="0" h="13005352" w="9754014">
                <a:moveTo>
                  <a:pt x="0" y="0"/>
                </a:moveTo>
                <a:lnTo>
                  <a:pt x="9754015" y="0"/>
                </a:lnTo>
                <a:lnTo>
                  <a:pt x="9754015" y="13005352"/>
                </a:lnTo>
                <a:lnTo>
                  <a:pt x="0" y="13005352"/>
                </a:lnTo>
                <a:lnTo>
                  <a:pt x="0" y="0"/>
                </a:lnTo>
                <a:close/>
              </a:path>
            </a:pathLst>
          </a:custGeom>
          <a:blipFill rotWithShape="1">
            <a:blip r:embed="rId3">
              <a:alphaModFix amt="39000"/>
            </a:blip>
            <a:stretch>
              <a:fillRect b="0" l="0" r="0" t="0"/>
            </a:stretch>
          </a:blipFill>
          <a:ln>
            <a:noFill/>
          </a:ln>
        </p:spPr>
      </p:sp>
      <p:sp>
        <p:nvSpPr>
          <p:cNvPr id="160" name="Google Shape;160;p13"/>
          <p:cNvSpPr txBox="1"/>
          <p:nvPr/>
        </p:nvSpPr>
        <p:spPr>
          <a:xfrm>
            <a:off x="0" y="2718247"/>
            <a:ext cx="8549700" cy="3564600"/>
          </a:xfrm>
          <a:prstGeom prst="rect">
            <a:avLst/>
          </a:prstGeom>
          <a:noFill/>
          <a:ln>
            <a:noFill/>
          </a:ln>
        </p:spPr>
        <p:txBody>
          <a:bodyPr anchorCtr="0" anchor="ctr" bIns="0" lIns="0" spcFirstLastPara="1" rIns="0" wrap="square" tIns="0">
            <a:noAutofit/>
          </a:bodyPr>
          <a:lstStyle/>
          <a:p>
            <a:pPr indent="0" lvl="0" marL="0" marR="0" rtl="0" algn="ctr">
              <a:lnSpc>
                <a:spcPct val="105994"/>
              </a:lnSpc>
              <a:spcBef>
                <a:spcPts val="0"/>
              </a:spcBef>
              <a:spcAft>
                <a:spcPts val="0"/>
              </a:spcAft>
              <a:buClr>
                <a:srgbClr val="000000"/>
              </a:buClr>
              <a:buSzPts val="7423"/>
              <a:buFont typeface="Arial"/>
              <a:buNone/>
            </a:pPr>
            <a:r>
              <a:rPr b="0" i="0" lang="en-US" sz="7423" u="none" cap="none" strike="noStrike">
                <a:solidFill>
                  <a:srgbClr val="FFFFFF"/>
                </a:solidFill>
                <a:latin typeface="League Spartan"/>
                <a:ea typeface="League Spartan"/>
                <a:cs typeface="League Spartan"/>
                <a:sym typeface="League Spartan"/>
              </a:rPr>
              <a:t> ENTREGABLES DEL PROYECTO</a:t>
            </a:r>
            <a:endParaRPr b="0" i="0" sz="1400" u="none" cap="none" strike="noStrike">
              <a:solidFill>
                <a:srgbClr val="000000"/>
              </a:solidFill>
              <a:latin typeface="Arial"/>
              <a:ea typeface="Arial"/>
              <a:cs typeface="Arial"/>
              <a:sym typeface="Arial"/>
            </a:endParaRPr>
          </a:p>
        </p:txBody>
      </p:sp>
      <p:grpSp>
        <p:nvGrpSpPr>
          <p:cNvPr id="161" name="Google Shape;161;p13"/>
          <p:cNvGrpSpPr/>
          <p:nvPr/>
        </p:nvGrpSpPr>
        <p:grpSpPr>
          <a:xfrm>
            <a:off x="9172315" y="300594"/>
            <a:ext cx="8709656" cy="3167240"/>
            <a:chOff x="0" y="-47625"/>
            <a:chExt cx="2644579" cy="961693"/>
          </a:xfrm>
        </p:grpSpPr>
        <p:sp>
          <p:nvSpPr>
            <p:cNvPr id="162" name="Google Shape;162;p13"/>
            <p:cNvSpPr/>
            <p:nvPr/>
          </p:nvSpPr>
          <p:spPr>
            <a:xfrm>
              <a:off x="0" y="0"/>
              <a:ext cx="2644579" cy="914068"/>
            </a:xfrm>
            <a:custGeom>
              <a:rect b="b" l="l" r="r" t="t"/>
              <a:pathLst>
                <a:path extrusionOk="0" h="914068" w="2644579">
                  <a:moveTo>
                    <a:pt x="0" y="0"/>
                  </a:moveTo>
                  <a:lnTo>
                    <a:pt x="2644579" y="0"/>
                  </a:lnTo>
                  <a:lnTo>
                    <a:pt x="2644579" y="914068"/>
                  </a:lnTo>
                  <a:lnTo>
                    <a:pt x="0" y="914068"/>
                  </a:lnTo>
                  <a:close/>
                </a:path>
              </a:pathLst>
            </a:custGeom>
            <a:solidFill>
              <a:srgbClr val="FFFFFF"/>
            </a:solidFill>
            <a:ln>
              <a:noFill/>
            </a:ln>
          </p:spPr>
        </p:sp>
        <p:sp>
          <p:nvSpPr>
            <p:cNvPr id="163" name="Google Shape;163;p13"/>
            <p:cNvSpPr txBox="1"/>
            <p:nvPr/>
          </p:nvSpPr>
          <p:spPr>
            <a:xfrm>
              <a:off x="0" y="-47625"/>
              <a:ext cx="2644579" cy="96169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4" name="Google Shape;164;p13"/>
          <p:cNvGrpSpPr/>
          <p:nvPr/>
        </p:nvGrpSpPr>
        <p:grpSpPr>
          <a:xfrm>
            <a:off x="8549770" y="1147312"/>
            <a:ext cx="1731950" cy="1731950"/>
            <a:chOff x="0" y="0"/>
            <a:chExt cx="812800" cy="812800"/>
          </a:xfrm>
        </p:grpSpPr>
        <p:sp>
          <p:nvSpPr>
            <p:cNvPr id="165" name="Google Shape;165;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3"/>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Clr>
                  <a:srgbClr val="000000"/>
                </a:buClr>
                <a:buSzPts val="5000"/>
                <a:buFont typeface="Arial"/>
                <a:buNone/>
              </a:pPr>
              <a:r>
                <a:rPr b="0" i="0" lang="en-US" sz="5000" u="none" cap="none" strike="noStrike">
                  <a:solidFill>
                    <a:srgbClr val="FFFFFF"/>
                  </a:solidFill>
                  <a:latin typeface="League Spartan"/>
                  <a:ea typeface="League Spartan"/>
                  <a:cs typeface="League Spartan"/>
                  <a:sym typeface="League Spartan"/>
                </a:rPr>
                <a:t>1.</a:t>
              </a:r>
              <a:endParaRPr b="0" i="0" sz="5000" u="none" cap="none" strike="noStrike">
                <a:solidFill>
                  <a:srgbClr val="000000"/>
                </a:solidFill>
                <a:latin typeface="Arial"/>
                <a:ea typeface="Arial"/>
                <a:cs typeface="Arial"/>
                <a:sym typeface="Arial"/>
              </a:endParaRPr>
            </a:p>
          </p:txBody>
        </p:sp>
      </p:grpSp>
      <p:sp>
        <p:nvSpPr>
          <p:cNvPr id="167" name="Google Shape;167;p13"/>
          <p:cNvSpPr txBox="1"/>
          <p:nvPr/>
        </p:nvSpPr>
        <p:spPr>
          <a:xfrm>
            <a:off x="10479900" y="870425"/>
            <a:ext cx="7363500" cy="22857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Clr>
                <a:srgbClr val="000000"/>
              </a:buClr>
              <a:buSzPts val="2700"/>
              <a:buFont typeface="Arial"/>
              <a:buNone/>
            </a:pPr>
            <a:r>
              <a:rPr b="1" i="0" lang="en-US" sz="2700" u="none" cap="none" strike="noStrike">
                <a:solidFill>
                  <a:srgbClr val="FF3131"/>
                </a:solidFill>
                <a:latin typeface="Open Sans"/>
                <a:ea typeface="Open Sans"/>
                <a:cs typeface="Open Sans"/>
                <a:sym typeface="Open Sans"/>
              </a:rPr>
              <a:t>Modelo entrenado y validado con data limpia y preparada. Se buscará una escalabilidad para poder expandir el modelo a toda la base de datos.</a:t>
            </a:r>
            <a:endParaRPr b="0" i="0" sz="2700" u="none" cap="none" strike="noStrike">
              <a:solidFill>
                <a:srgbClr val="194A8D"/>
              </a:solidFill>
              <a:latin typeface="Arimo"/>
              <a:ea typeface="Arimo"/>
              <a:cs typeface="Arimo"/>
              <a:sym typeface="Arimo"/>
            </a:endParaRPr>
          </a:p>
        </p:txBody>
      </p:sp>
      <p:grpSp>
        <p:nvGrpSpPr>
          <p:cNvPr id="168" name="Google Shape;168;p13"/>
          <p:cNvGrpSpPr/>
          <p:nvPr/>
        </p:nvGrpSpPr>
        <p:grpSpPr>
          <a:xfrm>
            <a:off x="9172315" y="3805707"/>
            <a:ext cx="8709656" cy="2978110"/>
            <a:chOff x="0" y="-47625"/>
            <a:chExt cx="2644579" cy="904266"/>
          </a:xfrm>
        </p:grpSpPr>
        <p:sp>
          <p:nvSpPr>
            <p:cNvPr id="169" name="Google Shape;169;p13"/>
            <p:cNvSpPr/>
            <p:nvPr/>
          </p:nvSpPr>
          <p:spPr>
            <a:xfrm>
              <a:off x="0" y="0"/>
              <a:ext cx="2644579" cy="856641"/>
            </a:xfrm>
            <a:custGeom>
              <a:rect b="b" l="l" r="r" t="t"/>
              <a:pathLst>
                <a:path extrusionOk="0" h="856641" w="2644579">
                  <a:moveTo>
                    <a:pt x="0" y="0"/>
                  </a:moveTo>
                  <a:lnTo>
                    <a:pt x="2644579" y="0"/>
                  </a:lnTo>
                  <a:lnTo>
                    <a:pt x="2644579" y="856641"/>
                  </a:lnTo>
                  <a:lnTo>
                    <a:pt x="0" y="856641"/>
                  </a:lnTo>
                  <a:close/>
                </a:path>
              </a:pathLst>
            </a:custGeom>
            <a:solidFill>
              <a:srgbClr val="FFFFFF"/>
            </a:solidFill>
            <a:ln>
              <a:noFill/>
            </a:ln>
          </p:spPr>
        </p:sp>
        <p:sp>
          <p:nvSpPr>
            <p:cNvPr id="170" name="Google Shape;170;p13"/>
            <p:cNvSpPr txBox="1"/>
            <p:nvPr/>
          </p:nvSpPr>
          <p:spPr>
            <a:xfrm>
              <a:off x="0" y="-47625"/>
              <a:ext cx="2644579" cy="90426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71" name="Google Shape;171;p13"/>
          <p:cNvGrpSpPr/>
          <p:nvPr/>
        </p:nvGrpSpPr>
        <p:grpSpPr>
          <a:xfrm>
            <a:off x="8549770" y="4472363"/>
            <a:ext cx="1731914" cy="1731914"/>
            <a:chOff x="0" y="0"/>
            <a:chExt cx="812800" cy="812800"/>
          </a:xfrm>
        </p:grpSpPr>
        <p:sp>
          <p:nvSpPr>
            <p:cNvPr id="172" name="Google Shape;172;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4" name="Google Shape;174;p13"/>
          <p:cNvSpPr txBox="1"/>
          <p:nvPr/>
        </p:nvSpPr>
        <p:spPr>
          <a:xfrm>
            <a:off x="10479896" y="6828307"/>
            <a:ext cx="6094500" cy="293400"/>
          </a:xfrm>
          <a:prstGeom prst="rect">
            <a:avLst/>
          </a:prstGeom>
          <a:noFill/>
          <a:ln>
            <a:noFill/>
          </a:ln>
        </p:spPr>
        <p:txBody>
          <a:bodyPr anchorCtr="0" anchor="t" bIns="0" lIns="0" spcFirstLastPara="1" rIns="0" wrap="square" tIns="0">
            <a:spAutoFit/>
          </a:bodyPr>
          <a:lstStyle/>
          <a:p>
            <a:pPr indent="-205829" lvl="1" marL="411660" marR="0" rtl="0" algn="l">
              <a:lnSpc>
                <a:spcPct val="170041"/>
              </a:lnSpc>
              <a:spcBef>
                <a:spcPts val="0"/>
              </a:spcBef>
              <a:spcAft>
                <a:spcPts val="0"/>
              </a:spcAft>
              <a:buClr>
                <a:srgbClr val="194A8D"/>
              </a:buClr>
              <a:buSzPts val="1906"/>
              <a:buFont typeface="Arial"/>
              <a:buChar char="•"/>
            </a:pPr>
            <a:r>
              <a:t/>
            </a:r>
            <a:endParaRPr b="0" i="0" sz="1400" u="none" cap="none" strike="noStrike">
              <a:solidFill>
                <a:srgbClr val="000000"/>
              </a:solidFill>
              <a:latin typeface="Arial"/>
              <a:ea typeface="Arial"/>
              <a:cs typeface="Arial"/>
              <a:sym typeface="Arial"/>
            </a:endParaRPr>
          </a:p>
        </p:txBody>
      </p:sp>
      <p:sp>
        <p:nvSpPr>
          <p:cNvPr id="175" name="Google Shape;175;p13"/>
          <p:cNvSpPr txBox="1"/>
          <p:nvPr/>
        </p:nvSpPr>
        <p:spPr>
          <a:xfrm>
            <a:off x="8648925" y="4910000"/>
            <a:ext cx="1533600" cy="769500"/>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Clr>
                <a:srgbClr val="000000"/>
              </a:buClr>
              <a:buSzPts val="5000"/>
              <a:buFont typeface="Arial"/>
              <a:buNone/>
            </a:pPr>
            <a:r>
              <a:rPr b="0" i="0" lang="en-US" sz="5000" u="none" cap="none" strike="noStrike">
                <a:solidFill>
                  <a:srgbClr val="FFFFFF"/>
                </a:solidFill>
                <a:latin typeface="League Spartan"/>
                <a:ea typeface="League Spartan"/>
                <a:cs typeface="League Spartan"/>
                <a:sym typeface="League Spartan"/>
              </a:rPr>
              <a:t>2.</a:t>
            </a:r>
            <a:endParaRPr b="0" i="0" sz="5000" u="none" cap="none" strike="noStrike">
              <a:solidFill>
                <a:srgbClr val="000000"/>
              </a:solidFill>
              <a:latin typeface="League Spartan"/>
              <a:ea typeface="League Spartan"/>
              <a:cs typeface="League Spartan"/>
              <a:sym typeface="League Spartan"/>
            </a:endParaRPr>
          </a:p>
        </p:txBody>
      </p:sp>
      <p:sp>
        <p:nvSpPr>
          <p:cNvPr id="176" name="Google Shape;176;p13"/>
          <p:cNvSpPr txBox="1"/>
          <p:nvPr/>
        </p:nvSpPr>
        <p:spPr>
          <a:xfrm>
            <a:off x="10441125" y="4059525"/>
            <a:ext cx="7363500" cy="24705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2700"/>
              <a:buFont typeface="Arial"/>
              <a:buNone/>
            </a:pPr>
            <a:r>
              <a:rPr b="1" i="0" lang="en-US" sz="2700" u="none" cap="none" strike="noStrike">
                <a:solidFill>
                  <a:srgbClr val="FF3131"/>
                </a:solidFill>
                <a:latin typeface="Open Sans"/>
                <a:ea typeface="Open Sans"/>
                <a:cs typeface="Open Sans"/>
                <a:sym typeface="Open Sans"/>
              </a:rPr>
              <a:t>Software que muestre los candidatos probables para una posible suscripción de depósito, con la probabilidad de que acepte inscribirse.</a:t>
            </a:r>
            <a:endParaRPr b="1" i="0" sz="2700" u="none" cap="none" strike="noStrike">
              <a:solidFill>
                <a:srgbClr val="FF3131"/>
              </a:solidFill>
              <a:latin typeface="Open Sans"/>
              <a:ea typeface="Open Sans"/>
              <a:cs typeface="Open Sans"/>
              <a:sym typeface="Open Sans"/>
            </a:endParaRPr>
          </a:p>
        </p:txBody>
      </p:sp>
      <p:grpSp>
        <p:nvGrpSpPr>
          <p:cNvPr id="177" name="Google Shape;177;p13"/>
          <p:cNvGrpSpPr/>
          <p:nvPr/>
        </p:nvGrpSpPr>
        <p:grpSpPr>
          <a:xfrm>
            <a:off x="9172315" y="7121707"/>
            <a:ext cx="8709656" cy="2978110"/>
            <a:chOff x="0" y="-47625"/>
            <a:chExt cx="2644579" cy="904266"/>
          </a:xfrm>
        </p:grpSpPr>
        <p:sp>
          <p:nvSpPr>
            <p:cNvPr id="178" name="Google Shape;178;p13"/>
            <p:cNvSpPr/>
            <p:nvPr/>
          </p:nvSpPr>
          <p:spPr>
            <a:xfrm>
              <a:off x="0" y="0"/>
              <a:ext cx="2644579" cy="856641"/>
            </a:xfrm>
            <a:custGeom>
              <a:rect b="b" l="l" r="r" t="t"/>
              <a:pathLst>
                <a:path extrusionOk="0" h="856641" w="2644579">
                  <a:moveTo>
                    <a:pt x="0" y="0"/>
                  </a:moveTo>
                  <a:lnTo>
                    <a:pt x="2644579" y="0"/>
                  </a:lnTo>
                  <a:lnTo>
                    <a:pt x="2644579" y="856641"/>
                  </a:lnTo>
                  <a:lnTo>
                    <a:pt x="0" y="856641"/>
                  </a:lnTo>
                  <a:close/>
                </a:path>
              </a:pathLst>
            </a:custGeom>
            <a:solidFill>
              <a:srgbClr val="FFFFFF"/>
            </a:solidFill>
            <a:ln>
              <a:noFill/>
            </a:ln>
          </p:spPr>
        </p:sp>
        <p:sp>
          <p:nvSpPr>
            <p:cNvPr id="179" name="Google Shape;179;p13"/>
            <p:cNvSpPr txBox="1"/>
            <p:nvPr/>
          </p:nvSpPr>
          <p:spPr>
            <a:xfrm>
              <a:off x="0" y="-47625"/>
              <a:ext cx="2644500" cy="904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80" name="Google Shape;180;p13"/>
          <p:cNvGrpSpPr/>
          <p:nvPr/>
        </p:nvGrpSpPr>
        <p:grpSpPr>
          <a:xfrm>
            <a:off x="8747995" y="7797425"/>
            <a:ext cx="1731914" cy="1731914"/>
            <a:chOff x="0" y="0"/>
            <a:chExt cx="812800" cy="812800"/>
          </a:xfrm>
        </p:grpSpPr>
        <p:sp>
          <p:nvSpPr>
            <p:cNvPr id="181" name="Google Shape;181;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3"/>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3" name="Google Shape;183;p13"/>
          <p:cNvSpPr txBox="1"/>
          <p:nvPr/>
        </p:nvSpPr>
        <p:spPr>
          <a:xfrm>
            <a:off x="9195450" y="8186238"/>
            <a:ext cx="837000" cy="954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chemeClr val="lt1"/>
                </a:solidFill>
                <a:latin typeface="League Spartan"/>
                <a:ea typeface="League Spartan"/>
                <a:cs typeface="League Spartan"/>
                <a:sym typeface="League Spartan"/>
              </a:rPr>
              <a:t>3.</a:t>
            </a:r>
            <a:endParaRPr b="0" i="0" sz="5000" u="none" cap="none" strike="noStrike">
              <a:solidFill>
                <a:schemeClr val="lt1"/>
              </a:solidFill>
              <a:latin typeface="League Spartan"/>
              <a:ea typeface="League Spartan"/>
              <a:cs typeface="League Spartan"/>
              <a:sym typeface="League Spartan"/>
            </a:endParaRPr>
          </a:p>
        </p:txBody>
      </p:sp>
      <p:sp>
        <p:nvSpPr>
          <p:cNvPr id="184" name="Google Shape;184;p13"/>
          <p:cNvSpPr txBox="1"/>
          <p:nvPr/>
        </p:nvSpPr>
        <p:spPr>
          <a:xfrm>
            <a:off x="10479900" y="7419975"/>
            <a:ext cx="7324500" cy="24705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2700"/>
              <a:buFont typeface="Arial"/>
              <a:buNone/>
            </a:pPr>
            <a:r>
              <a:rPr b="1" i="0" lang="en-US" sz="2700" u="none" cap="none" strike="noStrike">
                <a:solidFill>
                  <a:srgbClr val="FF3131"/>
                </a:solidFill>
                <a:latin typeface="Open Sans"/>
                <a:ea typeface="Open Sans"/>
                <a:cs typeface="Open Sans"/>
                <a:sym typeface="Open Sans"/>
              </a:rPr>
              <a:t>Dashboard del modelo: presentando desempeño del modelo, impacto de la cmapaña, análisis de clientes y actualización del modelo.</a:t>
            </a:r>
            <a:endParaRPr b="1" i="0" sz="2700" u="none" cap="none" strike="noStrike">
              <a:solidFill>
                <a:srgbClr val="FF313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188" name="Shape 188"/>
        <p:cNvGrpSpPr/>
        <p:nvPr/>
      </p:nvGrpSpPr>
      <p:grpSpPr>
        <a:xfrm>
          <a:off x="0" y="0"/>
          <a:ext cx="0" cy="0"/>
          <a:chOff x="0" y="0"/>
          <a:chExt cx="0" cy="0"/>
        </a:xfrm>
      </p:grpSpPr>
      <p:sp>
        <p:nvSpPr>
          <p:cNvPr id="189" name="Google Shape;189;p6"/>
          <p:cNvSpPr/>
          <p:nvPr/>
        </p:nvSpPr>
        <p:spPr>
          <a:xfrm flipH="1" rot="5400000">
            <a:off x="15177010" y="-1253949"/>
            <a:ext cx="2720897" cy="5228794"/>
          </a:xfrm>
          <a:custGeom>
            <a:rect b="b" l="l" r="r" t="t"/>
            <a:pathLst>
              <a:path extrusionOk="0" h="5228794" w="2720897">
                <a:moveTo>
                  <a:pt x="0" y="5228795"/>
                </a:moveTo>
                <a:lnTo>
                  <a:pt x="2720897" y="5228795"/>
                </a:lnTo>
                <a:lnTo>
                  <a:pt x="2720897" y="0"/>
                </a:lnTo>
                <a:lnTo>
                  <a:pt x="0" y="0"/>
                </a:lnTo>
                <a:lnTo>
                  <a:pt x="0" y="5228795"/>
                </a:lnTo>
                <a:close/>
              </a:path>
            </a:pathLst>
          </a:custGeom>
          <a:blipFill rotWithShape="1">
            <a:blip r:embed="rId3">
              <a:alphaModFix/>
            </a:blip>
            <a:stretch>
              <a:fillRect b="0" l="0" r="0" t="0"/>
            </a:stretch>
          </a:blipFill>
          <a:ln>
            <a:noFill/>
          </a:ln>
        </p:spPr>
      </p:sp>
      <p:sp>
        <p:nvSpPr>
          <p:cNvPr id="190" name="Google Shape;190;p6"/>
          <p:cNvSpPr/>
          <p:nvPr/>
        </p:nvSpPr>
        <p:spPr>
          <a:xfrm rot="-5400000">
            <a:off x="390093" y="-1471468"/>
            <a:ext cx="2720897" cy="5228794"/>
          </a:xfrm>
          <a:custGeom>
            <a:rect b="b" l="l" r="r" t="t"/>
            <a:pathLst>
              <a:path extrusionOk="0" h="5228794" w="2720897">
                <a:moveTo>
                  <a:pt x="0" y="0"/>
                </a:moveTo>
                <a:lnTo>
                  <a:pt x="2720897" y="0"/>
                </a:lnTo>
                <a:lnTo>
                  <a:pt x="2720897" y="5228794"/>
                </a:lnTo>
                <a:lnTo>
                  <a:pt x="0" y="5228794"/>
                </a:lnTo>
                <a:lnTo>
                  <a:pt x="0" y="0"/>
                </a:lnTo>
                <a:close/>
              </a:path>
            </a:pathLst>
          </a:custGeom>
          <a:blipFill rotWithShape="1">
            <a:blip r:embed="rId3">
              <a:alphaModFix/>
            </a:blip>
            <a:stretch>
              <a:fillRect b="0" l="0" r="0" t="0"/>
            </a:stretch>
          </a:blipFill>
          <a:ln>
            <a:noFill/>
          </a:ln>
        </p:spPr>
      </p:sp>
      <p:sp>
        <p:nvSpPr>
          <p:cNvPr id="191" name="Google Shape;191;p6"/>
          <p:cNvSpPr txBox="1"/>
          <p:nvPr/>
        </p:nvSpPr>
        <p:spPr>
          <a:xfrm>
            <a:off x="2198074" y="2331925"/>
            <a:ext cx="13701300" cy="5381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9200"/>
              <a:buFont typeface="Arial"/>
              <a:buNone/>
            </a:pPr>
            <a:r>
              <a:rPr b="1" i="0" lang="en-US" sz="9200" u="none" cap="none" strike="noStrike">
                <a:solidFill>
                  <a:srgbClr val="BFCCE9"/>
                </a:solidFill>
                <a:latin typeface="Open Sans"/>
                <a:ea typeface="Open Sans"/>
                <a:cs typeface="Open Sans"/>
                <a:sym typeface="Open Sans"/>
              </a:rPr>
              <a:t>Enfoque </a:t>
            </a:r>
            <a:endParaRPr b="0" i="0" sz="14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9200"/>
              <a:buFont typeface="Arial"/>
              <a:buNone/>
            </a:pPr>
            <a:r>
              <a:rPr b="1" i="0" lang="en-US" sz="9200" u="none" cap="none" strike="noStrike">
                <a:solidFill>
                  <a:srgbClr val="BFCCE9"/>
                </a:solidFill>
                <a:latin typeface="Open Sans"/>
                <a:ea typeface="Open Sans"/>
                <a:cs typeface="Open Sans"/>
                <a:sym typeface="Open Sans"/>
              </a:rPr>
              <a:t>y </a:t>
            </a:r>
            <a:endParaRPr b="0" i="0" sz="14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9200"/>
              <a:buFont typeface="Arial"/>
              <a:buNone/>
            </a:pPr>
            <a:r>
              <a:rPr b="1" i="0" lang="en-US" sz="9200" u="none" cap="none" strike="noStrike">
                <a:solidFill>
                  <a:srgbClr val="BFCCE9"/>
                </a:solidFill>
                <a:latin typeface="Open Sans"/>
                <a:ea typeface="Open Sans"/>
                <a:cs typeface="Open Sans"/>
                <a:sym typeface="Open Sans"/>
              </a:rPr>
              <a:t>Metodología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195" name="Shape 195"/>
        <p:cNvGrpSpPr/>
        <p:nvPr/>
      </p:nvGrpSpPr>
      <p:grpSpPr>
        <a:xfrm>
          <a:off x="0" y="0"/>
          <a:ext cx="0" cy="0"/>
          <a:chOff x="0" y="0"/>
          <a:chExt cx="0" cy="0"/>
        </a:xfrm>
      </p:grpSpPr>
      <p:sp>
        <p:nvSpPr>
          <p:cNvPr id="196" name="Google Shape;196;p7"/>
          <p:cNvSpPr/>
          <p:nvPr/>
        </p:nvSpPr>
        <p:spPr>
          <a:xfrm flipH="1" rot="5400000">
            <a:off x="15177010" y="-1253949"/>
            <a:ext cx="2720897" cy="5228794"/>
          </a:xfrm>
          <a:custGeom>
            <a:rect b="b" l="l" r="r" t="t"/>
            <a:pathLst>
              <a:path extrusionOk="0" h="5228794" w="2720897">
                <a:moveTo>
                  <a:pt x="0" y="5228795"/>
                </a:moveTo>
                <a:lnTo>
                  <a:pt x="2720897" y="5228795"/>
                </a:lnTo>
                <a:lnTo>
                  <a:pt x="2720897" y="0"/>
                </a:lnTo>
                <a:lnTo>
                  <a:pt x="0" y="0"/>
                </a:lnTo>
                <a:lnTo>
                  <a:pt x="0" y="5228795"/>
                </a:lnTo>
                <a:close/>
              </a:path>
            </a:pathLst>
          </a:custGeom>
          <a:blipFill rotWithShape="1">
            <a:blip r:embed="rId3">
              <a:alphaModFix/>
            </a:blip>
            <a:stretch>
              <a:fillRect b="0" l="0" r="0" t="0"/>
            </a:stretch>
          </a:blipFill>
          <a:ln>
            <a:noFill/>
          </a:ln>
        </p:spPr>
      </p:sp>
      <p:sp>
        <p:nvSpPr>
          <p:cNvPr id="197" name="Google Shape;197;p7"/>
          <p:cNvSpPr/>
          <p:nvPr/>
        </p:nvSpPr>
        <p:spPr>
          <a:xfrm rot="-5400000">
            <a:off x="390093" y="-1471468"/>
            <a:ext cx="2720897" cy="5228794"/>
          </a:xfrm>
          <a:custGeom>
            <a:rect b="b" l="l" r="r" t="t"/>
            <a:pathLst>
              <a:path extrusionOk="0" h="5228794" w="2720897">
                <a:moveTo>
                  <a:pt x="0" y="0"/>
                </a:moveTo>
                <a:lnTo>
                  <a:pt x="2720897" y="0"/>
                </a:lnTo>
                <a:lnTo>
                  <a:pt x="2720897" y="5228794"/>
                </a:lnTo>
                <a:lnTo>
                  <a:pt x="0" y="5228794"/>
                </a:lnTo>
                <a:lnTo>
                  <a:pt x="0" y="0"/>
                </a:lnTo>
                <a:close/>
              </a:path>
            </a:pathLst>
          </a:custGeom>
          <a:blipFill rotWithShape="1">
            <a:blip r:embed="rId3">
              <a:alphaModFix/>
            </a:blip>
            <a:stretch>
              <a:fillRect b="0" l="0" r="0" t="0"/>
            </a:stretch>
          </a:blipFill>
          <a:ln>
            <a:noFill/>
          </a:ln>
        </p:spPr>
      </p:sp>
      <p:grpSp>
        <p:nvGrpSpPr>
          <p:cNvPr id="198" name="Google Shape;198;p7"/>
          <p:cNvGrpSpPr/>
          <p:nvPr/>
        </p:nvGrpSpPr>
        <p:grpSpPr>
          <a:xfrm>
            <a:off x="1208318" y="2576236"/>
            <a:ext cx="5537181" cy="7616913"/>
            <a:chOff x="0" y="-38100"/>
            <a:chExt cx="1458352" cy="2006100"/>
          </a:xfrm>
        </p:grpSpPr>
        <p:sp>
          <p:nvSpPr>
            <p:cNvPr id="199" name="Google Shape;199;p7"/>
            <p:cNvSpPr/>
            <p:nvPr/>
          </p:nvSpPr>
          <p:spPr>
            <a:xfrm>
              <a:off x="0" y="0"/>
              <a:ext cx="1458352" cy="1967866"/>
            </a:xfrm>
            <a:custGeom>
              <a:rect b="b" l="l" r="r" t="t"/>
              <a:pathLst>
                <a:path extrusionOk="0" h="1967866" w="1458352">
                  <a:moveTo>
                    <a:pt x="0" y="0"/>
                  </a:moveTo>
                  <a:lnTo>
                    <a:pt x="1458352" y="0"/>
                  </a:lnTo>
                  <a:lnTo>
                    <a:pt x="1458352" y="1967866"/>
                  </a:lnTo>
                  <a:lnTo>
                    <a:pt x="0" y="1967866"/>
                  </a:lnTo>
                  <a:close/>
                </a:path>
              </a:pathLst>
            </a:custGeom>
            <a:solidFill>
              <a:srgbClr val="FFFFFF"/>
            </a:solidFill>
            <a:ln>
              <a:noFill/>
            </a:ln>
          </p:spPr>
        </p:sp>
        <p:sp>
          <p:nvSpPr>
            <p:cNvPr id="200" name="Google Shape;200;p7"/>
            <p:cNvSpPr txBox="1"/>
            <p:nvPr/>
          </p:nvSpPr>
          <p:spPr>
            <a:xfrm>
              <a:off x="0" y="-38100"/>
              <a:ext cx="1458300" cy="2006100"/>
            </a:xfrm>
            <a:prstGeom prst="rect">
              <a:avLst/>
            </a:prstGeom>
            <a:noFill/>
            <a:ln>
              <a:noFill/>
            </a:ln>
          </p:spPr>
          <p:txBody>
            <a:bodyPr anchorCtr="0" anchor="ctr" bIns="50800" lIns="50800" spcFirstLastPara="1" rIns="50800" wrap="square" tIns="50800">
              <a:noAutofit/>
            </a:bodyPr>
            <a:lstStyle/>
            <a:p>
              <a:pPr indent="0" lvl="0" marL="0" marR="0" rtl="0" algn="just">
                <a:lnSpc>
                  <a:spcPct val="140020"/>
                </a:lnSpc>
                <a:spcBef>
                  <a:spcPts val="0"/>
                </a:spcBef>
                <a:spcAft>
                  <a:spcPts val="0"/>
                </a:spcAft>
                <a:buClr>
                  <a:srgbClr val="000000"/>
                </a:buClr>
                <a:buSzPts val="2400"/>
                <a:buFont typeface="Arial"/>
                <a:buNone/>
              </a:pPr>
              <a:r>
                <a:rPr b="1" i="0" lang="en-US" sz="2400" u="none" cap="none" strike="noStrike">
                  <a:solidFill>
                    <a:srgbClr val="96B2ED"/>
                  </a:solidFill>
                  <a:latin typeface="Arimo"/>
                  <a:ea typeface="Arimo"/>
                  <a:cs typeface="Arimo"/>
                  <a:sym typeface="Arimo"/>
                </a:rPr>
                <a:t>El proyecto busca desarrollar un modelo de clasificación para predecir la probabilidad de que un cliente se suscriba a un depósito a plazo, optimizando los recursos del banco. Se enriquecerán los datos con nuevas variables, se segmentan los clientes mediante clustering (como K-Means) y se evaluarán distintos algoritmos (LightGBM, Random Forest, etc.). Finalmente, se construirá un pipeline para facilitar la implementación y evaluación continua del modelo.</a:t>
              </a:r>
              <a:endParaRPr b="1" i="0" sz="2400" u="none" cap="none" strike="noStrike">
                <a:solidFill>
                  <a:srgbClr val="000000"/>
                </a:solidFill>
                <a:latin typeface="Arial"/>
                <a:ea typeface="Arial"/>
                <a:cs typeface="Arial"/>
                <a:sym typeface="Arial"/>
              </a:endParaRPr>
            </a:p>
          </p:txBody>
        </p:sp>
      </p:grpSp>
      <p:grpSp>
        <p:nvGrpSpPr>
          <p:cNvPr id="201" name="Google Shape;201;p7"/>
          <p:cNvGrpSpPr/>
          <p:nvPr/>
        </p:nvGrpSpPr>
        <p:grpSpPr>
          <a:xfrm>
            <a:off x="7265914" y="2576236"/>
            <a:ext cx="5202285" cy="7624804"/>
            <a:chOff x="0" y="-38100"/>
            <a:chExt cx="1370149" cy="2008179"/>
          </a:xfrm>
        </p:grpSpPr>
        <p:sp>
          <p:nvSpPr>
            <p:cNvPr id="202" name="Google Shape;202;p7"/>
            <p:cNvSpPr/>
            <p:nvPr/>
          </p:nvSpPr>
          <p:spPr>
            <a:xfrm>
              <a:off x="0" y="0"/>
              <a:ext cx="1370149" cy="1970079"/>
            </a:xfrm>
            <a:custGeom>
              <a:rect b="b" l="l" r="r" t="t"/>
              <a:pathLst>
                <a:path extrusionOk="0" h="1970079" w="1370149">
                  <a:moveTo>
                    <a:pt x="0" y="0"/>
                  </a:moveTo>
                  <a:lnTo>
                    <a:pt x="1370149" y="0"/>
                  </a:lnTo>
                  <a:lnTo>
                    <a:pt x="1370149" y="1970079"/>
                  </a:lnTo>
                  <a:lnTo>
                    <a:pt x="0" y="1970079"/>
                  </a:lnTo>
                  <a:close/>
                </a:path>
              </a:pathLst>
            </a:custGeom>
            <a:solidFill>
              <a:srgbClr val="FFFFFF"/>
            </a:solidFill>
            <a:ln>
              <a:noFill/>
            </a:ln>
          </p:spPr>
        </p:sp>
        <p:sp>
          <p:nvSpPr>
            <p:cNvPr id="203" name="Google Shape;203;p7"/>
            <p:cNvSpPr txBox="1"/>
            <p:nvPr/>
          </p:nvSpPr>
          <p:spPr>
            <a:xfrm>
              <a:off x="0" y="-38100"/>
              <a:ext cx="1370149" cy="2008179"/>
            </a:xfrm>
            <a:prstGeom prst="rect">
              <a:avLst/>
            </a:prstGeom>
            <a:noFill/>
            <a:ln>
              <a:noFill/>
            </a:ln>
          </p:spPr>
          <p:txBody>
            <a:bodyPr anchorCtr="0" anchor="ctr" bIns="50800" lIns="50800" spcFirstLastPara="1" rIns="50800" wrap="square" tIns="50800">
              <a:noAutofit/>
            </a:bodyPr>
            <a:lstStyle/>
            <a:p>
              <a:pPr indent="0" lvl="0" marL="0" marR="0" rtl="0" algn="just">
                <a:lnSpc>
                  <a:spcPct val="140020"/>
                </a:lnSpc>
                <a:spcBef>
                  <a:spcPts val="0"/>
                </a:spcBef>
                <a:spcAft>
                  <a:spcPts val="0"/>
                </a:spcAft>
                <a:buClr>
                  <a:srgbClr val="000000"/>
                </a:buClr>
                <a:buSzPts val="2400"/>
                <a:buFont typeface="Arial"/>
                <a:buNone/>
              </a:pPr>
              <a:r>
                <a:rPr b="1" i="0" lang="en-US" sz="2400" u="none" cap="none" strike="noStrike">
                  <a:solidFill>
                    <a:srgbClr val="96B2ED"/>
                  </a:solidFill>
                  <a:latin typeface="Arimo"/>
                  <a:ea typeface="Arimo"/>
                  <a:cs typeface="Arimo"/>
                  <a:sym typeface="Arimo"/>
                </a:rPr>
                <a:t>Se planea enriquecer el dataset original con información financiera (como tasas de interés, inflación, PIB o confianza del consumidor) proveniente de fuentes oficiales. Si no hay variables comunes para unir ambos datasets, se aplicarán agregaciones temporales o espaciales para integrarlos como nuevas variables en el modelo.</a:t>
              </a:r>
              <a:endParaRPr b="1" i="0" sz="2400" u="none" cap="none" strike="noStrike">
                <a:solidFill>
                  <a:srgbClr val="000000"/>
                </a:solidFill>
                <a:latin typeface="Arial"/>
                <a:ea typeface="Arial"/>
                <a:cs typeface="Arial"/>
                <a:sym typeface="Arial"/>
              </a:endParaRPr>
            </a:p>
          </p:txBody>
        </p:sp>
      </p:grpSp>
      <p:grpSp>
        <p:nvGrpSpPr>
          <p:cNvPr id="204" name="Google Shape;204;p7"/>
          <p:cNvGrpSpPr/>
          <p:nvPr/>
        </p:nvGrpSpPr>
        <p:grpSpPr>
          <a:xfrm>
            <a:off x="12988625" y="2713395"/>
            <a:ext cx="5015199" cy="7573676"/>
            <a:chOff x="-909" y="0"/>
            <a:chExt cx="1320867" cy="2081023"/>
          </a:xfrm>
        </p:grpSpPr>
        <p:sp>
          <p:nvSpPr>
            <p:cNvPr id="205" name="Google Shape;205;p7"/>
            <p:cNvSpPr/>
            <p:nvPr/>
          </p:nvSpPr>
          <p:spPr>
            <a:xfrm>
              <a:off x="0" y="0"/>
              <a:ext cx="1319958" cy="2047483"/>
            </a:xfrm>
            <a:custGeom>
              <a:rect b="b" l="l" r="r" t="t"/>
              <a:pathLst>
                <a:path extrusionOk="0" h="2047483" w="1319958">
                  <a:moveTo>
                    <a:pt x="0" y="0"/>
                  </a:moveTo>
                  <a:lnTo>
                    <a:pt x="1319958" y="0"/>
                  </a:lnTo>
                  <a:lnTo>
                    <a:pt x="1319958" y="2047483"/>
                  </a:lnTo>
                  <a:lnTo>
                    <a:pt x="0" y="2047483"/>
                  </a:lnTo>
                  <a:close/>
                </a:path>
              </a:pathLst>
            </a:custGeom>
            <a:solidFill>
              <a:srgbClr val="FFFFFF"/>
            </a:solidFill>
            <a:ln>
              <a:noFill/>
            </a:ln>
          </p:spPr>
        </p:sp>
        <p:sp>
          <p:nvSpPr>
            <p:cNvPr id="206" name="Google Shape;206;p7"/>
            <p:cNvSpPr txBox="1"/>
            <p:nvPr/>
          </p:nvSpPr>
          <p:spPr>
            <a:xfrm>
              <a:off x="-909" y="33523"/>
              <a:ext cx="1320000" cy="2047500"/>
            </a:xfrm>
            <a:prstGeom prst="rect">
              <a:avLst/>
            </a:prstGeom>
            <a:noFill/>
            <a:ln>
              <a:noFill/>
            </a:ln>
          </p:spPr>
          <p:txBody>
            <a:bodyPr anchorCtr="0" anchor="ctr" bIns="50800" lIns="50800" spcFirstLastPara="1" rIns="50800" wrap="square" tIns="50800">
              <a:noAutofit/>
            </a:bodyPr>
            <a:lstStyle/>
            <a:p>
              <a:pPr indent="0" lvl="0" marL="0" marR="0" rtl="0" algn="just">
                <a:lnSpc>
                  <a:spcPct val="140021"/>
                </a:lnSpc>
                <a:spcBef>
                  <a:spcPts val="0"/>
                </a:spcBef>
                <a:spcAft>
                  <a:spcPts val="0"/>
                </a:spcAft>
                <a:buClr>
                  <a:srgbClr val="000000"/>
                </a:buClr>
                <a:buSzPts val="2400"/>
                <a:buFont typeface="Arial"/>
                <a:buNone/>
              </a:pPr>
              <a:r>
                <a:rPr b="1" i="0" lang="en-US" sz="2400" u="none" cap="none" strike="noStrike">
                  <a:solidFill>
                    <a:srgbClr val="96B2ED"/>
                  </a:solidFill>
                  <a:latin typeface="Arimo"/>
                  <a:ea typeface="Arimo"/>
                  <a:cs typeface="Arimo"/>
                  <a:sym typeface="Arimo"/>
                </a:rPr>
                <a:t>Usaremos la metodología Agile con sprints de 15 días para desarrollar y evaluar avances del modelo de forma iterativa. Utilizaremos Jira para gestionar y hacer seguimiento de tareas. Las ceremonias clave incluirán Daily Scrum para coordinar el trabajo diario, Sprint Review para presentar resultados al final de cada sprint, y Sprint Retrospective para reflexionar y mejorar continuamente el proceso.</a:t>
              </a:r>
              <a:endParaRPr b="1" i="0" sz="2400" u="none" cap="none" strike="noStrike">
                <a:solidFill>
                  <a:srgbClr val="000000"/>
                </a:solidFill>
                <a:latin typeface="Arial"/>
                <a:ea typeface="Arial"/>
                <a:cs typeface="Arial"/>
                <a:sym typeface="Arial"/>
              </a:endParaRPr>
            </a:p>
            <a:p>
              <a:pPr indent="0" lvl="0" marL="0" marR="0" rtl="0" algn="just">
                <a:lnSpc>
                  <a:spcPct val="132701"/>
                </a:lnSpc>
                <a:spcBef>
                  <a:spcPts val="0"/>
                </a:spcBef>
                <a:spcAft>
                  <a:spcPts val="0"/>
                </a:spcAft>
                <a:buClr>
                  <a:srgbClr val="000000"/>
                </a:buClr>
                <a:buSzPts val="2500"/>
                <a:buFont typeface="Arial"/>
                <a:buNone/>
              </a:pPr>
              <a:r>
                <a:t/>
              </a:r>
              <a:endParaRPr b="1" i="0" sz="2500" u="none" cap="none" strike="noStrike">
                <a:solidFill>
                  <a:srgbClr val="96B2ED"/>
                </a:solidFill>
                <a:latin typeface="Arimo"/>
                <a:ea typeface="Arimo"/>
                <a:cs typeface="Arimo"/>
                <a:sym typeface="Arimo"/>
              </a:endParaRPr>
            </a:p>
          </p:txBody>
        </p:sp>
      </p:grpSp>
      <p:sp>
        <p:nvSpPr>
          <p:cNvPr id="207" name="Google Shape;207;p7"/>
          <p:cNvSpPr txBox="1"/>
          <p:nvPr/>
        </p:nvSpPr>
        <p:spPr>
          <a:xfrm>
            <a:off x="705621" y="933450"/>
            <a:ext cx="6542574"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Clr>
                <a:srgbClr val="000000"/>
              </a:buClr>
              <a:buSzPts val="5199"/>
              <a:buFont typeface="Arial"/>
              <a:buNone/>
            </a:pPr>
            <a:r>
              <a:rPr b="1" i="0" lang="en-US" sz="5199" u="none" cap="none" strike="noStrike">
                <a:solidFill>
                  <a:srgbClr val="96B2ED"/>
                </a:solidFill>
                <a:latin typeface="Open Sans"/>
                <a:ea typeface="Open Sans"/>
                <a:cs typeface="Open Sans"/>
                <a:sym typeface="Open Sans"/>
              </a:rPr>
              <a:t>Enfoque </a:t>
            </a:r>
            <a:endParaRPr b="0" i="0" sz="1400" u="none" cap="none" strike="noStrike">
              <a:solidFill>
                <a:srgbClr val="000000"/>
              </a:solidFill>
              <a:latin typeface="Arial"/>
              <a:ea typeface="Arial"/>
              <a:cs typeface="Arial"/>
              <a:sym typeface="Arial"/>
            </a:endParaRPr>
          </a:p>
        </p:txBody>
      </p:sp>
      <p:sp>
        <p:nvSpPr>
          <p:cNvPr id="208" name="Google Shape;208;p7"/>
          <p:cNvSpPr txBox="1"/>
          <p:nvPr/>
        </p:nvSpPr>
        <p:spPr>
          <a:xfrm>
            <a:off x="8116064" y="933450"/>
            <a:ext cx="3501985"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Clr>
                <a:srgbClr val="000000"/>
              </a:buClr>
              <a:buSzPts val="5199"/>
              <a:buFont typeface="Arial"/>
              <a:buNone/>
            </a:pPr>
            <a:r>
              <a:rPr b="1" i="0" lang="en-US" sz="5199" u="none" cap="none" strike="noStrike">
                <a:solidFill>
                  <a:srgbClr val="96B2ED"/>
                </a:solidFill>
                <a:latin typeface="Open Sans"/>
                <a:ea typeface="Open Sans"/>
                <a:cs typeface="Open Sans"/>
                <a:sym typeface="Open Sans"/>
              </a:rPr>
              <a:t>Data extra</a:t>
            </a:r>
            <a:endParaRPr b="0" i="0" sz="1400" u="none" cap="none" strike="noStrike">
              <a:solidFill>
                <a:srgbClr val="000000"/>
              </a:solidFill>
              <a:latin typeface="Arial"/>
              <a:ea typeface="Arial"/>
              <a:cs typeface="Arial"/>
              <a:sym typeface="Arial"/>
            </a:endParaRPr>
          </a:p>
        </p:txBody>
      </p:sp>
      <p:sp>
        <p:nvSpPr>
          <p:cNvPr id="209" name="Google Shape;209;p7"/>
          <p:cNvSpPr txBox="1"/>
          <p:nvPr/>
        </p:nvSpPr>
        <p:spPr>
          <a:xfrm>
            <a:off x="13297894" y="471487"/>
            <a:ext cx="4400100" cy="18111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Clr>
                <a:srgbClr val="000000"/>
              </a:buClr>
              <a:buSzPts val="5199"/>
              <a:buFont typeface="Arial"/>
              <a:buNone/>
            </a:pPr>
            <a:r>
              <a:rPr b="1" i="0" lang="en-US" sz="5199" u="none" cap="none" strike="noStrike">
                <a:solidFill>
                  <a:srgbClr val="96B2ED"/>
                </a:solidFill>
                <a:latin typeface="Open Sans"/>
                <a:ea typeface="Open Sans"/>
                <a:cs typeface="Open Sans"/>
                <a:sym typeface="Open Sans"/>
              </a:rPr>
              <a:t>Metodología de trabajo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