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10287000" cx="18288000"/>
  <p:notesSz cx="6858000" cy="9144000"/>
  <p:embeddedFontLst>
    <p:embeddedFont>
      <p:font typeface="League Spartan"/>
      <p:regular r:id="rId22"/>
      <p:bold r:id="rId23"/>
    </p:embeddedFont>
    <p:embeddedFont>
      <p:font typeface="Arimo"/>
      <p:regular r:id="rId24"/>
      <p:bold r:id="rId25"/>
      <p:italic r:id="rId26"/>
      <p:boldItalic r:id="rId27"/>
    </p:embeddedFont>
    <p:embeddedFont>
      <p:font typeface="Open Sans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hctEubic/OSRuk6SUe3JCzxL0E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653DEE-8CBF-4DF7-B28D-7B69094CB1AC}">
  <a:tblStyle styleId="{C1653DEE-8CBF-4DF7-B28D-7B69094CB1A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eagueSpartan-regular.fntdata"/><Relationship Id="rId21" Type="http://schemas.openxmlformats.org/officeDocument/2006/relationships/slide" Target="slides/slide15.xml"/><Relationship Id="rId24" Type="http://schemas.openxmlformats.org/officeDocument/2006/relationships/font" Target="fonts/Arimo-regular.fntdata"/><Relationship Id="rId23" Type="http://schemas.openxmlformats.org/officeDocument/2006/relationships/font" Target="fonts/LeagueSparta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rimo-italic.fntdata"/><Relationship Id="rId25" Type="http://schemas.openxmlformats.org/officeDocument/2006/relationships/font" Target="fonts/Arimo-bold.fntdata"/><Relationship Id="rId28" Type="http://schemas.openxmlformats.org/officeDocument/2006/relationships/font" Target="fonts/OpenSans-bold.fntdata"/><Relationship Id="rId27" Type="http://schemas.openxmlformats.org/officeDocument/2006/relationships/font" Target="fonts/Arim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635353" y="6637609"/>
            <a:ext cx="8572348" cy="4043501"/>
          </a:xfrm>
          <a:custGeom>
            <a:rect b="b" l="l" r="r" t="t"/>
            <a:pathLst>
              <a:path extrusionOk="0"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4081354" y="1028700"/>
            <a:ext cx="4282420" cy="8229600"/>
          </a:xfrm>
          <a:custGeom>
            <a:rect b="b" l="l" r="r" t="t"/>
            <a:pathLst>
              <a:path extrusionOk="0"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 flipH="1">
            <a:off x="0" y="1028700"/>
            <a:ext cx="4282420" cy="8229600"/>
          </a:xfrm>
          <a:custGeom>
            <a:rect b="b" l="l" r="r" t="t"/>
            <a:pathLst>
              <a:path extrusionOk="0"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12467517" y="6745731"/>
            <a:ext cx="8572348" cy="4043501"/>
          </a:xfrm>
          <a:custGeom>
            <a:rect b="b" l="l" r="r" t="t"/>
            <a:pathLst>
              <a:path extrusionOk="0"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216243" y="6637609"/>
            <a:ext cx="8572348" cy="4043501"/>
          </a:xfrm>
          <a:custGeom>
            <a:rect b="b" l="l" r="r" t="t"/>
            <a:pathLst>
              <a:path extrusionOk="0"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58817" y="3991603"/>
            <a:ext cx="18170366" cy="2607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3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450" u="none" cap="none" strike="noStrike">
                <a:solidFill>
                  <a:srgbClr val="BFCCE9"/>
                </a:solidFill>
                <a:latin typeface="Open Sans"/>
                <a:ea typeface="Open Sans"/>
                <a:cs typeface="Open Sans"/>
                <a:sym typeface="Open Sans"/>
              </a:rPr>
              <a:t>Conoce a Tu Cliente, </a:t>
            </a:r>
            <a:endParaRPr b="0" i="0" sz="74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403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450" u="none" cap="none" strike="noStrike">
                <a:solidFill>
                  <a:srgbClr val="BFCCE9"/>
                </a:solidFill>
                <a:latin typeface="Open Sans"/>
                <a:ea typeface="Open Sans"/>
                <a:cs typeface="Open Sans"/>
                <a:sym typeface="Open Sans"/>
              </a:rPr>
              <a:t>Impulsa Tu Banco</a:t>
            </a:r>
            <a:endParaRPr b="0" i="0" sz="74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7774930" y="1028700"/>
            <a:ext cx="2738141" cy="2638572"/>
          </a:xfrm>
          <a:custGeom>
            <a:rect b="b" l="l" r="r" t="t"/>
            <a:pathLst>
              <a:path extrusionOk="0" h="2638572" w="2738141">
                <a:moveTo>
                  <a:pt x="0" y="0"/>
                </a:moveTo>
                <a:lnTo>
                  <a:pt x="2738140" y="0"/>
                </a:lnTo>
                <a:lnTo>
                  <a:pt x="2738140" y="2638572"/>
                </a:lnTo>
                <a:lnTo>
                  <a:pt x="0" y="26385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5" name="Google Shape;195;p10"/>
          <p:cNvSpPr txBox="1"/>
          <p:nvPr/>
        </p:nvSpPr>
        <p:spPr>
          <a:xfrm>
            <a:off x="443343" y="224665"/>
            <a:ext cx="17401314" cy="1135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165" u="none" cap="none" strike="noStrike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OBJETIVOS DE CADA FASE</a:t>
            </a:r>
            <a:endParaRPr/>
          </a:p>
        </p:txBody>
      </p:sp>
      <p:sp>
        <p:nvSpPr>
          <p:cNvPr id="196" name="Google Shape;196;p10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7" name="Google Shape;197;p10"/>
          <p:cNvGrpSpPr/>
          <p:nvPr/>
        </p:nvGrpSpPr>
        <p:grpSpPr>
          <a:xfrm>
            <a:off x="1282925" y="1220502"/>
            <a:ext cx="7861075" cy="8693869"/>
            <a:chOff x="0" y="-47625"/>
            <a:chExt cx="2070407" cy="2289743"/>
          </a:xfrm>
        </p:grpSpPr>
        <p:sp>
          <p:nvSpPr>
            <p:cNvPr id="198" name="Google Shape;198;p10"/>
            <p:cNvSpPr/>
            <p:nvPr/>
          </p:nvSpPr>
          <p:spPr>
            <a:xfrm>
              <a:off x="0" y="0"/>
              <a:ext cx="2070407" cy="2242118"/>
            </a:xfrm>
            <a:custGeom>
              <a:rect b="b" l="l" r="r" t="t"/>
              <a:pathLst>
                <a:path extrusionOk="0" h="2242118" w="2070407">
                  <a:moveTo>
                    <a:pt x="0" y="0"/>
                  </a:moveTo>
                  <a:lnTo>
                    <a:pt x="2070407" y="0"/>
                  </a:lnTo>
                  <a:lnTo>
                    <a:pt x="2070407" y="2242118"/>
                  </a:lnTo>
                  <a:lnTo>
                    <a:pt x="0" y="2242118"/>
                  </a:lnTo>
                  <a:close/>
                </a:path>
              </a:pathLst>
            </a:custGeom>
            <a:solidFill>
              <a:srgbClr val="BFCCE9"/>
            </a:solidFill>
            <a:ln>
              <a:noFill/>
            </a:ln>
          </p:spPr>
        </p:sp>
        <p:sp>
          <p:nvSpPr>
            <p:cNvPr id="199" name="Google Shape;199;p10"/>
            <p:cNvSpPr txBox="1"/>
            <p:nvPr/>
          </p:nvSpPr>
          <p:spPr>
            <a:xfrm>
              <a:off x="0" y="-47625"/>
              <a:ext cx="2070407" cy="2289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10"/>
          <p:cNvGrpSpPr/>
          <p:nvPr/>
        </p:nvGrpSpPr>
        <p:grpSpPr>
          <a:xfrm>
            <a:off x="9970328" y="1228903"/>
            <a:ext cx="7874330" cy="8685469"/>
            <a:chOff x="0" y="-47625"/>
            <a:chExt cx="2073897" cy="2287531"/>
          </a:xfrm>
        </p:grpSpPr>
        <p:sp>
          <p:nvSpPr>
            <p:cNvPr id="201" name="Google Shape;201;p10"/>
            <p:cNvSpPr/>
            <p:nvPr/>
          </p:nvSpPr>
          <p:spPr>
            <a:xfrm>
              <a:off x="0" y="0"/>
              <a:ext cx="2073897" cy="2239906"/>
            </a:xfrm>
            <a:custGeom>
              <a:rect b="b" l="l" r="r" t="t"/>
              <a:pathLst>
                <a:path extrusionOk="0" h="2239906" w="2073897">
                  <a:moveTo>
                    <a:pt x="0" y="0"/>
                  </a:moveTo>
                  <a:lnTo>
                    <a:pt x="2073897" y="0"/>
                  </a:lnTo>
                  <a:lnTo>
                    <a:pt x="2073897" y="2239906"/>
                  </a:lnTo>
                  <a:lnTo>
                    <a:pt x="0" y="2239906"/>
                  </a:lnTo>
                  <a:close/>
                </a:path>
              </a:pathLst>
            </a:custGeom>
            <a:solidFill>
              <a:srgbClr val="BFCCE9"/>
            </a:solidFill>
            <a:ln>
              <a:noFill/>
            </a:ln>
          </p:spPr>
        </p:sp>
        <p:sp>
          <p:nvSpPr>
            <p:cNvPr id="202" name="Google Shape;202;p10"/>
            <p:cNvSpPr txBox="1"/>
            <p:nvPr/>
          </p:nvSpPr>
          <p:spPr>
            <a:xfrm>
              <a:off x="0" y="-47625"/>
              <a:ext cx="2073897" cy="2287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10"/>
          <p:cNvSpPr txBox="1"/>
          <p:nvPr/>
        </p:nvSpPr>
        <p:spPr>
          <a:xfrm>
            <a:off x="4174940" y="1324004"/>
            <a:ext cx="2077045" cy="688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194A8D"/>
                </a:solidFill>
                <a:latin typeface="Open Sans"/>
                <a:ea typeface="Open Sans"/>
                <a:cs typeface="Open Sans"/>
                <a:sym typeface="Open Sans"/>
              </a:rPr>
              <a:t>Start-up</a:t>
            </a:r>
            <a:endParaRPr/>
          </a:p>
        </p:txBody>
      </p:sp>
      <p:sp>
        <p:nvSpPr>
          <p:cNvPr id="204" name="Google Shape;204;p10"/>
          <p:cNvSpPr txBox="1"/>
          <p:nvPr/>
        </p:nvSpPr>
        <p:spPr>
          <a:xfrm>
            <a:off x="11483714" y="1324004"/>
            <a:ext cx="4338399" cy="688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194A8D"/>
                </a:solidFill>
                <a:latin typeface="Open Sans"/>
                <a:ea typeface="Open Sans"/>
                <a:cs typeface="Open Sans"/>
                <a:sym typeface="Open Sans"/>
              </a:rPr>
              <a:t>Desarrollo</a:t>
            </a:r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1602237" y="2003453"/>
            <a:ext cx="7222500" cy="7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9561" lvl="1" marL="60452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factores principales influyen en la suscripción del cliente?</a:t>
            </a:r>
            <a:endParaRPr sz="2600"/>
          </a:p>
          <a:p>
            <a:pPr indent="-289561" lvl="1" marL="60452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¿Cuál es la metodología correcta para validar los resultados del modelo?</a:t>
            </a:r>
            <a:endParaRPr sz="2600"/>
          </a:p>
          <a:p>
            <a:pPr indent="-289561" lvl="1" marL="60452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¿Cuáles serán las herramienta que se utilizarán para el desarrollo?</a:t>
            </a:r>
            <a:endParaRPr sz="2600"/>
          </a:p>
          <a:p>
            <a:pPr indent="-289561" lvl="1" marL="60452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trabajará con el preprocesamiento y limpieza de los datos?</a:t>
            </a:r>
            <a:endParaRPr sz="2600"/>
          </a:p>
          <a:p>
            <a:pPr indent="-289561" lvl="1" marL="60452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evaluaremos la robustez del modelo en distintos escenarios?</a:t>
            </a:r>
            <a:endParaRPr sz="2600"/>
          </a:p>
          <a:p>
            <a:pPr indent="-289561" lvl="1" marL="60452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podrá el personal de la empresa medir la efectividad del modelo?</a:t>
            </a:r>
            <a:endParaRPr sz="2600"/>
          </a:p>
          <a:p>
            <a:pPr indent="-289561" lvl="1" marL="60452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documentará el desarrollo del modelo?</a:t>
            </a:r>
            <a:endParaRPr sz="2600"/>
          </a:p>
        </p:txBody>
      </p:sp>
      <p:sp>
        <p:nvSpPr>
          <p:cNvPr id="206" name="Google Shape;206;p10"/>
          <p:cNvSpPr txBox="1"/>
          <p:nvPr/>
        </p:nvSpPr>
        <p:spPr>
          <a:xfrm>
            <a:off x="10124825" y="1955825"/>
            <a:ext cx="7576200" cy="7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7176" lvl="1" marL="53975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pen Sans"/>
              <a:buAutoNum type="arabi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Edad,  estado civil, duración de la llamada, cantidad de contactos previos.</a:t>
            </a:r>
            <a:endParaRPr sz="2300"/>
          </a:p>
          <a:p>
            <a:pPr indent="-257176" lvl="1" marL="53975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pen Sans"/>
              <a:buAutoNum type="arabi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Validación cruzada y análisis de métricas como F1-score, AUC-ROC y Accuracy.</a:t>
            </a:r>
            <a:endParaRPr sz="2300"/>
          </a:p>
          <a:p>
            <a:pPr indent="-257176" lvl="1" marL="53975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pen Sans"/>
              <a:buAutoNum type="arabi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Python, Scikit-learn, Pandas, NumPy, Matplotlib</a:t>
            </a:r>
            <a:endParaRPr sz="2300"/>
          </a:p>
          <a:p>
            <a:pPr indent="-257176" lvl="1" marL="53975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pen Sans"/>
              <a:buAutoNum type="arabi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Eliminando valores nulos, normalizando variables y detectando outliers.</a:t>
            </a:r>
            <a:endParaRPr sz="2300"/>
          </a:p>
          <a:p>
            <a:pPr indent="-257176" lvl="1" marL="53975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pen Sans"/>
              <a:buAutoNum type="arabi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Probando con conjuntos de datos desbalanceados y simulando cambios en la distribución de datos.</a:t>
            </a:r>
            <a:endParaRPr sz="2300"/>
          </a:p>
          <a:p>
            <a:pPr indent="-257176" lvl="1" marL="53975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pen Sans"/>
              <a:buAutoNum type="arabi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Realizando un análisis donde buscarán encontrar una reducción de llamadas innecesarias y a su vez observar una tasa de conversión superior</a:t>
            </a:r>
            <a:endParaRPr sz="2300"/>
          </a:p>
          <a:p>
            <a:pPr indent="-257176" lvl="1" marL="53975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pen Sans"/>
              <a:buAutoNum type="arabi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Usando documentación incremental en cada sprint, reportes iterativos y tableros Kanban para registrar avances y mejoras.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27" y="2744442"/>
            <a:ext cx="6128597" cy="612859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1"/>
          <p:cNvSpPr/>
          <p:nvPr/>
        </p:nvSpPr>
        <p:spPr>
          <a:xfrm rot="-853466">
            <a:off x="10585234" y="3586054"/>
            <a:ext cx="2095134" cy="591875"/>
          </a:xfrm>
          <a:custGeom>
            <a:rect b="b" l="l" r="r" t="t"/>
            <a:pathLst>
              <a:path extrusionOk="0" h="591875" w="2095134">
                <a:moveTo>
                  <a:pt x="0" y="0"/>
                </a:moveTo>
                <a:lnTo>
                  <a:pt x="2095134" y="0"/>
                </a:lnTo>
                <a:lnTo>
                  <a:pt x="2095134" y="591876"/>
                </a:lnTo>
                <a:lnTo>
                  <a:pt x="0" y="591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p11"/>
          <p:cNvSpPr/>
          <p:nvPr/>
        </p:nvSpPr>
        <p:spPr>
          <a:xfrm rot="531806">
            <a:off x="11080195" y="6944509"/>
            <a:ext cx="2095134" cy="591875"/>
          </a:xfrm>
          <a:custGeom>
            <a:rect b="b" l="l" r="r" t="t"/>
            <a:pathLst>
              <a:path extrusionOk="0" h="591875" w="2095134">
                <a:moveTo>
                  <a:pt x="0" y="0"/>
                </a:moveTo>
                <a:lnTo>
                  <a:pt x="2095135" y="0"/>
                </a:lnTo>
                <a:lnTo>
                  <a:pt x="2095135" y="591875"/>
                </a:lnTo>
                <a:lnTo>
                  <a:pt x="0" y="5918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p11"/>
          <p:cNvSpPr/>
          <p:nvPr/>
        </p:nvSpPr>
        <p:spPr>
          <a:xfrm flipH="1" rot="-379750">
            <a:off x="5754898" y="8714128"/>
            <a:ext cx="2095134" cy="591875"/>
          </a:xfrm>
          <a:custGeom>
            <a:rect b="b" l="l" r="r" t="t"/>
            <a:pathLst>
              <a:path extrusionOk="0" h="591875" w="2095134">
                <a:moveTo>
                  <a:pt x="2095135" y="0"/>
                </a:moveTo>
                <a:lnTo>
                  <a:pt x="0" y="0"/>
                </a:lnTo>
                <a:lnTo>
                  <a:pt x="0" y="591875"/>
                </a:lnTo>
                <a:lnTo>
                  <a:pt x="2095135" y="591875"/>
                </a:lnTo>
                <a:lnTo>
                  <a:pt x="2095135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p11"/>
          <p:cNvSpPr/>
          <p:nvPr/>
        </p:nvSpPr>
        <p:spPr>
          <a:xfrm flipH="1" rot="736668">
            <a:off x="3790136" y="6194758"/>
            <a:ext cx="2095134" cy="591875"/>
          </a:xfrm>
          <a:custGeom>
            <a:rect b="b" l="l" r="r" t="t"/>
            <a:pathLst>
              <a:path extrusionOk="0" h="591875" w="2095134">
                <a:moveTo>
                  <a:pt x="2095134" y="0"/>
                </a:moveTo>
                <a:lnTo>
                  <a:pt x="0" y="0"/>
                </a:lnTo>
                <a:lnTo>
                  <a:pt x="0" y="591876"/>
                </a:lnTo>
                <a:lnTo>
                  <a:pt x="2095134" y="591876"/>
                </a:lnTo>
                <a:lnTo>
                  <a:pt x="209513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6" name="Google Shape;216;p11"/>
          <p:cNvSpPr/>
          <p:nvPr/>
        </p:nvSpPr>
        <p:spPr>
          <a:xfrm flipH="1" rot="846232">
            <a:off x="4411886" y="3410337"/>
            <a:ext cx="2095134" cy="591875"/>
          </a:xfrm>
          <a:custGeom>
            <a:rect b="b" l="l" r="r" t="t"/>
            <a:pathLst>
              <a:path extrusionOk="0" h="591875" w="2095134">
                <a:moveTo>
                  <a:pt x="2095134" y="0"/>
                </a:moveTo>
                <a:lnTo>
                  <a:pt x="0" y="0"/>
                </a:lnTo>
                <a:lnTo>
                  <a:pt x="0" y="591876"/>
                </a:lnTo>
                <a:lnTo>
                  <a:pt x="2095134" y="591876"/>
                </a:lnTo>
                <a:lnTo>
                  <a:pt x="209513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11"/>
          <p:cNvSpPr/>
          <p:nvPr/>
        </p:nvSpPr>
        <p:spPr>
          <a:xfrm>
            <a:off x="16537459" y="-1299795"/>
            <a:ext cx="2891099" cy="5555874"/>
          </a:xfrm>
          <a:custGeom>
            <a:rect b="b" l="l" r="r" t="t"/>
            <a:pathLst>
              <a:path extrusionOk="0" h="5555874" w="2891099">
                <a:moveTo>
                  <a:pt x="0" y="0"/>
                </a:moveTo>
                <a:lnTo>
                  <a:pt x="2891098" y="0"/>
                </a:lnTo>
                <a:lnTo>
                  <a:pt x="2891098" y="5555873"/>
                </a:lnTo>
                <a:lnTo>
                  <a:pt x="0" y="55558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11"/>
          <p:cNvSpPr txBox="1"/>
          <p:nvPr/>
        </p:nvSpPr>
        <p:spPr>
          <a:xfrm>
            <a:off x="1750541" y="962637"/>
            <a:ext cx="14786917" cy="1135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165" u="none" cap="none" strike="noStrike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EQUIPO PROPUESTO</a:t>
            </a:r>
            <a:endParaRPr/>
          </a:p>
        </p:txBody>
      </p:sp>
      <p:sp>
        <p:nvSpPr>
          <p:cNvPr id="219" name="Google Shape;219;p11"/>
          <p:cNvSpPr/>
          <p:nvPr/>
        </p:nvSpPr>
        <p:spPr>
          <a:xfrm flipH="1">
            <a:off x="-1140557" y="-819359"/>
            <a:ext cx="2891099" cy="5555874"/>
          </a:xfrm>
          <a:custGeom>
            <a:rect b="b" l="l" r="r" t="t"/>
            <a:pathLst>
              <a:path extrusionOk="0" h="5555874" w="2891099">
                <a:moveTo>
                  <a:pt x="2891098" y="0"/>
                </a:moveTo>
                <a:lnTo>
                  <a:pt x="0" y="0"/>
                </a:lnTo>
                <a:lnTo>
                  <a:pt x="0" y="5555874"/>
                </a:lnTo>
                <a:lnTo>
                  <a:pt x="2891098" y="5555874"/>
                </a:lnTo>
                <a:lnTo>
                  <a:pt x="2891098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11"/>
          <p:cNvSpPr txBox="1"/>
          <p:nvPr/>
        </p:nvSpPr>
        <p:spPr>
          <a:xfrm>
            <a:off x="12816218" y="2796857"/>
            <a:ext cx="4079189" cy="1085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7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Ingesta de datos, limpieza, el entender el feature engineer que ya está hecho</a:t>
            </a:r>
            <a:endParaRPr/>
          </a:p>
        </p:txBody>
      </p:sp>
      <p:sp>
        <p:nvSpPr>
          <p:cNvPr id="221" name="Google Shape;221;p11"/>
          <p:cNvSpPr txBox="1"/>
          <p:nvPr/>
        </p:nvSpPr>
        <p:spPr>
          <a:xfrm>
            <a:off x="13638111" y="7034947"/>
            <a:ext cx="4079189" cy="1085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7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Exploración de datos, gráficos de distribución de las variables, correlación con variable objetivo.</a:t>
            </a:r>
            <a:endParaRPr/>
          </a:p>
        </p:txBody>
      </p:sp>
      <p:sp>
        <p:nvSpPr>
          <p:cNvPr id="222" name="Google Shape;222;p11"/>
          <p:cNvSpPr txBox="1"/>
          <p:nvPr/>
        </p:nvSpPr>
        <p:spPr>
          <a:xfrm>
            <a:off x="1649471" y="8314697"/>
            <a:ext cx="4079189" cy="7217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7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Modelos RF, SVM y RL, hiperparametros y evaluaciones.</a:t>
            </a:r>
            <a:endParaRPr/>
          </a:p>
        </p:txBody>
      </p:sp>
      <p:sp>
        <p:nvSpPr>
          <p:cNvPr id="223" name="Google Shape;223;p11"/>
          <p:cNvSpPr txBox="1"/>
          <p:nvPr/>
        </p:nvSpPr>
        <p:spPr>
          <a:xfrm>
            <a:off x="488751" y="2625426"/>
            <a:ext cx="4142486" cy="1039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6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Transmitir propuestas de valor, propinar información, feedback y cambios ante la necesidad. </a:t>
            </a:r>
            <a:endParaRPr/>
          </a:p>
        </p:txBody>
      </p:sp>
      <p:sp>
        <p:nvSpPr>
          <p:cNvPr id="224" name="Google Shape;224;p11"/>
          <p:cNvSpPr txBox="1"/>
          <p:nvPr/>
        </p:nvSpPr>
        <p:spPr>
          <a:xfrm>
            <a:off x="488751" y="5346115"/>
            <a:ext cx="4079189" cy="7217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7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Pipeline para disponer el mejor modelo en producción.</a:t>
            </a:r>
            <a:endParaRPr/>
          </a:p>
        </p:txBody>
      </p:sp>
      <p:sp>
        <p:nvSpPr>
          <p:cNvPr id="225" name="Google Shape;225;p11"/>
          <p:cNvSpPr txBox="1"/>
          <p:nvPr/>
        </p:nvSpPr>
        <p:spPr>
          <a:xfrm rot="2505381">
            <a:off x="8343857" y="3986920"/>
            <a:ext cx="2479641" cy="78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2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Ingeniero de 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402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datos</a:t>
            </a:r>
            <a:endParaRPr b="0" i="0" sz="2300" u="none" cap="none" strike="noStrik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 rot="-4386313">
            <a:off x="9072941" y="6053155"/>
            <a:ext cx="2308361" cy="6526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99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Analista de datos</a:t>
            </a:r>
            <a:endParaRPr/>
          </a:p>
        </p:txBody>
      </p:sp>
      <p:sp>
        <p:nvSpPr>
          <p:cNvPr id="227" name="Google Shape;227;p11"/>
          <p:cNvSpPr/>
          <p:nvPr/>
        </p:nvSpPr>
        <p:spPr>
          <a:xfrm rot="4066057">
            <a:off x="5544012" y="6117997"/>
            <a:ext cx="2184313" cy="652018"/>
          </a:xfrm>
          <a:custGeom>
            <a:rect b="b" l="l" r="r" t="t"/>
            <a:pathLst>
              <a:path extrusionOk="0" fill="none" h="652018" w="2184313">
                <a:moveTo>
                  <a:pt x="0" y="0"/>
                </a:moveTo>
                <a:cubicBezTo>
                  <a:pt x="1082860" y="-149972"/>
                  <a:pt x="1622161" y="85198"/>
                  <a:pt x="2184313" y="0"/>
                </a:cubicBezTo>
                <a:cubicBezTo>
                  <a:pt x="2195938" y="309145"/>
                  <a:pt x="2191100" y="385836"/>
                  <a:pt x="2184313" y="652018"/>
                </a:cubicBezTo>
                <a:cubicBezTo>
                  <a:pt x="1521998" y="743394"/>
                  <a:pt x="357025" y="645961"/>
                  <a:pt x="0" y="652018"/>
                </a:cubicBezTo>
                <a:cubicBezTo>
                  <a:pt x="1407" y="465305"/>
                  <a:pt x="27321" y="295596"/>
                  <a:pt x="0" y="0"/>
                </a:cubicBezTo>
                <a:close/>
              </a:path>
              <a:path extrusionOk="0" h="652018" w="2184313">
                <a:moveTo>
                  <a:pt x="0" y="0"/>
                </a:moveTo>
                <a:cubicBezTo>
                  <a:pt x="356925" y="-113254"/>
                  <a:pt x="1196508" y="102601"/>
                  <a:pt x="2184313" y="0"/>
                </a:cubicBezTo>
                <a:cubicBezTo>
                  <a:pt x="2173276" y="297675"/>
                  <a:pt x="2149512" y="578169"/>
                  <a:pt x="2184313" y="652018"/>
                </a:cubicBezTo>
                <a:cubicBezTo>
                  <a:pt x="1643399" y="707828"/>
                  <a:pt x="583901" y="820976"/>
                  <a:pt x="0" y="652018"/>
                </a:cubicBezTo>
                <a:cubicBezTo>
                  <a:pt x="-22853" y="570898"/>
                  <a:pt x="-23231" y="186821"/>
                  <a:pt x="0" y="0"/>
                </a:cubicBezTo>
                <a:close/>
              </a:path>
            </a:pathLst>
          </a:cu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Ingeniero en ML</a:t>
            </a:r>
            <a:endParaRPr/>
          </a:p>
        </p:txBody>
      </p:sp>
      <p:sp>
        <p:nvSpPr>
          <p:cNvPr id="228" name="Google Shape;228;p11"/>
          <p:cNvSpPr txBox="1"/>
          <p:nvPr/>
        </p:nvSpPr>
        <p:spPr>
          <a:xfrm>
            <a:off x="7313702" y="7173772"/>
            <a:ext cx="2546226" cy="1195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Científico de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datos</a:t>
            </a:r>
            <a:endParaRPr b="0" i="0" sz="2300" u="none" cap="none" strike="noStrik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 rot="-2308086">
            <a:off x="6850203" y="4133893"/>
            <a:ext cx="996506" cy="4943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4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Cliente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/>
          <p:nvPr/>
        </p:nvSpPr>
        <p:spPr>
          <a:xfrm>
            <a:off x="-261658" y="-1359176"/>
            <a:ext cx="9754014" cy="13005352"/>
          </a:xfrm>
          <a:custGeom>
            <a:rect b="b" l="l" r="r" t="t"/>
            <a:pathLst>
              <a:path extrusionOk="0" h="13005352" w="9754014">
                <a:moveTo>
                  <a:pt x="0" y="0"/>
                </a:moveTo>
                <a:lnTo>
                  <a:pt x="9754015" y="0"/>
                </a:lnTo>
                <a:lnTo>
                  <a:pt x="9754015" y="13005352"/>
                </a:lnTo>
                <a:lnTo>
                  <a:pt x="0" y="130053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9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5" name="Google Shape;235;p12"/>
          <p:cNvSpPr txBox="1"/>
          <p:nvPr/>
        </p:nvSpPr>
        <p:spPr>
          <a:xfrm>
            <a:off x="0" y="2718247"/>
            <a:ext cx="8549770" cy="3999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423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FASES Y ENTREGABLES DEL PROYECTO</a:t>
            </a:r>
            <a:endParaRPr/>
          </a:p>
        </p:txBody>
      </p:sp>
      <p:grpSp>
        <p:nvGrpSpPr>
          <p:cNvPr id="236" name="Google Shape;236;p12"/>
          <p:cNvGrpSpPr/>
          <p:nvPr/>
        </p:nvGrpSpPr>
        <p:grpSpPr>
          <a:xfrm>
            <a:off x="8821515" y="1502996"/>
            <a:ext cx="8709530" cy="3167193"/>
            <a:chOff x="0" y="-47625"/>
            <a:chExt cx="2644579" cy="961693"/>
          </a:xfrm>
        </p:grpSpPr>
        <p:sp>
          <p:nvSpPr>
            <p:cNvPr id="237" name="Google Shape;237;p12"/>
            <p:cNvSpPr/>
            <p:nvPr/>
          </p:nvSpPr>
          <p:spPr>
            <a:xfrm>
              <a:off x="0" y="0"/>
              <a:ext cx="2644579" cy="914068"/>
            </a:xfrm>
            <a:custGeom>
              <a:rect b="b" l="l" r="r" t="t"/>
              <a:pathLst>
                <a:path extrusionOk="0" h="914068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914068"/>
                  </a:lnTo>
                  <a:lnTo>
                    <a:pt x="0" y="914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38" name="Google Shape;238;p12"/>
            <p:cNvSpPr txBox="1"/>
            <p:nvPr/>
          </p:nvSpPr>
          <p:spPr>
            <a:xfrm>
              <a:off x="0" y="-47625"/>
              <a:ext cx="2644579" cy="9616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12"/>
          <p:cNvGrpSpPr/>
          <p:nvPr/>
        </p:nvGrpSpPr>
        <p:grpSpPr>
          <a:xfrm>
            <a:off x="8549770" y="1147312"/>
            <a:ext cx="1731950" cy="1731950"/>
            <a:chOff x="0" y="0"/>
            <a:chExt cx="812800" cy="812800"/>
          </a:xfrm>
        </p:grpSpPr>
        <p:sp>
          <p:nvSpPr>
            <p:cNvPr id="240" name="Google Shape;240;p1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Fases</a:t>
              </a:r>
              <a:endParaRPr/>
            </a:p>
          </p:txBody>
        </p:sp>
      </p:grpSp>
      <p:sp>
        <p:nvSpPr>
          <p:cNvPr id="242" name="Google Shape;242;p12"/>
          <p:cNvSpPr txBox="1"/>
          <p:nvPr/>
        </p:nvSpPr>
        <p:spPr>
          <a:xfrm>
            <a:off x="10498946" y="2096841"/>
            <a:ext cx="6094604" cy="20315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5829" lvl="1" marL="411660" marR="0" rtl="0" algn="l">
              <a:lnSpc>
                <a:spcPct val="170041"/>
              </a:lnSpc>
              <a:spcBef>
                <a:spcPts val="0"/>
              </a:spcBef>
              <a:spcAft>
                <a:spcPts val="0"/>
              </a:spcAft>
              <a:buClr>
                <a:srgbClr val="194A8D"/>
              </a:buClr>
              <a:buSzPts val="1906"/>
              <a:buFont typeface="Arial"/>
              <a:buChar char="•"/>
            </a:pPr>
            <a:r>
              <a:rPr b="0" i="0" lang="en-US" sz="1906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Limpieza y preprocesamiento de datos.</a:t>
            </a:r>
            <a:endParaRPr/>
          </a:p>
          <a:p>
            <a:pPr indent="-205829" lvl="1" marL="411660" marR="0" rtl="0" algn="l">
              <a:lnSpc>
                <a:spcPct val="170041"/>
              </a:lnSpc>
              <a:spcBef>
                <a:spcPts val="0"/>
              </a:spcBef>
              <a:spcAft>
                <a:spcPts val="0"/>
              </a:spcAft>
              <a:buClr>
                <a:srgbClr val="194A8D"/>
              </a:buClr>
              <a:buSzPts val="1906"/>
              <a:buFont typeface="Arial"/>
              <a:buChar char="•"/>
            </a:pPr>
            <a:r>
              <a:rPr b="0" i="0" lang="en-US" sz="1906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Exploración, análisis inicial y feature selection.</a:t>
            </a:r>
            <a:endParaRPr/>
          </a:p>
          <a:p>
            <a:pPr indent="-205829" lvl="1" marL="411660" marR="0" rtl="0" algn="l">
              <a:lnSpc>
                <a:spcPct val="170041"/>
              </a:lnSpc>
              <a:spcBef>
                <a:spcPts val="0"/>
              </a:spcBef>
              <a:spcAft>
                <a:spcPts val="0"/>
              </a:spcAft>
              <a:buClr>
                <a:srgbClr val="194A8D"/>
              </a:buClr>
              <a:buSzPts val="1906"/>
              <a:buFont typeface="Arial"/>
              <a:buChar char="•"/>
            </a:pPr>
            <a:r>
              <a:rPr b="0" i="0" lang="en-US" sz="1906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Diseño y desarrollo de modelos e hiperparámetros.</a:t>
            </a:r>
            <a:endParaRPr/>
          </a:p>
          <a:p>
            <a:pPr indent="-205829" lvl="1" marL="411660" marR="0" rtl="0" algn="l">
              <a:lnSpc>
                <a:spcPct val="170041"/>
              </a:lnSpc>
              <a:spcBef>
                <a:spcPts val="0"/>
              </a:spcBef>
              <a:spcAft>
                <a:spcPts val="0"/>
              </a:spcAft>
              <a:buClr>
                <a:srgbClr val="194A8D"/>
              </a:buClr>
              <a:buSzPts val="1906"/>
              <a:buFont typeface="Arial"/>
              <a:buChar char="•"/>
            </a:pPr>
            <a:r>
              <a:rPr b="0" i="0" lang="en-US" sz="1906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Evaluación y retrospectiva.</a:t>
            </a:r>
            <a:endParaRPr/>
          </a:p>
          <a:p>
            <a:pPr indent="-205829" lvl="1" marL="411660" marR="0" rtl="0" algn="l">
              <a:lnSpc>
                <a:spcPct val="170041"/>
              </a:lnSpc>
              <a:spcBef>
                <a:spcPts val="0"/>
              </a:spcBef>
              <a:spcAft>
                <a:spcPts val="0"/>
              </a:spcAft>
              <a:buClr>
                <a:srgbClr val="194A8D"/>
              </a:buClr>
              <a:buSzPts val="1906"/>
              <a:buFont typeface="Arial"/>
              <a:buChar char="•"/>
            </a:pPr>
            <a:r>
              <a:rPr b="0" i="0" lang="en-US" sz="1906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Producción del modelo.</a:t>
            </a:r>
            <a:endParaRPr/>
          </a:p>
        </p:txBody>
      </p:sp>
      <p:grpSp>
        <p:nvGrpSpPr>
          <p:cNvPr id="243" name="Google Shape;243;p12"/>
          <p:cNvGrpSpPr/>
          <p:nvPr/>
        </p:nvGrpSpPr>
        <p:grpSpPr>
          <a:xfrm>
            <a:off x="8821515" y="6280234"/>
            <a:ext cx="8709530" cy="2978066"/>
            <a:chOff x="0" y="-47625"/>
            <a:chExt cx="2644579" cy="904266"/>
          </a:xfrm>
        </p:grpSpPr>
        <p:sp>
          <p:nvSpPr>
            <p:cNvPr id="244" name="Google Shape;244;p12"/>
            <p:cNvSpPr/>
            <p:nvPr/>
          </p:nvSpPr>
          <p:spPr>
            <a:xfrm>
              <a:off x="0" y="0"/>
              <a:ext cx="2644579" cy="856641"/>
            </a:xfrm>
            <a:custGeom>
              <a:rect b="b" l="l" r="r" t="t"/>
              <a:pathLst>
                <a:path extrusionOk="0" h="856641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856641"/>
                  </a:lnTo>
                  <a:lnTo>
                    <a:pt x="0" y="8566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45" name="Google Shape;245;p12"/>
            <p:cNvSpPr txBox="1"/>
            <p:nvPr/>
          </p:nvSpPr>
          <p:spPr>
            <a:xfrm>
              <a:off x="0" y="-47625"/>
              <a:ext cx="2644579" cy="904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12"/>
          <p:cNvGrpSpPr/>
          <p:nvPr/>
        </p:nvGrpSpPr>
        <p:grpSpPr>
          <a:xfrm>
            <a:off x="8549770" y="5924550"/>
            <a:ext cx="1731950" cy="1731950"/>
            <a:chOff x="0" y="0"/>
            <a:chExt cx="812800" cy="812800"/>
          </a:xfrm>
        </p:grpSpPr>
        <p:sp>
          <p:nvSpPr>
            <p:cNvPr id="247" name="Google Shape;247;p1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2"/>
          <p:cNvSpPr txBox="1"/>
          <p:nvPr/>
        </p:nvSpPr>
        <p:spPr>
          <a:xfrm>
            <a:off x="10479896" y="6828307"/>
            <a:ext cx="6094604" cy="20315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6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El equipo de trabajo se compromete a la entrega de los siguientes entregables durante el proyecto presentado.</a:t>
            </a:r>
            <a:endParaRPr/>
          </a:p>
          <a:p>
            <a:pPr indent="-205829" lvl="1" marL="411660" marR="0" rtl="0" algn="l">
              <a:lnSpc>
                <a:spcPct val="170041"/>
              </a:lnSpc>
              <a:spcBef>
                <a:spcPts val="0"/>
              </a:spcBef>
              <a:spcAft>
                <a:spcPts val="0"/>
              </a:spcAft>
              <a:buClr>
                <a:srgbClr val="194A8D"/>
              </a:buClr>
              <a:buSzPts val="1906"/>
              <a:buFont typeface="Arial"/>
              <a:buChar char="•"/>
            </a:pPr>
            <a:r>
              <a:rPr b="0" i="0" lang="en-US" sz="1906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Código con avances de los modelos.</a:t>
            </a:r>
            <a:endParaRPr/>
          </a:p>
          <a:p>
            <a:pPr indent="-205829" lvl="1" marL="411660" marR="0" rtl="0" algn="l">
              <a:lnSpc>
                <a:spcPct val="170041"/>
              </a:lnSpc>
              <a:spcBef>
                <a:spcPts val="0"/>
              </a:spcBef>
              <a:spcAft>
                <a:spcPts val="0"/>
              </a:spcAft>
              <a:buClr>
                <a:srgbClr val="194A8D"/>
              </a:buClr>
              <a:buSzPts val="1906"/>
              <a:buFont typeface="Arial"/>
              <a:buChar char="•"/>
            </a:pPr>
            <a:r>
              <a:rPr b="0" i="0" lang="en-US" sz="1906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 Código de modelos finales para producción.</a:t>
            </a:r>
            <a:endParaRPr/>
          </a:p>
          <a:p>
            <a:pPr indent="-205829" lvl="1" marL="411660" marR="0" rtl="0" algn="l">
              <a:lnSpc>
                <a:spcPct val="170041"/>
              </a:lnSpc>
              <a:spcBef>
                <a:spcPts val="0"/>
              </a:spcBef>
              <a:spcAft>
                <a:spcPts val="0"/>
              </a:spcAft>
              <a:buClr>
                <a:srgbClr val="194A8D"/>
              </a:buClr>
              <a:buSzPts val="1906"/>
              <a:buFont typeface="Arial"/>
              <a:buChar char="•"/>
            </a:pPr>
            <a:r>
              <a:rPr b="0" i="0" lang="en-US" sz="1906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Informe de análisis de características de los clientes.</a:t>
            </a:r>
            <a:endParaRPr/>
          </a:p>
        </p:txBody>
      </p:sp>
      <p:sp>
        <p:nvSpPr>
          <p:cNvPr id="250" name="Google Shape;250;p12"/>
          <p:cNvSpPr txBox="1"/>
          <p:nvPr/>
        </p:nvSpPr>
        <p:spPr>
          <a:xfrm>
            <a:off x="8549770" y="6619392"/>
            <a:ext cx="1731950" cy="313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Entregables: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6" name="Google Shape;256;p13"/>
          <p:cNvSpPr txBox="1"/>
          <p:nvPr/>
        </p:nvSpPr>
        <p:spPr>
          <a:xfrm>
            <a:off x="1750541" y="4627996"/>
            <a:ext cx="14786917" cy="1135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165" u="none" cap="none" strike="noStrike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PREMISAS</a:t>
            </a:r>
            <a:endParaRPr/>
          </a:p>
        </p:txBody>
      </p:sp>
      <p:sp>
        <p:nvSpPr>
          <p:cNvPr id="257" name="Google Shape;257;p13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3" name="Google Shape;263;p14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64" name="Google Shape;264;p14"/>
          <p:cNvGrpSpPr/>
          <p:nvPr/>
        </p:nvGrpSpPr>
        <p:grpSpPr>
          <a:xfrm>
            <a:off x="5267321" y="257312"/>
            <a:ext cx="7753358" cy="2092990"/>
            <a:chOff x="0" y="-47625"/>
            <a:chExt cx="3259593" cy="879915"/>
          </a:xfrm>
        </p:grpSpPr>
        <p:sp>
          <p:nvSpPr>
            <p:cNvPr id="265" name="Google Shape;265;p14"/>
            <p:cNvSpPr/>
            <p:nvPr/>
          </p:nvSpPr>
          <p:spPr>
            <a:xfrm>
              <a:off x="0" y="0"/>
              <a:ext cx="3259593" cy="832290"/>
            </a:xfrm>
            <a:custGeom>
              <a:rect b="b" l="l" r="r" t="t"/>
              <a:pathLst>
                <a:path extrusionOk="0" h="832290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781365"/>
                  </a:lnTo>
                  <a:cubicBezTo>
                    <a:pt x="3259593" y="794871"/>
                    <a:pt x="3254228" y="807824"/>
                    <a:pt x="3244678" y="817374"/>
                  </a:cubicBezTo>
                  <a:cubicBezTo>
                    <a:pt x="3235128" y="826925"/>
                    <a:pt x="3222175" y="832290"/>
                    <a:pt x="3208668" y="832290"/>
                  </a:cubicBezTo>
                  <a:lnTo>
                    <a:pt x="50925" y="832290"/>
                  </a:lnTo>
                  <a:cubicBezTo>
                    <a:pt x="37419" y="832290"/>
                    <a:pt x="24466" y="826925"/>
                    <a:pt x="14916" y="817374"/>
                  </a:cubicBezTo>
                  <a:cubicBezTo>
                    <a:pt x="5365" y="807824"/>
                    <a:pt x="0" y="794871"/>
                    <a:pt x="0" y="781365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38100">
              <a:solidFill>
                <a:srgbClr val="6299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 txBox="1"/>
            <p:nvPr/>
          </p:nvSpPr>
          <p:spPr>
            <a:xfrm>
              <a:off x="0" y="-47625"/>
              <a:ext cx="3259593" cy="879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Disponibilidad de Datos: Se asume que el BancoX se compromete a dar datos históricos de campañas de marketing del banco que estarán disponibles y tendrán una cantidad óptima de datos para entrenar el modelo de clasificación.</a:t>
              </a:r>
              <a:endParaRPr/>
            </a:p>
          </p:txBody>
        </p:sp>
      </p:grpSp>
      <p:grpSp>
        <p:nvGrpSpPr>
          <p:cNvPr id="267" name="Google Shape;267;p14"/>
          <p:cNvGrpSpPr/>
          <p:nvPr/>
        </p:nvGrpSpPr>
        <p:grpSpPr>
          <a:xfrm>
            <a:off x="488259" y="5452486"/>
            <a:ext cx="7753358" cy="2092990"/>
            <a:chOff x="0" y="-47625"/>
            <a:chExt cx="3259593" cy="879915"/>
          </a:xfrm>
        </p:grpSpPr>
        <p:sp>
          <p:nvSpPr>
            <p:cNvPr id="268" name="Google Shape;268;p14"/>
            <p:cNvSpPr/>
            <p:nvPr/>
          </p:nvSpPr>
          <p:spPr>
            <a:xfrm>
              <a:off x="0" y="0"/>
              <a:ext cx="3259593" cy="832290"/>
            </a:xfrm>
            <a:custGeom>
              <a:rect b="b" l="l" r="r" t="t"/>
              <a:pathLst>
                <a:path extrusionOk="0" h="832290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781365"/>
                  </a:lnTo>
                  <a:cubicBezTo>
                    <a:pt x="3259593" y="794871"/>
                    <a:pt x="3254228" y="807824"/>
                    <a:pt x="3244678" y="817374"/>
                  </a:cubicBezTo>
                  <a:cubicBezTo>
                    <a:pt x="3235128" y="826925"/>
                    <a:pt x="3222175" y="832290"/>
                    <a:pt x="3208668" y="832290"/>
                  </a:cubicBezTo>
                  <a:lnTo>
                    <a:pt x="50925" y="832290"/>
                  </a:lnTo>
                  <a:cubicBezTo>
                    <a:pt x="37419" y="832290"/>
                    <a:pt x="24466" y="826925"/>
                    <a:pt x="14916" y="817374"/>
                  </a:cubicBezTo>
                  <a:cubicBezTo>
                    <a:pt x="5365" y="807824"/>
                    <a:pt x="0" y="794871"/>
                    <a:pt x="0" y="781365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38100">
              <a:solidFill>
                <a:srgbClr val="6299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 txBox="1"/>
            <p:nvPr/>
          </p:nvSpPr>
          <p:spPr>
            <a:xfrm>
              <a:off x="0" y="-47625"/>
              <a:ext cx="3259593" cy="879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Consistencia en la Información: Damos por hecho que las variables clave mantendrán la misma definición y distribución a lo largo del tiempo.</a:t>
              </a: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>
            <a:off x="9818331" y="2853653"/>
            <a:ext cx="7753358" cy="2092990"/>
            <a:chOff x="0" y="-47625"/>
            <a:chExt cx="3259593" cy="879915"/>
          </a:xfrm>
        </p:grpSpPr>
        <p:sp>
          <p:nvSpPr>
            <p:cNvPr id="271" name="Google Shape;271;p14"/>
            <p:cNvSpPr/>
            <p:nvPr/>
          </p:nvSpPr>
          <p:spPr>
            <a:xfrm>
              <a:off x="0" y="0"/>
              <a:ext cx="3259593" cy="832290"/>
            </a:xfrm>
            <a:custGeom>
              <a:rect b="b" l="l" r="r" t="t"/>
              <a:pathLst>
                <a:path extrusionOk="0" h="832290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781365"/>
                  </a:lnTo>
                  <a:cubicBezTo>
                    <a:pt x="3259593" y="794871"/>
                    <a:pt x="3254228" y="807824"/>
                    <a:pt x="3244678" y="817374"/>
                  </a:cubicBezTo>
                  <a:cubicBezTo>
                    <a:pt x="3235128" y="826925"/>
                    <a:pt x="3222175" y="832290"/>
                    <a:pt x="3208668" y="832290"/>
                  </a:cubicBezTo>
                  <a:lnTo>
                    <a:pt x="50925" y="832290"/>
                  </a:lnTo>
                  <a:cubicBezTo>
                    <a:pt x="37419" y="832290"/>
                    <a:pt x="24466" y="826925"/>
                    <a:pt x="14916" y="817374"/>
                  </a:cubicBezTo>
                  <a:cubicBezTo>
                    <a:pt x="5365" y="807824"/>
                    <a:pt x="0" y="794871"/>
                    <a:pt x="0" y="781365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38100">
              <a:solidFill>
                <a:srgbClr val="6299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 txBox="1"/>
            <p:nvPr/>
          </p:nvSpPr>
          <p:spPr>
            <a:xfrm>
              <a:off x="0" y="-47625"/>
              <a:ext cx="3259593" cy="879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Acceso a Plataformas: Se da por sentado que el equipo tendrá acceso a entornos y herramientas necesarias para implementar el modelo y generar reportes de análisis.</a:t>
              </a:r>
              <a:endParaRPr/>
            </a:p>
          </p:txBody>
        </p:sp>
      </p:grpSp>
      <p:grpSp>
        <p:nvGrpSpPr>
          <p:cNvPr id="273" name="Google Shape;273;p14"/>
          <p:cNvGrpSpPr/>
          <p:nvPr/>
        </p:nvGrpSpPr>
        <p:grpSpPr>
          <a:xfrm>
            <a:off x="9818331" y="5452486"/>
            <a:ext cx="7753358" cy="2092990"/>
            <a:chOff x="0" y="-47625"/>
            <a:chExt cx="3259593" cy="879915"/>
          </a:xfrm>
        </p:grpSpPr>
        <p:sp>
          <p:nvSpPr>
            <p:cNvPr id="274" name="Google Shape;274;p14"/>
            <p:cNvSpPr/>
            <p:nvPr/>
          </p:nvSpPr>
          <p:spPr>
            <a:xfrm>
              <a:off x="0" y="0"/>
              <a:ext cx="3259593" cy="832290"/>
            </a:xfrm>
            <a:custGeom>
              <a:rect b="b" l="l" r="r" t="t"/>
              <a:pathLst>
                <a:path extrusionOk="0" h="832290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781365"/>
                  </a:lnTo>
                  <a:cubicBezTo>
                    <a:pt x="3259593" y="794871"/>
                    <a:pt x="3254228" y="807824"/>
                    <a:pt x="3244678" y="817374"/>
                  </a:cubicBezTo>
                  <a:cubicBezTo>
                    <a:pt x="3235128" y="826925"/>
                    <a:pt x="3222175" y="832290"/>
                    <a:pt x="3208668" y="832290"/>
                  </a:cubicBezTo>
                  <a:lnTo>
                    <a:pt x="50925" y="832290"/>
                  </a:lnTo>
                  <a:cubicBezTo>
                    <a:pt x="37419" y="832290"/>
                    <a:pt x="24466" y="826925"/>
                    <a:pt x="14916" y="817374"/>
                  </a:cubicBezTo>
                  <a:cubicBezTo>
                    <a:pt x="5365" y="807824"/>
                    <a:pt x="0" y="794871"/>
                    <a:pt x="0" y="781365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38100">
              <a:solidFill>
                <a:srgbClr val="6299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 txBox="1"/>
            <p:nvPr/>
          </p:nvSpPr>
          <p:spPr>
            <a:xfrm>
              <a:off x="0" y="-47625"/>
              <a:ext cx="3259593" cy="879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Enfoque Agile: Se trabajará bajo la metodología agile, con iteraciones frecuentes, validando con el cliente el modelo para ajustarlo según los resultados y necesidades del negocio.</a:t>
              </a:r>
              <a:endParaRPr/>
            </a:p>
          </p:txBody>
        </p:sp>
      </p:grpSp>
      <p:grpSp>
        <p:nvGrpSpPr>
          <p:cNvPr id="276" name="Google Shape;276;p14"/>
          <p:cNvGrpSpPr/>
          <p:nvPr/>
        </p:nvGrpSpPr>
        <p:grpSpPr>
          <a:xfrm>
            <a:off x="9818331" y="7981476"/>
            <a:ext cx="7753358" cy="2092990"/>
            <a:chOff x="0" y="-47625"/>
            <a:chExt cx="3259593" cy="879915"/>
          </a:xfrm>
        </p:grpSpPr>
        <p:sp>
          <p:nvSpPr>
            <p:cNvPr id="277" name="Google Shape;277;p14"/>
            <p:cNvSpPr/>
            <p:nvPr/>
          </p:nvSpPr>
          <p:spPr>
            <a:xfrm>
              <a:off x="0" y="0"/>
              <a:ext cx="3259593" cy="832290"/>
            </a:xfrm>
            <a:custGeom>
              <a:rect b="b" l="l" r="r" t="t"/>
              <a:pathLst>
                <a:path extrusionOk="0" h="832290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781365"/>
                  </a:lnTo>
                  <a:cubicBezTo>
                    <a:pt x="3259593" y="794871"/>
                    <a:pt x="3254228" y="807824"/>
                    <a:pt x="3244678" y="817374"/>
                  </a:cubicBezTo>
                  <a:cubicBezTo>
                    <a:pt x="3235128" y="826925"/>
                    <a:pt x="3222175" y="832290"/>
                    <a:pt x="3208668" y="832290"/>
                  </a:cubicBezTo>
                  <a:lnTo>
                    <a:pt x="50925" y="832290"/>
                  </a:lnTo>
                  <a:cubicBezTo>
                    <a:pt x="37419" y="832290"/>
                    <a:pt x="24466" y="826925"/>
                    <a:pt x="14916" y="817374"/>
                  </a:cubicBezTo>
                  <a:cubicBezTo>
                    <a:pt x="5365" y="807824"/>
                    <a:pt x="0" y="794871"/>
                    <a:pt x="0" y="781365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38100">
              <a:solidFill>
                <a:srgbClr val="6299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 txBox="1"/>
            <p:nvPr/>
          </p:nvSpPr>
          <p:spPr>
            <a:xfrm>
              <a:off x="0" y="-47625"/>
              <a:ext cx="3259593" cy="879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Validación Continua: Esperamos que el banco participe activamente en la revisión de los avances y dé un feedback sobre la efectividad del modelo.</a:t>
              </a:r>
              <a:endParaRPr/>
            </a:p>
          </p:txBody>
        </p:sp>
      </p:grpSp>
      <p:grpSp>
        <p:nvGrpSpPr>
          <p:cNvPr id="279" name="Google Shape;279;p14"/>
          <p:cNvGrpSpPr/>
          <p:nvPr/>
        </p:nvGrpSpPr>
        <p:grpSpPr>
          <a:xfrm>
            <a:off x="488259" y="7898919"/>
            <a:ext cx="7753358" cy="2092990"/>
            <a:chOff x="0" y="-47625"/>
            <a:chExt cx="3259593" cy="879915"/>
          </a:xfrm>
        </p:grpSpPr>
        <p:sp>
          <p:nvSpPr>
            <p:cNvPr id="280" name="Google Shape;280;p14"/>
            <p:cNvSpPr/>
            <p:nvPr/>
          </p:nvSpPr>
          <p:spPr>
            <a:xfrm>
              <a:off x="0" y="0"/>
              <a:ext cx="3259593" cy="832290"/>
            </a:xfrm>
            <a:custGeom>
              <a:rect b="b" l="l" r="r" t="t"/>
              <a:pathLst>
                <a:path extrusionOk="0" h="832290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781365"/>
                  </a:lnTo>
                  <a:cubicBezTo>
                    <a:pt x="3259593" y="794871"/>
                    <a:pt x="3254228" y="807824"/>
                    <a:pt x="3244678" y="817374"/>
                  </a:cubicBezTo>
                  <a:cubicBezTo>
                    <a:pt x="3235128" y="826925"/>
                    <a:pt x="3222175" y="832290"/>
                    <a:pt x="3208668" y="832290"/>
                  </a:cubicBezTo>
                  <a:lnTo>
                    <a:pt x="50925" y="832290"/>
                  </a:lnTo>
                  <a:cubicBezTo>
                    <a:pt x="37419" y="832290"/>
                    <a:pt x="24466" y="826925"/>
                    <a:pt x="14916" y="817374"/>
                  </a:cubicBezTo>
                  <a:cubicBezTo>
                    <a:pt x="5365" y="807824"/>
                    <a:pt x="0" y="794871"/>
                    <a:pt x="0" y="781365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38100">
              <a:solidFill>
                <a:srgbClr val="6299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 txBox="1"/>
            <p:nvPr/>
          </p:nvSpPr>
          <p:spPr>
            <a:xfrm>
              <a:off x="0" y="-47625"/>
              <a:ext cx="3259593" cy="879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Infraestructura Tecnológica: Esperamos contar con acceso a recursos computacionales adecuados para entrenar, validar y exhibir el modelo.</a:t>
              </a:r>
              <a:endParaRPr/>
            </a:p>
          </p:txBody>
        </p:sp>
      </p:grpSp>
      <p:grpSp>
        <p:nvGrpSpPr>
          <p:cNvPr id="282" name="Google Shape;282;p14"/>
          <p:cNvGrpSpPr/>
          <p:nvPr/>
        </p:nvGrpSpPr>
        <p:grpSpPr>
          <a:xfrm>
            <a:off x="488259" y="2853653"/>
            <a:ext cx="7753358" cy="2092990"/>
            <a:chOff x="0" y="-47625"/>
            <a:chExt cx="3259593" cy="879915"/>
          </a:xfrm>
        </p:grpSpPr>
        <p:sp>
          <p:nvSpPr>
            <p:cNvPr id="283" name="Google Shape;283;p14"/>
            <p:cNvSpPr/>
            <p:nvPr/>
          </p:nvSpPr>
          <p:spPr>
            <a:xfrm>
              <a:off x="0" y="0"/>
              <a:ext cx="3259593" cy="832290"/>
            </a:xfrm>
            <a:custGeom>
              <a:rect b="b" l="l" r="r" t="t"/>
              <a:pathLst>
                <a:path extrusionOk="0" h="832290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781365"/>
                  </a:lnTo>
                  <a:cubicBezTo>
                    <a:pt x="3259593" y="794871"/>
                    <a:pt x="3254228" y="807824"/>
                    <a:pt x="3244678" y="817374"/>
                  </a:cubicBezTo>
                  <a:cubicBezTo>
                    <a:pt x="3235128" y="826925"/>
                    <a:pt x="3222175" y="832290"/>
                    <a:pt x="3208668" y="832290"/>
                  </a:cubicBezTo>
                  <a:lnTo>
                    <a:pt x="50925" y="832290"/>
                  </a:lnTo>
                  <a:cubicBezTo>
                    <a:pt x="37419" y="832290"/>
                    <a:pt x="24466" y="826925"/>
                    <a:pt x="14916" y="817374"/>
                  </a:cubicBezTo>
                  <a:cubicBezTo>
                    <a:pt x="5365" y="807824"/>
                    <a:pt x="0" y="794871"/>
                    <a:pt x="0" y="781365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38100">
              <a:solidFill>
                <a:srgbClr val="6299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 txBox="1"/>
            <p:nvPr/>
          </p:nvSpPr>
          <p:spPr>
            <a:xfrm>
              <a:off x="0" y="-47625"/>
              <a:ext cx="3259593" cy="879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Calidad de Datos: Se considera que el equipo tendrá acceso a procesos para el preprocesamiento de la data.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/>
          <p:nvPr/>
        </p:nvSpPr>
        <p:spPr>
          <a:xfrm>
            <a:off x="6635353" y="6637609"/>
            <a:ext cx="8572348" cy="4043501"/>
          </a:xfrm>
          <a:custGeom>
            <a:rect b="b" l="l" r="r" t="t"/>
            <a:pathLst>
              <a:path extrusionOk="0"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0" name="Google Shape;290;p15"/>
          <p:cNvSpPr/>
          <p:nvPr/>
        </p:nvSpPr>
        <p:spPr>
          <a:xfrm>
            <a:off x="14081354" y="1028700"/>
            <a:ext cx="4282420" cy="8229600"/>
          </a:xfrm>
          <a:custGeom>
            <a:rect b="b" l="l" r="r" t="t"/>
            <a:pathLst>
              <a:path extrusionOk="0"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1" name="Google Shape;291;p15"/>
          <p:cNvSpPr/>
          <p:nvPr/>
        </p:nvSpPr>
        <p:spPr>
          <a:xfrm flipH="1">
            <a:off x="0" y="1028700"/>
            <a:ext cx="4282420" cy="8229600"/>
          </a:xfrm>
          <a:custGeom>
            <a:rect b="b" l="l" r="r" t="t"/>
            <a:pathLst>
              <a:path extrusionOk="0"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2" name="Google Shape;292;p15"/>
          <p:cNvSpPr txBox="1"/>
          <p:nvPr/>
        </p:nvSpPr>
        <p:spPr>
          <a:xfrm>
            <a:off x="4628749" y="3858064"/>
            <a:ext cx="8844765" cy="3396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438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MUCHAS</a:t>
            </a:r>
            <a:endParaRPr/>
          </a:p>
          <a:p>
            <a:pPr indent="0" lvl="0" marL="0" marR="0" rtl="0" algn="ctr">
              <a:lnSpc>
                <a:spcPct val="105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438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GRACIAS</a:t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0" y="6637609"/>
            <a:ext cx="8572348" cy="4043501"/>
          </a:xfrm>
          <a:custGeom>
            <a:rect b="b" l="l" r="r" t="t"/>
            <a:pathLst>
              <a:path extrusionOk="0"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4" name="Google Shape;294;p15"/>
          <p:cNvSpPr/>
          <p:nvPr/>
        </p:nvSpPr>
        <p:spPr>
          <a:xfrm>
            <a:off x="13270706" y="6637609"/>
            <a:ext cx="8572348" cy="4043501"/>
          </a:xfrm>
          <a:custGeom>
            <a:rect b="b" l="l" r="r" t="t"/>
            <a:pathLst>
              <a:path extrusionOk="0"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5" name="Google Shape;295;p15"/>
          <p:cNvSpPr txBox="1"/>
          <p:nvPr/>
        </p:nvSpPr>
        <p:spPr>
          <a:xfrm>
            <a:off x="5435911" y="7683887"/>
            <a:ext cx="3555475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1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juancaracoix@uca.edu.ar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8987468" y="7664836"/>
            <a:ext cx="313064" cy="313064"/>
          </a:xfrm>
          <a:custGeom>
            <a:rect b="b" l="l" r="r" t="t"/>
            <a:pathLst>
              <a:path extrusionOk="0" h="313064" w="313064">
                <a:moveTo>
                  <a:pt x="0" y="0"/>
                </a:moveTo>
                <a:lnTo>
                  <a:pt x="313064" y="0"/>
                </a:lnTo>
                <a:lnTo>
                  <a:pt x="313064" y="313064"/>
                </a:lnTo>
                <a:lnTo>
                  <a:pt x="0" y="313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7" name="Google Shape;297;p15"/>
          <p:cNvSpPr/>
          <p:nvPr/>
        </p:nvSpPr>
        <p:spPr>
          <a:xfrm>
            <a:off x="7774930" y="250881"/>
            <a:ext cx="2738141" cy="2638572"/>
          </a:xfrm>
          <a:custGeom>
            <a:rect b="b" l="l" r="r" t="t"/>
            <a:pathLst>
              <a:path extrusionOk="0" h="2638572" w="2738141">
                <a:moveTo>
                  <a:pt x="0" y="0"/>
                </a:moveTo>
                <a:lnTo>
                  <a:pt x="2738140" y="0"/>
                </a:lnTo>
                <a:lnTo>
                  <a:pt x="2738140" y="2638572"/>
                </a:lnTo>
                <a:lnTo>
                  <a:pt x="0" y="26385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8" name="Google Shape;298;p15"/>
          <p:cNvSpPr txBox="1"/>
          <p:nvPr/>
        </p:nvSpPr>
        <p:spPr>
          <a:xfrm>
            <a:off x="9415726" y="7683886"/>
            <a:ext cx="4194311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1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facundocasas@uca.edu.ar</a:t>
            </a: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8987467" y="8342169"/>
            <a:ext cx="313064" cy="313064"/>
          </a:xfrm>
          <a:custGeom>
            <a:rect b="b" l="l" r="r" t="t"/>
            <a:pathLst>
              <a:path extrusionOk="0" h="313064" w="313064">
                <a:moveTo>
                  <a:pt x="0" y="0"/>
                </a:moveTo>
                <a:lnTo>
                  <a:pt x="313064" y="0"/>
                </a:lnTo>
                <a:lnTo>
                  <a:pt x="313064" y="313064"/>
                </a:lnTo>
                <a:lnTo>
                  <a:pt x="0" y="313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0" name="Google Shape;300;p15"/>
          <p:cNvSpPr/>
          <p:nvPr/>
        </p:nvSpPr>
        <p:spPr>
          <a:xfrm>
            <a:off x="4986968" y="7664836"/>
            <a:ext cx="313064" cy="313064"/>
          </a:xfrm>
          <a:custGeom>
            <a:rect b="b" l="l" r="r" t="t"/>
            <a:pathLst>
              <a:path extrusionOk="0" h="313064" w="313064">
                <a:moveTo>
                  <a:pt x="0" y="0"/>
                </a:moveTo>
                <a:lnTo>
                  <a:pt x="313064" y="0"/>
                </a:lnTo>
                <a:lnTo>
                  <a:pt x="313064" y="313064"/>
                </a:lnTo>
                <a:lnTo>
                  <a:pt x="0" y="313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1" name="Google Shape;301;p15"/>
          <p:cNvSpPr/>
          <p:nvPr/>
        </p:nvSpPr>
        <p:spPr>
          <a:xfrm>
            <a:off x="4986968" y="8342169"/>
            <a:ext cx="313064" cy="313064"/>
          </a:xfrm>
          <a:custGeom>
            <a:rect b="b" l="l" r="r" t="t"/>
            <a:pathLst>
              <a:path extrusionOk="0" h="313064" w="313064">
                <a:moveTo>
                  <a:pt x="0" y="0"/>
                </a:moveTo>
                <a:lnTo>
                  <a:pt x="313064" y="0"/>
                </a:lnTo>
                <a:lnTo>
                  <a:pt x="313064" y="313064"/>
                </a:lnTo>
                <a:lnTo>
                  <a:pt x="0" y="313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2" name="Google Shape;302;p15"/>
          <p:cNvSpPr/>
          <p:nvPr/>
        </p:nvSpPr>
        <p:spPr>
          <a:xfrm>
            <a:off x="6997801" y="8892502"/>
            <a:ext cx="313064" cy="313064"/>
          </a:xfrm>
          <a:custGeom>
            <a:rect b="b" l="l" r="r" t="t"/>
            <a:pathLst>
              <a:path extrusionOk="0" h="313064" w="313064">
                <a:moveTo>
                  <a:pt x="0" y="0"/>
                </a:moveTo>
                <a:lnTo>
                  <a:pt x="313064" y="0"/>
                </a:lnTo>
                <a:lnTo>
                  <a:pt x="313064" y="313064"/>
                </a:lnTo>
                <a:lnTo>
                  <a:pt x="0" y="313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3" name="Google Shape;303;p15"/>
          <p:cNvSpPr txBox="1"/>
          <p:nvPr/>
        </p:nvSpPr>
        <p:spPr>
          <a:xfrm>
            <a:off x="7425577" y="8932720"/>
            <a:ext cx="3724808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agustingiannice@uca.edu.ar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>
            <a:off x="9415725" y="8340052"/>
            <a:ext cx="4194311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1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javierbalda@uca.edu.ar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5"/>
          <p:cNvSpPr txBox="1"/>
          <p:nvPr/>
        </p:nvSpPr>
        <p:spPr>
          <a:xfrm>
            <a:off x="5436391" y="8382385"/>
            <a:ext cx="4194311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1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juanacciardi@uca.edu.ar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 flipH="1">
            <a:off x="8788436" y="-316726"/>
            <a:ext cx="7886994" cy="10920453"/>
          </a:xfrm>
          <a:custGeom>
            <a:rect b="b" l="l" r="r" t="t"/>
            <a:pathLst>
              <a:path extrusionOk="0" h="10920453" w="7886994">
                <a:moveTo>
                  <a:pt x="7886994" y="0"/>
                </a:moveTo>
                <a:lnTo>
                  <a:pt x="0" y="0"/>
                </a:lnTo>
                <a:lnTo>
                  <a:pt x="0" y="10920452"/>
                </a:lnTo>
                <a:lnTo>
                  <a:pt x="7886994" y="10920452"/>
                </a:lnTo>
                <a:lnTo>
                  <a:pt x="7886994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6" name="Google Shape;96;p2"/>
          <p:cNvGrpSpPr/>
          <p:nvPr/>
        </p:nvGrpSpPr>
        <p:grpSpPr>
          <a:xfrm>
            <a:off x="9144000" y="-180826"/>
            <a:ext cx="9144000" cy="10467826"/>
            <a:chOff x="0" y="-47625"/>
            <a:chExt cx="2408296" cy="2756958"/>
          </a:xfrm>
        </p:grpSpPr>
        <p:sp>
          <p:nvSpPr>
            <p:cNvPr id="97" name="Google Shape;97;p2"/>
            <p:cNvSpPr/>
            <p:nvPr/>
          </p:nvSpPr>
          <p:spPr>
            <a:xfrm>
              <a:off x="0" y="0"/>
              <a:ext cx="2408296" cy="2709333"/>
            </a:xfrm>
            <a:custGeom>
              <a:rect b="b" l="l" r="r" t="t"/>
              <a:pathLst>
                <a:path extrusionOk="0"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8" name="Google Shape;98;p2"/>
            <p:cNvSpPr txBox="1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2"/>
          <p:cNvSpPr txBox="1"/>
          <p:nvPr/>
        </p:nvSpPr>
        <p:spPr>
          <a:xfrm>
            <a:off x="9658350" y="2123872"/>
            <a:ext cx="7600950" cy="4673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2539" lvl="1" marL="825079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194A8D"/>
              </a:buClr>
              <a:buSzPts val="3821"/>
              <a:buFont typeface="Arimo"/>
              <a:buAutoNum type="arabicPeriod"/>
            </a:pPr>
            <a:r>
              <a:rPr b="0" i="0" lang="en-US" sz="3821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Contextualización y Desafíos</a:t>
            </a:r>
            <a:endParaRPr/>
          </a:p>
          <a:p>
            <a:pPr indent="-412539" lvl="1" marL="825079" marR="0" rtl="0" algn="l">
              <a:lnSpc>
                <a:spcPct val="172023"/>
              </a:lnSpc>
              <a:spcBef>
                <a:spcPts val="0"/>
              </a:spcBef>
              <a:spcAft>
                <a:spcPts val="0"/>
              </a:spcAft>
              <a:buClr>
                <a:srgbClr val="194A8D"/>
              </a:buClr>
              <a:buSzPts val="3821"/>
              <a:buFont typeface="Arimo"/>
              <a:buAutoNum type="arabicPeriod"/>
            </a:pPr>
            <a:r>
              <a:rPr b="0" i="0" lang="en-US" sz="3821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Enfoque y Metodología</a:t>
            </a:r>
            <a:endParaRPr/>
          </a:p>
          <a:p>
            <a:pPr indent="-412539" lvl="1" marL="825079" marR="0" rtl="0" algn="l">
              <a:lnSpc>
                <a:spcPct val="121015"/>
              </a:lnSpc>
              <a:spcBef>
                <a:spcPts val="0"/>
              </a:spcBef>
              <a:spcAft>
                <a:spcPts val="0"/>
              </a:spcAft>
              <a:buClr>
                <a:srgbClr val="194A8D"/>
              </a:buClr>
              <a:buSzPts val="3821"/>
              <a:buFont typeface="Arimo"/>
              <a:buAutoNum type="arabicPeriod"/>
            </a:pPr>
            <a:r>
              <a:rPr b="0" i="0" lang="en-US" sz="3821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Plan de trabajo y puesta en escena de los integrantes del equipo </a:t>
            </a:r>
            <a:endParaRPr/>
          </a:p>
          <a:p>
            <a:pPr indent="-412539" lvl="1" marL="825079" marR="0" rtl="0" algn="l">
              <a:lnSpc>
                <a:spcPct val="172023"/>
              </a:lnSpc>
              <a:spcBef>
                <a:spcPts val="0"/>
              </a:spcBef>
              <a:spcAft>
                <a:spcPts val="0"/>
              </a:spcAft>
              <a:buClr>
                <a:srgbClr val="194A8D"/>
              </a:buClr>
              <a:buSzPts val="3821"/>
              <a:buFont typeface="Arimo"/>
              <a:buAutoNum type="arabicPeriod"/>
            </a:pPr>
            <a:r>
              <a:rPr b="0" i="0" lang="en-US" sz="3821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Premisas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482059" y="4627996"/>
            <a:ext cx="7086415" cy="1135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165" u="none" cap="none" strike="noStrike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ÍNDICE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3880604" y="2907680"/>
            <a:ext cx="10526700" cy="53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100" u="none" cap="none" strike="noStrike">
                <a:solidFill>
                  <a:srgbClr val="BFCCE9"/>
                </a:solidFill>
                <a:latin typeface="Open Sans"/>
                <a:ea typeface="Open Sans"/>
                <a:cs typeface="Open Sans"/>
                <a:sym typeface="Open Sans"/>
              </a:rPr>
              <a:t>Contextualización</a:t>
            </a:r>
            <a:endParaRPr b="1" i="0" sz="9100" u="none" cap="none" strike="noStrike">
              <a:solidFill>
                <a:srgbClr val="BFCCE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100" u="none" cap="none" strike="noStrike">
                <a:solidFill>
                  <a:srgbClr val="BFCCE9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endParaRPr b="1" i="0" sz="9100" u="none" cap="none" strike="noStrike">
              <a:solidFill>
                <a:srgbClr val="BFCCE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100" u="none" cap="none" strike="noStrike">
                <a:solidFill>
                  <a:srgbClr val="BFCCE9"/>
                </a:solidFill>
                <a:latin typeface="Open Sans"/>
                <a:ea typeface="Open Sans"/>
                <a:cs typeface="Open Sans"/>
                <a:sym typeface="Open Sans"/>
              </a:rPr>
              <a:t>Desafios</a:t>
            </a:r>
            <a:endParaRPr b="1" i="0" sz="9100" u="none" cap="none" strike="noStrike">
              <a:solidFill>
                <a:srgbClr val="BFCCE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3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3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 flipH="1">
            <a:off x="8788436" y="-316726"/>
            <a:ext cx="7886994" cy="10920453"/>
          </a:xfrm>
          <a:custGeom>
            <a:rect b="b" l="l" r="r" t="t"/>
            <a:pathLst>
              <a:path extrusionOk="0" h="10920453" w="7886994">
                <a:moveTo>
                  <a:pt x="7886994" y="0"/>
                </a:moveTo>
                <a:lnTo>
                  <a:pt x="0" y="0"/>
                </a:lnTo>
                <a:lnTo>
                  <a:pt x="0" y="10920452"/>
                </a:lnTo>
                <a:lnTo>
                  <a:pt x="7886994" y="10920452"/>
                </a:lnTo>
                <a:lnTo>
                  <a:pt x="7886994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3" name="Google Shape;113;p4"/>
          <p:cNvGrpSpPr/>
          <p:nvPr/>
        </p:nvGrpSpPr>
        <p:grpSpPr>
          <a:xfrm>
            <a:off x="9144000" y="-180826"/>
            <a:ext cx="9144000" cy="10467826"/>
            <a:chOff x="0" y="-47625"/>
            <a:chExt cx="2408296" cy="2756958"/>
          </a:xfrm>
        </p:grpSpPr>
        <p:sp>
          <p:nvSpPr>
            <p:cNvPr id="114" name="Google Shape;114;p4"/>
            <p:cNvSpPr/>
            <p:nvPr/>
          </p:nvSpPr>
          <p:spPr>
            <a:xfrm>
              <a:off x="0" y="0"/>
              <a:ext cx="2408296" cy="2709333"/>
            </a:xfrm>
            <a:custGeom>
              <a:rect b="b" l="l" r="r" t="t"/>
              <a:pathLst>
                <a:path extrusionOk="0"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5" name="Google Shape;115;p4"/>
            <p:cNvSpPr txBox="1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4"/>
          <p:cNvSpPr txBox="1"/>
          <p:nvPr/>
        </p:nvSpPr>
        <p:spPr>
          <a:xfrm>
            <a:off x="2563489" y="-95250"/>
            <a:ext cx="3017758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Contexto</a:t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9525" y="-1598622"/>
            <a:ext cx="19484227" cy="12835235"/>
          </a:xfrm>
          <a:custGeom>
            <a:rect b="b" l="l" r="r" t="t"/>
            <a:pathLst>
              <a:path extrusionOk="0" h="12835235" w="19484227">
                <a:moveTo>
                  <a:pt x="0" y="0"/>
                </a:moveTo>
                <a:lnTo>
                  <a:pt x="19484227" y="0"/>
                </a:lnTo>
                <a:lnTo>
                  <a:pt x="19484227" y="12835235"/>
                </a:lnTo>
                <a:lnTo>
                  <a:pt x="0" y="12835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20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4"/>
          <p:cNvSpPr txBox="1"/>
          <p:nvPr/>
        </p:nvSpPr>
        <p:spPr>
          <a:xfrm>
            <a:off x="139950" y="1057350"/>
            <a:ext cx="8864100" cy="9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27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BancoX tiene complicaciones a la hora de direccionar sus recursos (personal, tiempo y económicos) en las campañas telefónicas de marketing para la suscripción a depósitos de sus clientes. Concluyendo que estos son puntos de mejora para la empresa que busca la sostenibilidad y crecimiento.</a:t>
            </a:r>
            <a:endParaRPr b="0" i="0" sz="25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27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Creemos que un modelo de ML de clasificación servirá para anticiparnos a la decisión de un cliente, identificando quienes devolverán una respuesta afirmativa y quienes no. Clientes con ciertas características tendrían una mayor probabilidad de aceptar depósitos a término. La insistencia en llamar a estos podría hacer que cedan ante la suscripción. En última instancia creemos que puede haber una oportunidad de mejora en los métodos de comunicación utilizados.</a:t>
            </a:r>
            <a:endParaRPr b="0" i="0" sz="25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27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Sabemos que tenemos las capacidades, ambición y disciplina necesarias para colaborar positivamente con BancoX.</a:t>
            </a:r>
            <a:endParaRPr b="0" i="0" sz="25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5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1712397" y="183133"/>
            <a:ext cx="3347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13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50" u="none" cap="none" strike="noStrike">
                <a:solidFill>
                  <a:srgbClr val="194A8D"/>
                </a:solidFill>
                <a:latin typeface="Open Sans"/>
                <a:ea typeface="Open Sans"/>
                <a:cs typeface="Open Sans"/>
                <a:sym typeface="Open Sans"/>
              </a:rPr>
              <a:t>Objetivos</a:t>
            </a:r>
            <a:endParaRPr b="1" i="0" sz="5150" u="none" cap="none" strike="noStrike">
              <a:solidFill>
                <a:srgbClr val="194A8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9283980" y="1538563"/>
            <a:ext cx="8864039" cy="3648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94A8D"/>
                </a:solidFill>
                <a:latin typeface="Open Sans"/>
                <a:ea typeface="Open Sans"/>
                <a:cs typeface="Open Sans"/>
                <a:sym typeface="Open Sans"/>
              </a:rPr>
              <a:t>Mejorar la utilización de recursos mediante un modelo predictivo que permita detectar de la mejor forma posible si un cliente se suscribe o no. </a:t>
            </a:r>
            <a:endParaRPr b="0" i="0" sz="2600" u="none" cap="none" strike="noStrike">
              <a:solidFill>
                <a:srgbClr val="194A8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94A8D"/>
                </a:solidFill>
                <a:latin typeface="Open Sans"/>
                <a:ea typeface="Open Sans"/>
                <a:cs typeface="Open Sans"/>
                <a:sym typeface="Open Sans"/>
              </a:rPr>
              <a:t>Además se buscará facilitar información sobre los perfiles de los clientes para ajustar las tácticas de comunicación según el perfil y analizar las efectividad de los métodos empleados en campañas anteriores. </a:t>
            </a:r>
            <a:endParaRPr b="0" i="0" sz="2600" u="none" cap="none" strike="noStrike">
              <a:solidFill>
                <a:srgbClr val="194A8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194A8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06604" y="5983654"/>
            <a:ext cx="255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13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50" u="none" cap="none" strike="noStrike">
                <a:solidFill>
                  <a:srgbClr val="194A8D"/>
                </a:solidFill>
                <a:latin typeface="Open Sans"/>
                <a:ea typeface="Open Sans"/>
                <a:cs typeface="Open Sans"/>
                <a:sym typeface="Open Sans"/>
              </a:rPr>
              <a:t>Alcance</a:t>
            </a:r>
            <a:endParaRPr b="1" i="0" sz="5150" u="none" cap="none" strike="noStrike">
              <a:solidFill>
                <a:srgbClr val="194A8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9423961" y="7005723"/>
            <a:ext cx="9446268" cy="1362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94A8D"/>
                </a:solidFill>
                <a:latin typeface="Open Sans"/>
                <a:ea typeface="Open Sans"/>
                <a:cs typeface="Open Sans"/>
                <a:sym typeface="Open Sans"/>
              </a:rPr>
              <a:t>Haber establecido un modelo de clasificación funcional y ponerlo en producción. </a:t>
            </a:r>
            <a:endParaRPr b="0" i="0" sz="2600" u="none" cap="none" strike="noStrike">
              <a:solidFill>
                <a:srgbClr val="194A8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194A8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5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9" name="Google Shape;129;p5"/>
          <p:cNvSpPr txBox="1"/>
          <p:nvPr/>
        </p:nvSpPr>
        <p:spPr>
          <a:xfrm>
            <a:off x="5034545" y="2734095"/>
            <a:ext cx="8218911" cy="4824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BFCCE9"/>
                </a:solidFill>
                <a:latin typeface="Open Sans"/>
                <a:ea typeface="Open Sans"/>
                <a:cs typeface="Open Sans"/>
                <a:sym typeface="Open Sans"/>
              </a:rPr>
              <a:t>Enfoque </a:t>
            </a:r>
            <a:endParaRPr b="1" i="0" sz="9200" u="none" cap="none" strike="noStrike">
              <a:solidFill>
                <a:srgbClr val="BFCCE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BFCCE9"/>
                </a:solidFill>
                <a:latin typeface="Open Sans"/>
                <a:ea typeface="Open Sans"/>
                <a:cs typeface="Open Sans"/>
                <a:sym typeface="Open Sans"/>
              </a:rPr>
              <a:t>y </a:t>
            </a:r>
            <a:endParaRPr b="1" i="0" sz="9200" u="none" cap="none" strike="noStrike">
              <a:solidFill>
                <a:srgbClr val="BFCCE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BFCCE9"/>
                </a:solidFill>
                <a:latin typeface="Open Sans"/>
                <a:ea typeface="Open Sans"/>
                <a:cs typeface="Open Sans"/>
                <a:sym typeface="Open Sans"/>
              </a:rPr>
              <a:t>Metodología</a:t>
            </a:r>
            <a:endParaRPr b="1" i="0" sz="9200" u="none" cap="none" strike="noStrike">
              <a:solidFill>
                <a:srgbClr val="BFCCE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6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6" name="Google Shape;136;p6"/>
          <p:cNvGrpSpPr/>
          <p:nvPr/>
        </p:nvGrpSpPr>
        <p:grpSpPr>
          <a:xfrm>
            <a:off x="1208318" y="2576236"/>
            <a:ext cx="5537181" cy="7616404"/>
            <a:chOff x="0" y="-38100"/>
            <a:chExt cx="1458352" cy="2005966"/>
          </a:xfrm>
        </p:grpSpPr>
        <p:sp>
          <p:nvSpPr>
            <p:cNvPr id="137" name="Google Shape;137;p6"/>
            <p:cNvSpPr/>
            <p:nvPr/>
          </p:nvSpPr>
          <p:spPr>
            <a:xfrm>
              <a:off x="0" y="0"/>
              <a:ext cx="1458352" cy="1967866"/>
            </a:xfrm>
            <a:custGeom>
              <a:rect b="b" l="l" r="r" t="t"/>
              <a:pathLst>
                <a:path extrusionOk="0" h="1967866" w="1458352">
                  <a:moveTo>
                    <a:pt x="0" y="0"/>
                  </a:moveTo>
                  <a:lnTo>
                    <a:pt x="1458352" y="0"/>
                  </a:lnTo>
                  <a:lnTo>
                    <a:pt x="1458352" y="1967866"/>
                  </a:lnTo>
                  <a:lnTo>
                    <a:pt x="0" y="19678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8" name="Google Shape;138;p6"/>
            <p:cNvSpPr txBox="1"/>
            <p:nvPr/>
          </p:nvSpPr>
          <p:spPr>
            <a:xfrm>
              <a:off x="0" y="-38100"/>
              <a:ext cx="1458352" cy="2005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353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50" u="none" cap="none" strike="noStrike">
                  <a:solidFill>
                    <a:schemeClr val="dk2"/>
                  </a:solidFill>
                  <a:latin typeface="Arimo"/>
                  <a:ea typeface="Arimo"/>
                  <a:cs typeface="Arimo"/>
                  <a:sym typeface="Arimo"/>
                </a:rPr>
                <a:t>Nos enfocaremos en desarrollar un modelo de clasificación que permita predecir la probabilidad de que un cliente se suscriba a un depósito a plazo, optimizando los recursos del banco al reducir llamadas innecesarias. Para mejorar la precisión del modelo, planeamos explorar y enriquecer los datos analizando la base de datos en profundidad e incorporar nuevas variables derivadas; Segmentar clientes usando un modelo de clustering como K-Means para así agrupar clientes con características similares y mejorar la precisión del modelo de clasificación en cada grupo; Además planeamos entrenar y comparar distintos algoritmos como LightGBM, Random Fores o Regresión Logística en los segmentos de clientes y en el dataset completo; Por último desarrollaremos un pipeline que nos permita la implementación y evaluación continua del modelo.</a:t>
              </a:r>
              <a:endParaRPr b="0" i="0" sz="185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39" name="Google Shape;139;p6"/>
          <p:cNvGrpSpPr/>
          <p:nvPr/>
        </p:nvGrpSpPr>
        <p:grpSpPr>
          <a:xfrm>
            <a:off x="7265914" y="2576236"/>
            <a:ext cx="5202285" cy="7624804"/>
            <a:chOff x="0" y="-38100"/>
            <a:chExt cx="1370149" cy="2008179"/>
          </a:xfrm>
        </p:grpSpPr>
        <p:sp>
          <p:nvSpPr>
            <p:cNvPr id="140" name="Google Shape;140;p6"/>
            <p:cNvSpPr/>
            <p:nvPr/>
          </p:nvSpPr>
          <p:spPr>
            <a:xfrm>
              <a:off x="0" y="0"/>
              <a:ext cx="1370149" cy="1970079"/>
            </a:xfrm>
            <a:custGeom>
              <a:rect b="b" l="l" r="r" t="t"/>
              <a:pathLst>
                <a:path extrusionOk="0" h="1970079" w="1370149">
                  <a:moveTo>
                    <a:pt x="0" y="0"/>
                  </a:moveTo>
                  <a:lnTo>
                    <a:pt x="1370149" y="0"/>
                  </a:lnTo>
                  <a:lnTo>
                    <a:pt x="1370149" y="1970079"/>
                  </a:lnTo>
                  <a:lnTo>
                    <a:pt x="0" y="19700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41" name="Google Shape;141;p6"/>
            <p:cNvSpPr txBox="1"/>
            <p:nvPr/>
          </p:nvSpPr>
          <p:spPr>
            <a:xfrm>
              <a:off x="0" y="-38100"/>
              <a:ext cx="1370149" cy="2008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99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Arimo"/>
                  <a:ea typeface="Arimo"/>
                  <a:cs typeface="Arimo"/>
                  <a:sym typeface="Arimo"/>
                </a:rPr>
                <a:t>Planeamos complementar la base de datos original con un dataset financiero que aporten contexto sobre clientes o el entorno económico. Algunas opciones pueden ser: datos de tasas de interés, inflación, PIB o confianza del consumidor. Estas fuentes deberían ser buscadas de sitios oficiales como el Banco Central de Europeo o el Instituto Nacional de Estadística de Portugal.</a:t>
              </a:r>
              <a:endPara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399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2"/>
                  </a:solidFill>
                  <a:latin typeface="Arimo"/>
                  <a:ea typeface="Arimo"/>
                  <a:cs typeface="Arimo"/>
                  <a:sym typeface="Arimo"/>
                </a:rPr>
                <a:t>Para vincular la agregación extra con nuestro dataset original, analizaremos qué variables comunes pueden existir. Si no hay una variable directa de unión, realizaremos agregaciones temporales o espaciales para incorporar estos datos como nuevas variables en el m</a:t>
              </a:r>
              <a:r>
                <a:rPr b="0" i="0" lang="en-US" sz="1800" u="none" cap="none" strike="noStrike">
                  <a:solidFill>
                    <a:schemeClr val="dk2"/>
                  </a:solidFill>
                  <a:latin typeface="Arimo"/>
                  <a:ea typeface="Arimo"/>
                  <a:cs typeface="Arimo"/>
                  <a:sym typeface="Arimo"/>
                </a:rPr>
                <a:t>odelo.</a:t>
              </a:r>
              <a:endParaRPr b="0" i="0" sz="18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42" name="Google Shape;142;p6"/>
          <p:cNvGrpSpPr/>
          <p:nvPr/>
        </p:nvGrpSpPr>
        <p:grpSpPr>
          <a:xfrm>
            <a:off x="12992074" y="2546964"/>
            <a:ext cx="5011716" cy="7651636"/>
            <a:chOff x="0" y="-47625"/>
            <a:chExt cx="1319958" cy="2095108"/>
          </a:xfrm>
        </p:grpSpPr>
        <p:sp>
          <p:nvSpPr>
            <p:cNvPr id="143" name="Google Shape;143;p6"/>
            <p:cNvSpPr/>
            <p:nvPr/>
          </p:nvSpPr>
          <p:spPr>
            <a:xfrm>
              <a:off x="0" y="0"/>
              <a:ext cx="1319958" cy="2047483"/>
            </a:xfrm>
            <a:custGeom>
              <a:rect b="b" l="l" r="r" t="t"/>
              <a:pathLst>
                <a:path extrusionOk="0" h="2047483" w="1319958">
                  <a:moveTo>
                    <a:pt x="0" y="0"/>
                  </a:moveTo>
                  <a:lnTo>
                    <a:pt x="1319958" y="0"/>
                  </a:lnTo>
                  <a:lnTo>
                    <a:pt x="1319958" y="2047483"/>
                  </a:lnTo>
                  <a:lnTo>
                    <a:pt x="0" y="20474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44" name="Google Shape;144;p6"/>
            <p:cNvSpPr txBox="1"/>
            <p:nvPr/>
          </p:nvSpPr>
          <p:spPr>
            <a:xfrm>
              <a:off x="0" y="-47625"/>
              <a:ext cx="1319958" cy="2095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Arimo"/>
                  <a:ea typeface="Arimo"/>
                  <a:cs typeface="Arimo"/>
                  <a:sym typeface="Arimo"/>
                </a:rPr>
                <a:t>Usaremos la metodología Agile, lo que nos permitirá adaptarnos a los cambios y mejorar continuamente nuestro trabajo.</a:t>
              </a:r>
              <a:endPara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Arimo"/>
                  <a:ea typeface="Arimo"/>
                  <a:cs typeface="Arimo"/>
                  <a:sym typeface="Arimo"/>
                </a:rPr>
                <a:t>Trabajaremos con sprints de 15 días, donde en cada iteración se desarrollarán y evaluarán avances específicos del modelo. Además usaremos Jira como una herramienta para gestionar tareas, asignar las tareas y hacer seguimiento del progreso del equipo.</a:t>
              </a:r>
              <a:endParaRPr b="0" i="0" sz="18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Arimo"/>
                  <a:ea typeface="Arimo"/>
                  <a:cs typeface="Arimo"/>
                  <a:sym typeface="Arimo"/>
                </a:rPr>
                <a:t>Tendremos las siguientes ceremonias clave como Daily Scrum (Reuniones diarias y cortas donde cada miembro del equipo compartirá qué hizo el día anterior, qué hará hoy y si tiene algún problema para avanzar con el proyecto), Sprint Review (luego de que finalice cada sprint se presentan los avances del modelo y se evalúa si se cumplieron los objetivos) y Sprint Retrospective(Se reflexiona sobre que funciono bien y que mejorar, permitiendo mejorar en futuros sprints).</a:t>
              </a:r>
              <a:endParaRPr b="0" i="0" sz="18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ctr">
                <a:lnSpc>
                  <a:spcPct val="104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96B2ED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45" name="Google Shape;145;p6"/>
          <p:cNvSpPr txBox="1"/>
          <p:nvPr/>
        </p:nvSpPr>
        <p:spPr>
          <a:xfrm>
            <a:off x="705621" y="933450"/>
            <a:ext cx="6542574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13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50" u="none" cap="none" strike="noStrike">
                <a:solidFill>
                  <a:srgbClr val="96B2ED"/>
                </a:solidFill>
                <a:latin typeface="Open Sans"/>
                <a:ea typeface="Open Sans"/>
                <a:cs typeface="Open Sans"/>
                <a:sym typeface="Open Sans"/>
              </a:rPr>
              <a:t>Enfoque 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8116064" y="933450"/>
            <a:ext cx="3501985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96B2ED"/>
                </a:solidFill>
                <a:latin typeface="Open Sans"/>
                <a:ea typeface="Open Sans"/>
                <a:cs typeface="Open Sans"/>
                <a:sym typeface="Open Sans"/>
              </a:rPr>
              <a:t>Data extra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13297894" y="471487"/>
            <a:ext cx="4400075" cy="1811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13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50" u="none" cap="none" strike="noStrike">
                <a:solidFill>
                  <a:srgbClr val="96B2ED"/>
                </a:solidFill>
                <a:latin typeface="Open Sans"/>
                <a:ea typeface="Open Sans"/>
                <a:cs typeface="Open Sans"/>
                <a:sym typeface="Open Sans"/>
              </a:rPr>
              <a:t>Metodología de trabajo</a:t>
            </a:r>
            <a:endParaRPr b="1" i="0" sz="5150" u="none" cap="none" strike="noStrike">
              <a:solidFill>
                <a:srgbClr val="96B2E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/>
          <p:nvPr/>
        </p:nvSpPr>
        <p:spPr>
          <a:xfrm>
            <a:off x="862955" y="404863"/>
            <a:ext cx="7758764" cy="6337935"/>
          </a:xfrm>
          <a:custGeom>
            <a:rect b="b" l="l" r="r" t="t"/>
            <a:pathLst>
              <a:path extrusionOk="0" h="981912" w="1202036">
                <a:moveTo>
                  <a:pt x="0" y="0"/>
                </a:moveTo>
                <a:lnTo>
                  <a:pt x="1202036" y="0"/>
                </a:lnTo>
                <a:lnTo>
                  <a:pt x="1202036" y="981912"/>
                </a:lnTo>
                <a:lnTo>
                  <a:pt x="0" y="98191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948" l="0" r="0" t="-10948"/>
            </a:stretch>
          </a:blipFill>
          <a:ln>
            <a:noFill/>
          </a:ln>
        </p:spPr>
      </p:sp>
      <p:grpSp>
        <p:nvGrpSpPr>
          <p:cNvPr id="153" name="Google Shape;153;p7"/>
          <p:cNvGrpSpPr/>
          <p:nvPr/>
        </p:nvGrpSpPr>
        <p:grpSpPr>
          <a:xfrm>
            <a:off x="9484674" y="1133739"/>
            <a:ext cx="8990974" cy="2440091"/>
            <a:chOff x="0" y="-47625"/>
            <a:chExt cx="2186727" cy="593463"/>
          </a:xfrm>
        </p:grpSpPr>
        <p:sp>
          <p:nvSpPr>
            <p:cNvPr id="154" name="Google Shape;154;p7"/>
            <p:cNvSpPr/>
            <p:nvPr/>
          </p:nvSpPr>
          <p:spPr>
            <a:xfrm>
              <a:off x="0" y="0"/>
              <a:ext cx="2186727" cy="545838"/>
            </a:xfrm>
            <a:custGeom>
              <a:rect b="b" l="l" r="r" t="t"/>
              <a:pathLst>
                <a:path extrusionOk="0" h="545838" w="2186727">
                  <a:moveTo>
                    <a:pt x="0" y="0"/>
                  </a:moveTo>
                  <a:lnTo>
                    <a:pt x="2186727" y="0"/>
                  </a:lnTo>
                  <a:lnTo>
                    <a:pt x="2186727" y="545838"/>
                  </a:lnTo>
                  <a:lnTo>
                    <a:pt x="0" y="5458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55" name="Google Shape;155;p7"/>
            <p:cNvSpPr txBox="1"/>
            <p:nvPr/>
          </p:nvSpPr>
          <p:spPr>
            <a:xfrm>
              <a:off x="0" y="-47625"/>
              <a:ext cx="2186727" cy="593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7"/>
          <p:cNvGrpSpPr/>
          <p:nvPr/>
        </p:nvGrpSpPr>
        <p:grpSpPr>
          <a:xfrm>
            <a:off x="9484674" y="3975974"/>
            <a:ext cx="8990974" cy="2440091"/>
            <a:chOff x="0" y="-47625"/>
            <a:chExt cx="2186727" cy="593463"/>
          </a:xfrm>
        </p:grpSpPr>
        <p:sp>
          <p:nvSpPr>
            <p:cNvPr id="157" name="Google Shape;157;p7"/>
            <p:cNvSpPr/>
            <p:nvPr/>
          </p:nvSpPr>
          <p:spPr>
            <a:xfrm>
              <a:off x="0" y="0"/>
              <a:ext cx="2186727" cy="545838"/>
            </a:xfrm>
            <a:custGeom>
              <a:rect b="b" l="l" r="r" t="t"/>
              <a:pathLst>
                <a:path extrusionOk="0" h="545838" w="2186727">
                  <a:moveTo>
                    <a:pt x="0" y="0"/>
                  </a:moveTo>
                  <a:lnTo>
                    <a:pt x="2186727" y="0"/>
                  </a:lnTo>
                  <a:lnTo>
                    <a:pt x="2186727" y="545838"/>
                  </a:lnTo>
                  <a:lnTo>
                    <a:pt x="0" y="5458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58" name="Google Shape;158;p7"/>
            <p:cNvSpPr txBox="1"/>
            <p:nvPr/>
          </p:nvSpPr>
          <p:spPr>
            <a:xfrm>
              <a:off x="0" y="-47625"/>
              <a:ext cx="2186727" cy="593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7"/>
          <p:cNvGrpSpPr/>
          <p:nvPr/>
        </p:nvGrpSpPr>
        <p:grpSpPr>
          <a:xfrm>
            <a:off x="9484674" y="6818209"/>
            <a:ext cx="8990974" cy="2440091"/>
            <a:chOff x="0" y="-47625"/>
            <a:chExt cx="2186727" cy="593463"/>
          </a:xfrm>
        </p:grpSpPr>
        <p:sp>
          <p:nvSpPr>
            <p:cNvPr id="160" name="Google Shape;160;p7"/>
            <p:cNvSpPr/>
            <p:nvPr/>
          </p:nvSpPr>
          <p:spPr>
            <a:xfrm>
              <a:off x="0" y="0"/>
              <a:ext cx="2186727" cy="545838"/>
            </a:xfrm>
            <a:custGeom>
              <a:rect b="b" l="l" r="r" t="t"/>
              <a:pathLst>
                <a:path extrusionOk="0" h="545838" w="2186727">
                  <a:moveTo>
                    <a:pt x="0" y="0"/>
                  </a:moveTo>
                  <a:lnTo>
                    <a:pt x="2186727" y="0"/>
                  </a:lnTo>
                  <a:lnTo>
                    <a:pt x="2186727" y="545838"/>
                  </a:lnTo>
                  <a:lnTo>
                    <a:pt x="0" y="5458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61" name="Google Shape;161;p7"/>
            <p:cNvSpPr txBox="1"/>
            <p:nvPr/>
          </p:nvSpPr>
          <p:spPr>
            <a:xfrm>
              <a:off x="0" y="-47625"/>
              <a:ext cx="2186727" cy="593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7"/>
          <p:cNvGrpSpPr/>
          <p:nvPr/>
        </p:nvGrpSpPr>
        <p:grpSpPr>
          <a:xfrm>
            <a:off x="9484674" y="1371022"/>
            <a:ext cx="2342742" cy="1965526"/>
            <a:chOff x="0" y="-47625"/>
            <a:chExt cx="569787" cy="478043"/>
          </a:xfrm>
        </p:grpSpPr>
        <p:sp>
          <p:nvSpPr>
            <p:cNvPr id="163" name="Google Shape;163;p7"/>
            <p:cNvSpPr/>
            <p:nvPr/>
          </p:nvSpPr>
          <p:spPr>
            <a:xfrm>
              <a:off x="0" y="0"/>
              <a:ext cx="569787" cy="430418"/>
            </a:xfrm>
            <a:custGeom>
              <a:rect b="b" l="l" r="r" t="t"/>
              <a:pathLst>
                <a:path extrusionOk="0" h="430418" w="569787">
                  <a:moveTo>
                    <a:pt x="0" y="0"/>
                  </a:moveTo>
                  <a:lnTo>
                    <a:pt x="569787" y="0"/>
                  </a:lnTo>
                  <a:lnTo>
                    <a:pt x="569787" y="430418"/>
                  </a:lnTo>
                  <a:lnTo>
                    <a:pt x="0" y="430418"/>
                  </a:lnTo>
                  <a:close/>
                </a:path>
              </a:pathLst>
            </a:custGeom>
            <a:gradFill>
              <a:gsLst>
                <a:gs pos="0">
                  <a:srgbClr val="4874B0"/>
                </a:gs>
                <a:gs pos="100000">
                  <a:srgbClr val="05337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64" name="Google Shape;164;p7"/>
            <p:cNvSpPr txBox="1"/>
            <p:nvPr/>
          </p:nvSpPr>
          <p:spPr>
            <a:xfrm>
              <a:off x="0" y="-47625"/>
              <a:ext cx="569787" cy="478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7"/>
          <p:cNvGrpSpPr/>
          <p:nvPr/>
        </p:nvGrpSpPr>
        <p:grpSpPr>
          <a:xfrm>
            <a:off x="9484674" y="4240719"/>
            <a:ext cx="2342742" cy="1965526"/>
            <a:chOff x="0" y="-47625"/>
            <a:chExt cx="569787" cy="478043"/>
          </a:xfrm>
        </p:grpSpPr>
        <p:sp>
          <p:nvSpPr>
            <p:cNvPr id="166" name="Google Shape;166;p7"/>
            <p:cNvSpPr/>
            <p:nvPr/>
          </p:nvSpPr>
          <p:spPr>
            <a:xfrm>
              <a:off x="0" y="0"/>
              <a:ext cx="569787" cy="430418"/>
            </a:xfrm>
            <a:custGeom>
              <a:rect b="b" l="l" r="r" t="t"/>
              <a:pathLst>
                <a:path extrusionOk="0" h="430418" w="569787">
                  <a:moveTo>
                    <a:pt x="0" y="0"/>
                  </a:moveTo>
                  <a:lnTo>
                    <a:pt x="569787" y="0"/>
                  </a:lnTo>
                  <a:lnTo>
                    <a:pt x="569787" y="430418"/>
                  </a:lnTo>
                  <a:lnTo>
                    <a:pt x="0" y="430418"/>
                  </a:lnTo>
                  <a:close/>
                </a:path>
              </a:pathLst>
            </a:custGeom>
            <a:gradFill>
              <a:gsLst>
                <a:gs pos="0">
                  <a:srgbClr val="4874B0"/>
                </a:gs>
                <a:gs pos="100000">
                  <a:srgbClr val="05337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67" name="Google Shape;167;p7"/>
            <p:cNvSpPr txBox="1"/>
            <p:nvPr/>
          </p:nvSpPr>
          <p:spPr>
            <a:xfrm>
              <a:off x="0" y="-47625"/>
              <a:ext cx="569787" cy="478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7"/>
          <p:cNvGrpSpPr/>
          <p:nvPr/>
        </p:nvGrpSpPr>
        <p:grpSpPr>
          <a:xfrm>
            <a:off x="9484674" y="7087025"/>
            <a:ext cx="2342742" cy="1965526"/>
            <a:chOff x="0" y="-47625"/>
            <a:chExt cx="569787" cy="478043"/>
          </a:xfrm>
        </p:grpSpPr>
        <p:sp>
          <p:nvSpPr>
            <p:cNvPr id="169" name="Google Shape;169;p7"/>
            <p:cNvSpPr/>
            <p:nvPr/>
          </p:nvSpPr>
          <p:spPr>
            <a:xfrm>
              <a:off x="0" y="0"/>
              <a:ext cx="569787" cy="430418"/>
            </a:xfrm>
            <a:custGeom>
              <a:rect b="b" l="l" r="r" t="t"/>
              <a:pathLst>
                <a:path extrusionOk="0" h="430418" w="569787">
                  <a:moveTo>
                    <a:pt x="0" y="0"/>
                  </a:moveTo>
                  <a:lnTo>
                    <a:pt x="569787" y="0"/>
                  </a:lnTo>
                  <a:lnTo>
                    <a:pt x="569787" y="430418"/>
                  </a:lnTo>
                  <a:lnTo>
                    <a:pt x="0" y="430418"/>
                  </a:lnTo>
                  <a:close/>
                </a:path>
              </a:pathLst>
            </a:custGeom>
            <a:gradFill>
              <a:gsLst>
                <a:gs pos="0">
                  <a:srgbClr val="4874B0"/>
                </a:gs>
                <a:gs pos="100000">
                  <a:srgbClr val="05337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70" name="Google Shape;170;p7"/>
            <p:cNvSpPr txBox="1"/>
            <p:nvPr/>
          </p:nvSpPr>
          <p:spPr>
            <a:xfrm>
              <a:off x="0" y="-47625"/>
              <a:ext cx="569787" cy="478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7"/>
          <p:cNvSpPr/>
          <p:nvPr/>
        </p:nvSpPr>
        <p:spPr>
          <a:xfrm>
            <a:off x="9856362" y="7503476"/>
            <a:ext cx="1641701" cy="1349180"/>
          </a:xfrm>
          <a:custGeom>
            <a:rect b="b" l="l" r="r" t="t"/>
            <a:pathLst>
              <a:path extrusionOk="0" h="1349180" w="1641701">
                <a:moveTo>
                  <a:pt x="0" y="0"/>
                </a:moveTo>
                <a:lnTo>
                  <a:pt x="1641701" y="0"/>
                </a:lnTo>
                <a:lnTo>
                  <a:pt x="1641701" y="1349180"/>
                </a:lnTo>
                <a:lnTo>
                  <a:pt x="0" y="13491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p7"/>
          <p:cNvSpPr/>
          <p:nvPr/>
        </p:nvSpPr>
        <p:spPr>
          <a:xfrm>
            <a:off x="9916816" y="1701346"/>
            <a:ext cx="1520792" cy="1512496"/>
          </a:xfrm>
          <a:custGeom>
            <a:rect b="b" l="l" r="r" t="t"/>
            <a:pathLst>
              <a:path extrusionOk="0" h="1512496" w="1520792">
                <a:moveTo>
                  <a:pt x="0" y="0"/>
                </a:moveTo>
                <a:lnTo>
                  <a:pt x="1520792" y="0"/>
                </a:lnTo>
                <a:lnTo>
                  <a:pt x="1520792" y="1512497"/>
                </a:lnTo>
                <a:lnTo>
                  <a:pt x="0" y="1512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7"/>
          <p:cNvSpPr/>
          <p:nvPr/>
        </p:nvSpPr>
        <p:spPr>
          <a:xfrm>
            <a:off x="9911706" y="4572624"/>
            <a:ext cx="1488678" cy="1475144"/>
          </a:xfrm>
          <a:custGeom>
            <a:rect b="b" l="l" r="r" t="t"/>
            <a:pathLst>
              <a:path extrusionOk="0" h="1475144" w="1488678">
                <a:moveTo>
                  <a:pt x="0" y="0"/>
                </a:moveTo>
                <a:lnTo>
                  <a:pt x="1488678" y="0"/>
                </a:lnTo>
                <a:lnTo>
                  <a:pt x="1488678" y="1475144"/>
                </a:lnTo>
                <a:lnTo>
                  <a:pt x="0" y="14751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7"/>
          <p:cNvSpPr txBox="1"/>
          <p:nvPr/>
        </p:nvSpPr>
        <p:spPr>
          <a:xfrm>
            <a:off x="11942011" y="1432050"/>
            <a:ext cx="6126137" cy="1878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50" u="sng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Relación con el cliente y el equipo</a:t>
            </a:r>
            <a:endParaRPr b="1" i="0" sz="2950" u="sng" cap="none" strike="noStrike">
              <a:solidFill>
                <a:srgbClr val="194A8D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50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Se busca fomentar la participación del cliente durante el desarrollo de forma activa y frecuencia las interacciones entre equipos.</a:t>
            </a:r>
            <a:endParaRPr b="0" i="0" sz="2400" u="none" cap="none" strike="noStrike">
              <a:solidFill>
                <a:srgbClr val="194A8D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0" y="7237825"/>
            <a:ext cx="9484674" cy="304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05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METODOLOGÍA</a:t>
            </a:r>
            <a:endParaRPr/>
          </a:p>
          <a:p>
            <a:pPr indent="0" lvl="0" marL="0" marR="0" rtl="0" algn="ctr">
              <a:lnSpc>
                <a:spcPct val="105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05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AGILE</a:t>
            </a:r>
            <a:endParaRPr/>
          </a:p>
          <a:p>
            <a:pPr indent="0" lvl="0" marL="0" marR="0" rtl="0" algn="l">
              <a:lnSpc>
                <a:spcPct val="105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5" u="none" cap="none" strike="noStrike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11942011" y="4332707"/>
            <a:ext cx="6345989" cy="1901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76" u="sng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Entrega continua</a:t>
            </a:r>
            <a:endParaRPr/>
          </a:p>
          <a:p>
            <a:pPr indent="0" lvl="0" marL="0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76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Es una prioridad la entrega constante de trabajo funcional para un equipo coordinado, conjunto y sostenible. </a:t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11942011" y="7147480"/>
            <a:ext cx="6126137" cy="1901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50" u="sng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Respuesta del cambio</a:t>
            </a:r>
            <a:endParaRPr b="1" i="0" sz="2950" u="sng" cap="none" strike="noStrike">
              <a:solidFill>
                <a:srgbClr val="194A8D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50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Los requisitos del proyecto pueden cambiar y esta metodología ofrece una buena capacidad de respuesta ante estos casos.</a:t>
            </a:r>
            <a:endParaRPr b="0" i="0" sz="2400" u="none" cap="none" strike="noStrike">
              <a:solidFill>
                <a:srgbClr val="194A8D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8"/>
          <p:cNvSpPr txBox="1"/>
          <p:nvPr/>
        </p:nvSpPr>
        <p:spPr>
          <a:xfrm>
            <a:off x="1750541" y="3130472"/>
            <a:ext cx="14786917" cy="33265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165" u="none" cap="none" strike="noStrike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PLAN DE TRABAJO</a:t>
            </a:r>
            <a:endParaRPr/>
          </a:p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165" u="none" cap="none" strike="noStrike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</a:t>
            </a:r>
            <a:endParaRPr/>
          </a:p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165" u="none" cap="none" strike="noStrike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EQUIPO</a:t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9"/>
          <p:cNvGraphicFramePr/>
          <p:nvPr/>
        </p:nvGraphicFramePr>
        <p:xfrm>
          <a:off x="1028700" y="32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{C1653DEE-8CBF-4DF7-B28D-7B69094CB1AC}</a:tableStyleId>
              </a:tblPr>
              <a:tblGrid>
                <a:gridCol w="2521200"/>
                <a:gridCol w="1238700"/>
                <a:gridCol w="1253850"/>
                <a:gridCol w="1160625"/>
                <a:gridCol w="1246975"/>
                <a:gridCol w="1271300"/>
                <a:gridCol w="1268650"/>
                <a:gridCol w="1277400"/>
                <a:gridCol w="1259125"/>
                <a:gridCol w="1262175"/>
                <a:gridCol w="1324525"/>
                <a:gridCol w="1202875"/>
              </a:tblGrid>
              <a:tr h="81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Días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8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11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</a:tr>
              <a:tr h="95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Ingesta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4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</a:tr>
              <a:tr h="90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Preprocess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4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4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</a:tr>
              <a:tr h="96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Exploración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63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63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</a:tr>
              <a:tr h="93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Feature Engineer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63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63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</a:tr>
              <a:tr h="110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Análisis de Correlación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63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</a:tr>
              <a:tr h="99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Feature Selection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63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</a:tr>
              <a:tr h="11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Diseño de Modelos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44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44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44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</a:tr>
              <a:tr h="100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Evaluación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44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44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44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</a:tr>
              <a:tr h="86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Producción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CE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CE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CE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CE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