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10287000" cx="18288000"/>
  <p:notesSz cx="6858000" cy="9144000"/>
  <p:embeddedFontLst>
    <p:embeddedFont>
      <p:font typeface="League Spartan"/>
      <p:regular r:id="rId34"/>
      <p:bold r:id="rId35"/>
    </p:embeddedFont>
    <p:embeddedFont>
      <p:font typeface="Arimo"/>
      <p:regular r:id="rId36"/>
      <p:bold r:id="rId37"/>
      <p:italic r:id="rId38"/>
      <p:boldItalic r:id="rId39"/>
    </p:embeddedFont>
    <p:embeddedFont>
      <p:font typeface="Open Sans"/>
      <p:bold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42" roundtripDataSignature="AMtx7mhHTwzWxi4+l3VUvEWGiJsrr1nr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B47E7EC-11A4-42F5-A172-7DABAA44F3A1}">
  <a:tblStyle styleId="{3B47E7EC-11A4-42F5-A172-7DABAA44F3A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.fntdata"/><Relationship Id="rId20" Type="http://schemas.openxmlformats.org/officeDocument/2006/relationships/slide" Target="slides/slide14.xml"/><Relationship Id="rId42" Type="http://customschemas.google.com/relationships/presentationmetadata" Target="metadata"/><Relationship Id="rId41" Type="http://schemas.openxmlformats.org/officeDocument/2006/relationships/font" Target="fonts/OpenSans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LeagueSpartan-bold.fntdata"/><Relationship Id="rId12" Type="http://schemas.openxmlformats.org/officeDocument/2006/relationships/slide" Target="slides/slide6.xml"/><Relationship Id="rId34" Type="http://schemas.openxmlformats.org/officeDocument/2006/relationships/font" Target="fonts/LeagueSpartan-regular.fntdata"/><Relationship Id="rId15" Type="http://schemas.openxmlformats.org/officeDocument/2006/relationships/slide" Target="slides/slide9.xml"/><Relationship Id="rId37" Type="http://schemas.openxmlformats.org/officeDocument/2006/relationships/font" Target="fonts/Arimo-bold.fntdata"/><Relationship Id="rId14" Type="http://schemas.openxmlformats.org/officeDocument/2006/relationships/slide" Target="slides/slide8.xml"/><Relationship Id="rId36" Type="http://schemas.openxmlformats.org/officeDocument/2006/relationships/font" Target="fonts/Arimo-regular.fntdata"/><Relationship Id="rId17" Type="http://schemas.openxmlformats.org/officeDocument/2006/relationships/slide" Target="slides/slide11.xml"/><Relationship Id="rId39" Type="http://schemas.openxmlformats.org/officeDocument/2006/relationships/font" Target="fonts/Arimo-boldItalic.fntdata"/><Relationship Id="rId16" Type="http://schemas.openxmlformats.org/officeDocument/2006/relationships/slide" Target="slides/slide10.xml"/><Relationship Id="rId38" Type="http://schemas.openxmlformats.org/officeDocument/2006/relationships/font" Target="fonts/Arimo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c57a4408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35c57a44083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621c6afc90_2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3621c6afc90_2_1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621c6afc90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3621c6afc90_2_1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621c6afc90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3621c6afc90_2_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621c6afc90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3621c6afc90_5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621c6afc90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3621c6afc90_4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621c6afc90_2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3621c6afc90_2_1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628f2329f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g3628f2329f4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628f2329f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3628f2329f4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628fc4ab4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g3628fc4ab49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628fc4ab4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g3628fc4ab49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628fc4ab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g3628fc4ab4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628f2329f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g3628f2329f4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Relationship Id="rId4" Type="http://schemas.openxmlformats.org/officeDocument/2006/relationships/image" Target="../media/image2.png"/><Relationship Id="rId5" Type="http://schemas.openxmlformats.org/officeDocument/2006/relationships/image" Target="../media/image21.png"/><Relationship Id="rId6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874B0"/>
            </a:gs>
            <a:gs pos="100000">
              <a:srgbClr val="053371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6063853" y="6243509"/>
            <a:ext cx="8572348" cy="4043501"/>
          </a:xfrm>
          <a:custGeom>
            <a:rect b="b" l="l" r="r" t="t"/>
            <a:pathLst>
              <a:path extrusionOk="0" h="4043501" w="8572348">
                <a:moveTo>
                  <a:pt x="0" y="0"/>
                </a:moveTo>
                <a:lnTo>
                  <a:pt x="8572348" y="0"/>
                </a:lnTo>
                <a:lnTo>
                  <a:pt x="8572348" y="4043501"/>
                </a:lnTo>
                <a:lnTo>
                  <a:pt x="0" y="40435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5" name="Google Shape;85;p1"/>
          <p:cNvSpPr/>
          <p:nvPr/>
        </p:nvSpPr>
        <p:spPr>
          <a:xfrm>
            <a:off x="14081354" y="1028700"/>
            <a:ext cx="4282420" cy="8229600"/>
          </a:xfrm>
          <a:custGeom>
            <a:rect b="b" l="l" r="r" t="t"/>
            <a:pathLst>
              <a:path extrusionOk="0" h="8229600" w="4282420">
                <a:moveTo>
                  <a:pt x="0" y="0"/>
                </a:moveTo>
                <a:lnTo>
                  <a:pt x="4282420" y="0"/>
                </a:lnTo>
                <a:lnTo>
                  <a:pt x="42824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6" name="Google Shape;86;p1"/>
          <p:cNvSpPr/>
          <p:nvPr/>
        </p:nvSpPr>
        <p:spPr>
          <a:xfrm flipH="1">
            <a:off x="0" y="1028700"/>
            <a:ext cx="4282420" cy="8229600"/>
          </a:xfrm>
          <a:custGeom>
            <a:rect b="b" l="l" r="r" t="t"/>
            <a:pathLst>
              <a:path extrusionOk="0" h="8229600" w="4282420">
                <a:moveTo>
                  <a:pt x="4282420" y="0"/>
                </a:moveTo>
                <a:lnTo>
                  <a:pt x="0" y="0"/>
                </a:lnTo>
                <a:lnTo>
                  <a:pt x="0" y="8229600"/>
                </a:lnTo>
                <a:lnTo>
                  <a:pt x="4282420" y="8229600"/>
                </a:lnTo>
                <a:lnTo>
                  <a:pt x="428242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7" name="Google Shape;87;p1"/>
          <p:cNvSpPr/>
          <p:nvPr/>
        </p:nvSpPr>
        <p:spPr>
          <a:xfrm>
            <a:off x="9715642" y="5843381"/>
            <a:ext cx="8572348" cy="4043501"/>
          </a:xfrm>
          <a:custGeom>
            <a:rect b="b" l="l" r="r" t="t"/>
            <a:pathLst>
              <a:path extrusionOk="0" h="4043501" w="8572348">
                <a:moveTo>
                  <a:pt x="0" y="0"/>
                </a:moveTo>
                <a:lnTo>
                  <a:pt x="8572348" y="0"/>
                </a:lnTo>
                <a:lnTo>
                  <a:pt x="8572348" y="4043501"/>
                </a:lnTo>
                <a:lnTo>
                  <a:pt x="0" y="40435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8" name="Google Shape;88;p1"/>
          <p:cNvSpPr/>
          <p:nvPr/>
        </p:nvSpPr>
        <p:spPr>
          <a:xfrm>
            <a:off x="-7" y="6243509"/>
            <a:ext cx="8572348" cy="4043501"/>
          </a:xfrm>
          <a:custGeom>
            <a:rect b="b" l="l" r="r" t="t"/>
            <a:pathLst>
              <a:path extrusionOk="0" h="4043501" w="8572348">
                <a:moveTo>
                  <a:pt x="0" y="0"/>
                </a:moveTo>
                <a:lnTo>
                  <a:pt x="8572348" y="0"/>
                </a:lnTo>
                <a:lnTo>
                  <a:pt x="8572348" y="4043501"/>
                </a:lnTo>
                <a:lnTo>
                  <a:pt x="0" y="40435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9" name="Google Shape;89;p1"/>
          <p:cNvSpPr txBox="1"/>
          <p:nvPr/>
        </p:nvSpPr>
        <p:spPr>
          <a:xfrm>
            <a:off x="58817" y="3991603"/>
            <a:ext cx="18170366" cy="12866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468" u="none" cap="none" strike="noStrike">
                <a:solidFill>
                  <a:srgbClr val="BFCCE9"/>
                </a:solidFill>
                <a:latin typeface="Open Sans"/>
                <a:ea typeface="Open Sans"/>
                <a:cs typeface="Open Sans"/>
                <a:sym typeface="Open Sans"/>
              </a:rPr>
              <a:t>Conoce a Tu Cliente, Impulsa Tu Banco</a:t>
            </a:r>
            <a:endParaRPr/>
          </a:p>
        </p:txBody>
      </p:sp>
      <p:sp>
        <p:nvSpPr>
          <p:cNvPr id="90" name="Google Shape;90;p1"/>
          <p:cNvSpPr/>
          <p:nvPr/>
        </p:nvSpPr>
        <p:spPr>
          <a:xfrm>
            <a:off x="7774930" y="1028700"/>
            <a:ext cx="2738141" cy="2638572"/>
          </a:xfrm>
          <a:custGeom>
            <a:rect b="b" l="l" r="r" t="t"/>
            <a:pathLst>
              <a:path extrusionOk="0" h="2638572" w="2738141">
                <a:moveTo>
                  <a:pt x="0" y="0"/>
                </a:moveTo>
                <a:lnTo>
                  <a:pt x="2738140" y="0"/>
                </a:lnTo>
                <a:lnTo>
                  <a:pt x="2738140" y="2638572"/>
                </a:lnTo>
                <a:lnTo>
                  <a:pt x="0" y="26385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874B0"/>
            </a:gs>
            <a:gs pos="100000">
              <a:srgbClr val="053371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"/>
          <p:cNvSpPr/>
          <p:nvPr/>
        </p:nvSpPr>
        <p:spPr>
          <a:xfrm>
            <a:off x="862955" y="404863"/>
            <a:ext cx="7758764" cy="6337935"/>
          </a:xfrm>
          <a:custGeom>
            <a:rect b="b" l="l" r="r" t="t"/>
            <a:pathLst>
              <a:path extrusionOk="0" h="981912" w="1202036">
                <a:moveTo>
                  <a:pt x="0" y="0"/>
                </a:moveTo>
                <a:lnTo>
                  <a:pt x="1202036" y="0"/>
                </a:lnTo>
                <a:lnTo>
                  <a:pt x="1202036" y="981912"/>
                </a:lnTo>
                <a:lnTo>
                  <a:pt x="0" y="981912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0948" l="0" r="0" t="-10948"/>
            </a:stretch>
          </a:blipFill>
          <a:ln>
            <a:noFill/>
          </a:ln>
        </p:spPr>
      </p:sp>
      <p:grpSp>
        <p:nvGrpSpPr>
          <p:cNvPr id="215" name="Google Shape;215;p8"/>
          <p:cNvGrpSpPr/>
          <p:nvPr/>
        </p:nvGrpSpPr>
        <p:grpSpPr>
          <a:xfrm>
            <a:off x="9484674" y="1133739"/>
            <a:ext cx="8990974" cy="2440091"/>
            <a:chOff x="0" y="-47625"/>
            <a:chExt cx="2186727" cy="593463"/>
          </a:xfrm>
        </p:grpSpPr>
        <p:sp>
          <p:nvSpPr>
            <p:cNvPr id="216" name="Google Shape;216;p8"/>
            <p:cNvSpPr/>
            <p:nvPr/>
          </p:nvSpPr>
          <p:spPr>
            <a:xfrm>
              <a:off x="0" y="0"/>
              <a:ext cx="2186727" cy="545838"/>
            </a:xfrm>
            <a:custGeom>
              <a:rect b="b" l="l" r="r" t="t"/>
              <a:pathLst>
                <a:path extrusionOk="0" h="545838" w="2186727">
                  <a:moveTo>
                    <a:pt x="0" y="0"/>
                  </a:moveTo>
                  <a:lnTo>
                    <a:pt x="2186727" y="0"/>
                  </a:lnTo>
                  <a:lnTo>
                    <a:pt x="2186727" y="545838"/>
                  </a:lnTo>
                  <a:lnTo>
                    <a:pt x="0" y="5458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17" name="Google Shape;217;p8"/>
            <p:cNvSpPr txBox="1"/>
            <p:nvPr/>
          </p:nvSpPr>
          <p:spPr>
            <a:xfrm>
              <a:off x="0" y="-47625"/>
              <a:ext cx="2186727" cy="5934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8" name="Google Shape;218;p8"/>
          <p:cNvGrpSpPr/>
          <p:nvPr/>
        </p:nvGrpSpPr>
        <p:grpSpPr>
          <a:xfrm>
            <a:off x="9484674" y="3975974"/>
            <a:ext cx="8990974" cy="2440091"/>
            <a:chOff x="0" y="-47625"/>
            <a:chExt cx="2186727" cy="593463"/>
          </a:xfrm>
        </p:grpSpPr>
        <p:sp>
          <p:nvSpPr>
            <p:cNvPr id="219" name="Google Shape;219;p8"/>
            <p:cNvSpPr/>
            <p:nvPr/>
          </p:nvSpPr>
          <p:spPr>
            <a:xfrm>
              <a:off x="0" y="0"/>
              <a:ext cx="2186727" cy="545838"/>
            </a:xfrm>
            <a:custGeom>
              <a:rect b="b" l="l" r="r" t="t"/>
              <a:pathLst>
                <a:path extrusionOk="0" h="545838" w="2186727">
                  <a:moveTo>
                    <a:pt x="0" y="0"/>
                  </a:moveTo>
                  <a:lnTo>
                    <a:pt x="2186727" y="0"/>
                  </a:lnTo>
                  <a:lnTo>
                    <a:pt x="2186727" y="545838"/>
                  </a:lnTo>
                  <a:lnTo>
                    <a:pt x="0" y="5458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20" name="Google Shape;220;p8"/>
            <p:cNvSpPr txBox="1"/>
            <p:nvPr/>
          </p:nvSpPr>
          <p:spPr>
            <a:xfrm>
              <a:off x="0" y="-47625"/>
              <a:ext cx="2186727" cy="5934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1" name="Google Shape;221;p8"/>
          <p:cNvGrpSpPr/>
          <p:nvPr/>
        </p:nvGrpSpPr>
        <p:grpSpPr>
          <a:xfrm>
            <a:off x="9484674" y="6818209"/>
            <a:ext cx="8990974" cy="2440091"/>
            <a:chOff x="0" y="-47625"/>
            <a:chExt cx="2186727" cy="593463"/>
          </a:xfrm>
        </p:grpSpPr>
        <p:sp>
          <p:nvSpPr>
            <p:cNvPr id="222" name="Google Shape;222;p8"/>
            <p:cNvSpPr/>
            <p:nvPr/>
          </p:nvSpPr>
          <p:spPr>
            <a:xfrm>
              <a:off x="0" y="0"/>
              <a:ext cx="2186727" cy="545838"/>
            </a:xfrm>
            <a:custGeom>
              <a:rect b="b" l="l" r="r" t="t"/>
              <a:pathLst>
                <a:path extrusionOk="0" h="545838" w="2186727">
                  <a:moveTo>
                    <a:pt x="0" y="0"/>
                  </a:moveTo>
                  <a:lnTo>
                    <a:pt x="2186727" y="0"/>
                  </a:lnTo>
                  <a:lnTo>
                    <a:pt x="2186727" y="545838"/>
                  </a:lnTo>
                  <a:lnTo>
                    <a:pt x="0" y="5458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23" name="Google Shape;223;p8"/>
            <p:cNvSpPr txBox="1"/>
            <p:nvPr/>
          </p:nvSpPr>
          <p:spPr>
            <a:xfrm>
              <a:off x="0" y="-47625"/>
              <a:ext cx="2186727" cy="5934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4" name="Google Shape;224;p8"/>
          <p:cNvGrpSpPr/>
          <p:nvPr/>
        </p:nvGrpSpPr>
        <p:grpSpPr>
          <a:xfrm>
            <a:off x="9484674" y="1371022"/>
            <a:ext cx="2342742" cy="1965526"/>
            <a:chOff x="0" y="-47625"/>
            <a:chExt cx="569787" cy="478043"/>
          </a:xfrm>
        </p:grpSpPr>
        <p:sp>
          <p:nvSpPr>
            <p:cNvPr id="225" name="Google Shape;225;p8"/>
            <p:cNvSpPr/>
            <p:nvPr/>
          </p:nvSpPr>
          <p:spPr>
            <a:xfrm>
              <a:off x="0" y="0"/>
              <a:ext cx="569787" cy="430418"/>
            </a:xfrm>
            <a:custGeom>
              <a:rect b="b" l="l" r="r" t="t"/>
              <a:pathLst>
                <a:path extrusionOk="0" h="430418" w="569787">
                  <a:moveTo>
                    <a:pt x="0" y="0"/>
                  </a:moveTo>
                  <a:lnTo>
                    <a:pt x="569787" y="0"/>
                  </a:lnTo>
                  <a:lnTo>
                    <a:pt x="569787" y="430418"/>
                  </a:lnTo>
                  <a:lnTo>
                    <a:pt x="0" y="430418"/>
                  </a:lnTo>
                  <a:close/>
                </a:path>
              </a:pathLst>
            </a:custGeom>
            <a:gradFill>
              <a:gsLst>
                <a:gs pos="0">
                  <a:srgbClr val="4874B0"/>
                </a:gs>
                <a:gs pos="100000">
                  <a:srgbClr val="053371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</p:sp>
        <p:sp>
          <p:nvSpPr>
            <p:cNvPr id="226" name="Google Shape;226;p8"/>
            <p:cNvSpPr txBox="1"/>
            <p:nvPr/>
          </p:nvSpPr>
          <p:spPr>
            <a:xfrm>
              <a:off x="0" y="-47625"/>
              <a:ext cx="569787" cy="4780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7" name="Google Shape;227;p8"/>
          <p:cNvGrpSpPr/>
          <p:nvPr/>
        </p:nvGrpSpPr>
        <p:grpSpPr>
          <a:xfrm>
            <a:off x="9484674" y="4240719"/>
            <a:ext cx="2342742" cy="1965526"/>
            <a:chOff x="0" y="-47625"/>
            <a:chExt cx="569787" cy="478043"/>
          </a:xfrm>
        </p:grpSpPr>
        <p:sp>
          <p:nvSpPr>
            <p:cNvPr id="228" name="Google Shape;228;p8"/>
            <p:cNvSpPr/>
            <p:nvPr/>
          </p:nvSpPr>
          <p:spPr>
            <a:xfrm>
              <a:off x="0" y="0"/>
              <a:ext cx="569787" cy="430418"/>
            </a:xfrm>
            <a:custGeom>
              <a:rect b="b" l="l" r="r" t="t"/>
              <a:pathLst>
                <a:path extrusionOk="0" h="430418" w="569787">
                  <a:moveTo>
                    <a:pt x="0" y="0"/>
                  </a:moveTo>
                  <a:lnTo>
                    <a:pt x="569787" y="0"/>
                  </a:lnTo>
                  <a:lnTo>
                    <a:pt x="569787" y="430418"/>
                  </a:lnTo>
                  <a:lnTo>
                    <a:pt x="0" y="430418"/>
                  </a:lnTo>
                  <a:close/>
                </a:path>
              </a:pathLst>
            </a:custGeom>
            <a:gradFill>
              <a:gsLst>
                <a:gs pos="0">
                  <a:srgbClr val="4874B0"/>
                </a:gs>
                <a:gs pos="100000">
                  <a:srgbClr val="053371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</p:sp>
        <p:sp>
          <p:nvSpPr>
            <p:cNvPr id="229" name="Google Shape;229;p8"/>
            <p:cNvSpPr txBox="1"/>
            <p:nvPr/>
          </p:nvSpPr>
          <p:spPr>
            <a:xfrm>
              <a:off x="0" y="-47625"/>
              <a:ext cx="569787" cy="4780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0" name="Google Shape;230;p8"/>
          <p:cNvGrpSpPr/>
          <p:nvPr/>
        </p:nvGrpSpPr>
        <p:grpSpPr>
          <a:xfrm>
            <a:off x="9484674" y="7087025"/>
            <a:ext cx="2342742" cy="1965526"/>
            <a:chOff x="0" y="-47625"/>
            <a:chExt cx="569787" cy="478043"/>
          </a:xfrm>
        </p:grpSpPr>
        <p:sp>
          <p:nvSpPr>
            <p:cNvPr id="231" name="Google Shape;231;p8"/>
            <p:cNvSpPr/>
            <p:nvPr/>
          </p:nvSpPr>
          <p:spPr>
            <a:xfrm>
              <a:off x="0" y="0"/>
              <a:ext cx="569787" cy="430418"/>
            </a:xfrm>
            <a:custGeom>
              <a:rect b="b" l="l" r="r" t="t"/>
              <a:pathLst>
                <a:path extrusionOk="0" h="430418" w="569787">
                  <a:moveTo>
                    <a:pt x="0" y="0"/>
                  </a:moveTo>
                  <a:lnTo>
                    <a:pt x="569787" y="0"/>
                  </a:lnTo>
                  <a:lnTo>
                    <a:pt x="569787" y="430418"/>
                  </a:lnTo>
                  <a:lnTo>
                    <a:pt x="0" y="430418"/>
                  </a:lnTo>
                  <a:close/>
                </a:path>
              </a:pathLst>
            </a:custGeom>
            <a:gradFill>
              <a:gsLst>
                <a:gs pos="0">
                  <a:srgbClr val="4874B0"/>
                </a:gs>
                <a:gs pos="100000">
                  <a:srgbClr val="053371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</p:sp>
        <p:sp>
          <p:nvSpPr>
            <p:cNvPr id="232" name="Google Shape;232;p8"/>
            <p:cNvSpPr txBox="1"/>
            <p:nvPr/>
          </p:nvSpPr>
          <p:spPr>
            <a:xfrm>
              <a:off x="0" y="-47625"/>
              <a:ext cx="569787" cy="4780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3" name="Google Shape;233;p8"/>
          <p:cNvSpPr/>
          <p:nvPr/>
        </p:nvSpPr>
        <p:spPr>
          <a:xfrm>
            <a:off x="9835195" y="1746142"/>
            <a:ext cx="1641701" cy="1349180"/>
          </a:xfrm>
          <a:custGeom>
            <a:rect b="b" l="l" r="r" t="t"/>
            <a:pathLst>
              <a:path extrusionOk="0" h="1349180" w="1641701">
                <a:moveTo>
                  <a:pt x="0" y="0"/>
                </a:moveTo>
                <a:lnTo>
                  <a:pt x="1641701" y="0"/>
                </a:lnTo>
                <a:lnTo>
                  <a:pt x="1641701" y="1349180"/>
                </a:lnTo>
                <a:lnTo>
                  <a:pt x="0" y="13491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4" name="Google Shape;234;p8"/>
          <p:cNvSpPr/>
          <p:nvPr/>
        </p:nvSpPr>
        <p:spPr>
          <a:xfrm>
            <a:off x="9895649" y="4537679"/>
            <a:ext cx="1520792" cy="1512496"/>
          </a:xfrm>
          <a:custGeom>
            <a:rect b="b" l="l" r="r" t="t"/>
            <a:pathLst>
              <a:path extrusionOk="0" h="1512496" w="1520792">
                <a:moveTo>
                  <a:pt x="0" y="0"/>
                </a:moveTo>
                <a:lnTo>
                  <a:pt x="1520792" y="0"/>
                </a:lnTo>
                <a:lnTo>
                  <a:pt x="1520792" y="1512497"/>
                </a:lnTo>
                <a:lnTo>
                  <a:pt x="0" y="1512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5" name="Google Shape;235;p8"/>
          <p:cNvSpPr/>
          <p:nvPr/>
        </p:nvSpPr>
        <p:spPr>
          <a:xfrm>
            <a:off x="9911706" y="7430124"/>
            <a:ext cx="1488678" cy="1475144"/>
          </a:xfrm>
          <a:custGeom>
            <a:rect b="b" l="l" r="r" t="t"/>
            <a:pathLst>
              <a:path extrusionOk="0" h="1475144" w="1488678">
                <a:moveTo>
                  <a:pt x="0" y="0"/>
                </a:moveTo>
                <a:lnTo>
                  <a:pt x="1488678" y="0"/>
                </a:lnTo>
                <a:lnTo>
                  <a:pt x="1488678" y="1475144"/>
                </a:lnTo>
                <a:lnTo>
                  <a:pt x="0" y="14751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6" name="Google Shape;236;p8"/>
          <p:cNvSpPr txBox="1"/>
          <p:nvPr/>
        </p:nvSpPr>
        <p:spPr>
          <a:xfrm>
            <a:off x="11942011" y="1432050"/>
            <a:ext cx="6126000" cy="19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76" u="sng" cap="none" strike="noStrike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Relación cliente y el</a:t>
            </a:r>
            <a:r>
              <a:rPr b="1" lang="en-US" sz="2976" u="sng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b="1" i="0" lang="en-US" sz="2976" u="sng" cap="none" strike="noStrike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equipo</a:t>
            </a:r>
            <a:endParaRPr/>
          </a:p>
          <a:p>
            <a:pPr indent="0" lvl="0" marL="0" marR="0" rtl="0" algn="l">
              <a:lnSpc>
                <a:spcPct val="1399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76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F</a:t>
            </a:r>
            <a:r>
              <a:rPr b="0" i="0" lang="en-US" sz="2276" u="none" cap="none" strike="noStrike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omentar la participación del cliente durante el desarrollo de forma activa y frecuencia las interacciones entre equipos</a:t>
            </a:r>
            <a:endParaRPr sz="1100"/>
          </a:p>
        </p:txBody>
      </p:sp>
      <p:sp>
        <p:nvSpPr>
          <p:cNvPr id="237" name="Google Shape;237;p8"/>
          <p:cNvSpPr txBox="1"/>
          <p:nvPr/>
        </p:nvSpPr>
        <p:spPr>
          <a:xfrm>
            <a:off x="0" y="7237825"/>
            <a:ext cx="9484674" cy="3049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5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505" u="none" cap="none" strike="noStrike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METODOLOGÍA</a:t>
            </a:r>
            <a:endParaRPr/>
          </a:p>
          <a:p>
            <a:pPr indent="0" lvl="0" marL="0" marR="0" rtl="0" algn="ctr">
              <a:lnSpc>
                <a:spcPct val="105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505" u="none" cap="none" strike="noStrike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AGILE</a:t>
            </a:r>
            <a:endParaRPr/>
          </a:p>
          <a:p>
            <a:pPr indent="0" lvl="0" marL="0" marR="0" rtl="0" algn="l">
              <a:lnSpc>
                <a:spcPct val="105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505" u="none" cap="none" strike="noStrike">
              <a:solidFill>
                <a:srgbClr val="FFFFF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238" name="Google Shape;238;p8"/>
          <p:cNvSpPr txBox="1"/>
          <p:nvPr/>
        </p:nvSpPr>
        <p:spPr>
          <a:xfrm>
            <a:off x="11942011" y="4332707"/>
            <a:ext cx="6345900" cy="19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76" u="sng" cap="none" strike="noStrike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Entrega continua</a:t>
            </a:r>
            <a:endParaRPr/>
          </a:p>
          <a:p>
            <a:pPr indent="0" lvl="0" marL="0" marR="0" rtl="0" algn="l">
              <a:lnSpc>
                <a:spcPct val="1399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50" u="none" cap="none" strike="noStrike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Es una prioridad la entrega constante de trabajo funcional para un equipo coordinado, conjunto y sostenible. </a:t>
            </a:r>
            <a:endParaRPr sz="2250"/>
          </a:p>
        </p:txBody>
      </p:sp>
      <p:sp>
        <p:nvSpPr>
          <p:cNvPr id="239" name="Google Shape;239;p8"/>
          <p:cNvSpPr txBox="1"/>
          <p:nvPr/>
        </p:nvSpPr>
        <p:spPr>
          <a:xfrm>
            <a:off x="11942011" y="7147480"/>
            <a:ext cx="6126000" cy="19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76" u="sng" cap="none" strike="noStrike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Respuesta del cambio</a:t>
            </a:r>
            <a:endParaRPr/>
          </a:p>
          <a:p>
            <a:pPr indent="0" lvl="0" marL="0" marR="0" rtl="0" algn="l">
              <a:lnSpc>
                <a:spcPct val="1399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Los requisitos del proyecto pueden cambiar y esta metodología ofrece una buena capacidad de respuesta ante estos casos.</a:t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874B0"/>
            </a:gs>
            <a:gs pos="100000">
              <a:srgbClr val="053371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9"/>
          <p:cNvSpPr/>
          <p:nvPr/>
        </p:nvSpPr>
        <p:spPr>
          <a:xfrm flipH="1" rot="5400000">
            <a:off x="15177010" y="-1253949"/>
            <a:ext cx="2720897" cy="5228794"/>
          </a:xfrm>
          <a:custGeom>
            <a:rect b="b" l="l" r="r" t="t"/>
            <a:pathLst>
              <a:path extrusionOk="0" h="5228794" w="2720897">
                <a:moveTo>
                  <a:pt x="0" y="5228795"/>
                </a:moveTo>
                <a:lnTo>
                  <a:pt x="2720897" y="5228795"/>
                </a:lnTo>
                <a:lnTo>
                  <a:pt x="2720897" y="0"/>
                </a:lnTo>
                <a:lnTo>
                  <a:pt x="0" y="0"/>
                </a:lnTo>
                <a:lnTo>
                  <a:pt x="0" y="5228795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5" name="Google Shape;245;p9"/>
          <p:cNvSpPr txBox="1"/>
          <p:nvPr/>
        </p:nvSpPr>
        <p:spPr>
          <a:xfrm>
            <a:off x="1750541" y="3130472"/>
            <a:ext cx="14786917" cy="33265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6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165" u="none" cap="none" strike="noStrike">
                <a:solidFill>
                  <a:srgbClr val="BFCCE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PLAN DE TRABAJO</a:t>
            </a:r>
            <a:endParaRPr/>
          </a:p>
          <a:p>
            <a:pPr indent="0" lvl="0" marL="0" marR="0" rtl="0" algn="ctr">
              <a:lnSpc>
                <a:spcPct val="106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165" u="none" cap="none" strike="noStrike">
                <a:solidFill>
                  <a:srgbClr val="BFCCE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Y</a:t>
            </a:r>
            <a:endParaRPr/>
          </a:p>
          <a:p>
            <a:pPr indent="0" lvl="0" marL="0" marR="0" rtl="0" algn="ctr">
              <a:lnSpc>
                <a:spcPct val="106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165" u="none" cap="none" strike="noStrike">
                <a:solidFill>
                  <a:srgbClr val="BFCCE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EQUIPO</a:t>
            </a:r>
            <a:endParaRPr/>
          </a:p>
        </p:txBody>
      </p:sp>
      <p:sp>
        <p:nvSpPr>
          <p:cNvPr id="246" name="Google Shape;246;p9"/>
          <p:cNvSpPr/>
          <p:nvPr/>
        </p:nvSpPr>
        <p:spPr>
          <a:xfrm rot="-5400000">
            <a:off x="390093" y="-1471468"/>
            <a:ext cx="2720897" cy="5228794"/>
          </a:xfrm>
          <a:custGeom>
            <a:rect b="b" l="l" r="r" t="t"/>
            <a:pathLst>
              <a:path extrusionOk="0" h="5228794" w="2720897">
                <a:moveTo>
                  <a:pt x="0" y="0"/>
                </a:moveTo>
                <a:lnTo>
                  <a:pt x="2720897" y="0"/>
                </a:lnTo>
                <a:lnTo>
                  <a:pt x="2720897" y="5228794"/>
                </a:lnTo>
                <a:lnTo>
                  <a:pt x="0" y="52287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874B0"/>
            </a:gs>
            <a:gs pos="100000">
              <a:srgbClr val="053371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1" name="Google Shape;251;p10"/>
          <p:cNvGraphicFramePr/>
          <p:nvPr/>
        </p:nvGraphicFramePr>
        <p:xfrm>
          <a:off x="1028700" y="329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{3B47E7EC-11A4-42F5-A172-7DABAA44F3A1}</a:tableStyleId>
              </a:tblPr>
              <a:tblGrid>
                <a:gridCol w="2521200"/>
                <a:gridCol w="1238700"/>
                <a:gridCol w="1253850"/>
                <a:gridCol w="1160625"/>
                <a:gridCol w="1246975"/>
                <a:gridCol w="1271300"/>
                <a:gridCol w="1268650"/>
                <a:gridCol w="1277400"/>
                <a:gridCol w="1259125"/>
                <a:gridCol w="1262175"/>
                <a:gridCol w="1324525"/>
                <a:gridCol w="1202875"/>
              </a:tblGrid>
              <a:tr h="812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99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Semanas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4A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99" u="none" cap="none" strike="noStrike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54762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4A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99" u="none" cap="none" strike="noStrike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2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4A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99" u="none" cap="none" strike="noStrike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3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4A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99" u="none" cap="none" strike="noStrike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4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4A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99" u="none" cap="none" strike="noStrike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5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4A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99" u="none" cap="none" strike="noStrike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6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4A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99" u="none" cap="none" strike="noStrike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7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4A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99" u="none" cap="none" strike="noStrike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8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4A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99" u="none" cap="none" strike="noStrike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9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4A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99" u="none" cap="none" strike="noStrike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10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4A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99" u="none" cap="none" strike="noStrike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11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4A8D"/>
                    </a:solidFill>
                  </a:tcPr>
                </a:tc>
              </a:tr>
              <a:tr h="950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99" u="none" cap="none" strike="noStrike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Ingesta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54762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4A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54762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54762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54762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54762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B4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54762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54762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</a:tr>
              <a:tr h="903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99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Propuesta</a:t>
                      </a:r>
                      <a:endParaRPr b="1" sz="1999">
                        <a:solidFill>
                          <a:srgbClr val="FFFFFF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54762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4A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54762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54762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54762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54762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B4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54762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54762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54762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8142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B4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54762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8142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</a:tr>
              <a:tr h="961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99" u="none" cap="none" strike="noStrike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Exploración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4A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8142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54762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8142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8142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8142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8142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63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8142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8142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8142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8142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63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8142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</a:tr>
              <a:tr h="934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99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Prueba Concepto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4A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8142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8142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8142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8142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8142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63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8142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8142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8142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8142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63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8142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</a:tr>
              <a:tr h="1109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Análisis de Correlación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4A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8142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8142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8142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8142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8142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8142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63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8142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</a:tr>
              <a:tr h="990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Limpieza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4A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8142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8142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8142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8142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8142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63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8142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D71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D71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D71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</a:tr>
              <a:tr h="11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899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Feature Engineer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4A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D71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8142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9D71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D71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D71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D71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A44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9D71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D71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D71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D71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A44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9D71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D71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D71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D71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A44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9D71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D71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</a:tr>
              <a:tr h="1001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99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Train y Testing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4A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D71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D71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9D71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D71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D71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D71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A44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9D71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D71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D71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D71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A44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9D71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D71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D71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28E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A44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9D71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28E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28E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28E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</a:tr>
              <a:tr h="86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99" u="none" cap="none" strike="noStrike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Producción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4A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D71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28E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D71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428E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28E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28E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28E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ECE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428E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28E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28E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28E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ECE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428E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28E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28E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28E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ECE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428E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28E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28E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28E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ECE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428E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B2E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874B0"/>
            </a:gs>
            <a:gs pos="100000">
              <a:srgbClr val="053371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1"/>
          <p:cNvSpPr/>
          <p:nvPr/>
        </p:nvSpPr>
        <p:spPr>
          <a:xfrm flipH="1" rot="5400000">
            <a:off x="15177010" y="-1253949"/>
            <a:ext cx="2720897" cy="5228794"/>
          </a:xfrm>
          <a:custGeom>
            <a:rect b="b" l="l" r="r" t="t"/>
            <a:pathLst>
              <a:path extrusionOk="0" h="5228794" w="2720897">
                <a:moveTo>
                  <a:pt x="0" y="5228795"/>
                </a:moveTo>
                <a:lnTo>
                  <a:pt x="2720897" y="5228795"/>
                </a:lnTo>
                <a:lnTo>
                  <a:pt x="2720897" y="0"/>
                </a:lnTo>
                <a:lnTo>
                  <a:pt x="0" y="0"/>
                </a:lnTo>
                <a:lnTo>
                  <a:pt x="0" y="5228795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7" name="Google Shape;257;p11"/>
          <p:cNvSpPr txBox="1"/>
          <p:nvPr/>
        </p:nvSpPr>
        <p:spPr>
          <a:xfrm>
            <a:off x="443343" y="224665"/>
            <a:ext cx="17401314" cy="11357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6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165" u="none" cap="none" strike="noStrike">
                <a:solidFill>
                  <a:srgbClr val="BFCCE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OBJETIVOS DE CADA FASE</a:t>
            </a:r>
            <a:endParaRPr/>
          </a:p>
        </p:txBody>
      </p:sp>
      <p:sp>
        <p:nvSpPr>
          <p:cNvPr id="258" name="Google Shape;258;p11"/>
          <p:cNvSpPr/>
          <p:nvPr/>
        </p:nvSpPr>
        <p:spPr>
          <a:xfrm rot="-5400000">
            <a:off x="390093" y="-1471468"/>
            <a:ext cx="2720897" cy="5228794"/>
          </a:xfrm>
          <a:custGeom>
            <a:rect b="b" l="l" r="r" t="t"/>
            <a:pathLst>
              <a:path extrusionOk="0" h="5228794" w="2720897">
                <a:moveTo>
                  <a:pt x="0" y="0"/>
                </a:moveTo>
                <a:lnTo>
                  <a:pt x="2720897" y="0"/>
                </a:lnTo>
                <a:lnTo>
                  <a:pt x="2720897" y="5228794"/>
                </a:lnTo>
                <a:lnTo>
                  <a:pt x="0" y="52287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59" name="Google Shape;259;p11"/>
          <p:cNvGrpSpPr/>
          <p:nvPr/>
        </p:nvGrpSpPr>
        <p:grpSpPr>
          <a:xfrm>
            <a:off x="1282925" y="1220501"/>
            <a:ext cx="7861128" cy="8693925"/>
            <a:chOff x="0" y="-47625"/>
            <a:chExt cx="2070407" cy="2289743"/>
          </a:xfrm>
        </p:grpSpPr>
        <p:sp>
          <p:nvSpPr>
            <p:cNvPr id="260" name="Google Shape;260;p11"/>
            <p:cNvSpPr/>
            <p:nvPr/>
          </p:nvSpPr>
          <p:spPr>
            <a:xfrm>
              <a:off x="0" y="0"/>
              <a:ext cx="2070407" cy="2242118"/>
            </a:xfrm>
            <a:custGeom>
              <a:rect b="b" l="l" r="r" t="t"/>
              <a:pathLst>
                <a:path extrusionOk="0" h="2242118" w="2070407">
                  <a:moveTo>
                    <a:pt x="0" y="0"/>
                  </a:moveTo>
                  <a:lnTo>
                    <a:pt x="2070407" y="0"/>
                  </a:lnTo>
                  <a:lnTo>
                    <a:pt x="2070407" y="2242118"/>
                  </a:lnTo>
                  <a:lnTo>
                    <a:pt x="0" y="2242118"/>
                  </a:lnTo>
                  <a:close/>
                </a:path>
              </a:pathLst>
            </a:custGeom>
            <a:solidFill>
              <a:srgbClr val="BFCCE9"/>
            </a:solidFill>
            <a:ln>
              <a:noFill/>
            </a:ln>
          </p:spPr>
        </p:sp>
        <p:sp>
          <p:nvSpPr>
            <p:cNvPr id="261" name="Google Shape;261;p11"/>
            <p:cNvSpPr txBox="1"/>
            <p:nvPr/>
          </p:nvSpPr>
          <p:spPr>
            <a:xfrm>
              <a:off x="0" y="-47625"/>
              <a:ext cx="2070407" cy="2289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2" name="Google Shape;262;p11"/>
          <p:cNvGrpSpPr/>
          <p:nvPr/>
        </p:nvGrpSpPr>
        <p:grpSpPr>
          <a:xfrm>
            <a:off x="9970328" y="1228903"/>
            <a:ext cx="7874330" cy="8685469"/>
            <a:chOff x="0" y="-47625"/>
            <a:chExt cx="2073897" cy="2287531"/>
          </a:xfrm>
        </p:grpSpPr>
        <p:sp>
          <p:nvSpPr>
            <p:cNvPr id="263" name="Google Shape;263;p11"/>
            <p:cNvSpPr/>
            <p:nvPr/>
          </p:nvSpPr>
          <p:spPr>
            <a:xfrm>
              <a:off x="0" y="0"/>
              <a:ext cx="2073897" cy="2239906"/>
            </a:xfrm>
            <a:custGeom>
              <a:rect b="b" l="l" r="r" t="t"/>
              <a:pathLst>
                <a:path extrusionOk="0" h="2239906" w="2073897">
                  <a:moveTo>
                    <a:pt x="0" y="0"/>
                  </a:moveTo>
                  <a:lnTo>
                    <a:pt x="2073897" y="0"/>
                  </a:lnTo>
                  <a:lnTo>
                    <a:pt x="2073897" y="2239906"/>
                  </a:lnTo>
                  <a:lnTo>
                    <a:pt x="0" y="2239906"/>
                  </a:lnTo>
                  <a:close/>
                </a:path>
              </a:pathLst>
            </a:custGeom>
            <a:solidFill>
              <a:srgbClr val="BFCCE9"/>
            </a:solidFill>
            <a:ln>
              <a:noFill/>
            </a:ln>
          </p:spPr>
        </p:sp>
        <p:sp>
          <p:nvSpPr>
            <p:cNvPr id="264" name="Google Shape;264;p11"/>
            <p:cNvSpPr txBox="1"/>
            <p:nvPr/>
          </p:nvSpPr>
          <p:spPr>
            <a:xfrm>
              <a:off x="0" y="-47625"/>
              <a:ext cx="2073897" cy="22875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5" name="Google Shape;265;p11"/>
          <p:cNvSpPr txBox="1"/>
          <p:nvPr/>
        </p:nvSpPr>
        <p:spPr>
          <a:xfrm>
            <a:off x="4174956" y="1324000"/>
            <a:ext cx="338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194A8D"/>
                </a:solidFill>
                <a:latin typeface="Open Sans"/>
                <a:ea typeface="Open Sans"/>
                <a:cs typeface="Open Sans"/>
                <a:sym typeface="Open Sans"/>
              </a:rPr>
              <a:t>Start-up</a:t>
            </a:r>
            <a:endParaRPr/>
          </a:p>
        </p:txBody>
      </p:sp>
      <p:sp>
        <p:nvSpPr>
          <p:cNvPr id="266" name="Google Shape;266;p11"/>
          <p:cNvSpPr txBox="1"/>
          <p:nvPr/>
        </p:nvSpPr>
        <p:spPr>
          <a:xfrm>
            <a:off x="11483714" y="1324004"/>
            <a:ext cx="4338399" cy="6889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194A8D"/>
                </a:solidFill>
                <a:latin typeface="Open Sans"/>
                <a:ea typeface="Open Sans"/>
                <a:cs typeface="Open Sans"/>
                <a:sym typeface="Open Sans"/>
              </a:rPr>
              <a:t>Desarrollo</a:t>
            </a:r>
            <a:endParaRPr/>
          </a:p>
        </p:txBody>
      </p:sp>
      <p:sp>
        <p:nvSpPr>
          <p:cNvPr id="267" name="Google Shape;267;p11"/>
          <p:cNvSpPr txBox="1"/>
          <p:nvPr/>
        </p:nvSpPr>
        <p:spPr>
          <a:xfrm>
            <a:off x="1602237" y="2003453"/>
            <a:ext cx="7222500" cy="76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9561" lvl="1" marL="604523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Open Sans"/>
              <a:buAutoNum type="arabicPeriod"/>
            </a:pPr>
            <a:r>
              <a:rPr b="0" i="0" lang="en-US" sz="2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¿Qué factores principales influyen en la suscripción del cliente?</a:t>
            </a:r>
            <a:endParaRPr sz="2600"/>
          </a:p>
          <a:p>
            <a:pPr indent="-289561" lvl="1" marL="604523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Open Sans"/>
              <a:buAutoNum type="arabicPeriod"/>
            </a:pPr>
            <a:r>
              <a:rPr b="0" i="0" lang="en-US" sz="2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¿Cuál es la metodología correcta para validar los resultados del modelo?</a:t>
            </a:r>
            <a:endParaRPr sz="2600"/>
          </a:p>
          <a:p>
            <a:pPr indent="-289561" lvl="1" marL="604523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Open Sans"/>
              <a:buAutoNum type="arabicPeriod"/>
            </a:pPr>
            <a:r>
              <a:rPr b="0" i="0" lang="en-US" sz="2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¿Cuáles serán las herramienta que se utilizarán para el desarrollo?</a:t>
            </a:r>
            <a:endParaRPr sz="2600"/>
          </a:p>
          <a:p>
            <a:pPr indent="-289561" lvl="1" marL="604523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Open Sans"/>
              <a:buAutoNum type="arabicPeriod"/>
            </a:pPr>
            <a:r>
              <a:rPr b="0" i="0" lang="en-US" sz="2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¿Cómo se trabajará con el preprocesamiento y limpieza de los datos?</a:t>
            </a:r>
            <a:endParaRPr sz="2600"/>
          </a:p>
          <a:p>
            <a:pPr indent="-289561" lvl="1" marL="604523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Open Sans"/>
              <a:buAutoNum type="arabicPeriod"/>
            </a:pPr>
            <a:r>
              <a:rPr b="0" i="0" lang="en-US" sz="2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¿Cómo evaluaremos la robustez del modelo en distintos escenarios?</a:t>
            </a:r>
            <a:endParaRPr sz="2600"/>
          </a:p>
          <a:p>
            <a:pPr indent="-289561" lvl="1" marL="604523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Open Sans"/>
              <a:buAutoNum type="arabicPeriod"/>
            </a:pPr>
            <a:r>
              <a:rPr b="0" i="0" lang="en-US" sz="2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¿Cómo podrá el personal de la empresa medir la efectividad del modelo?</a:t>
            </a:r>
            <a:endParaRPr sz="2600"/>
          </a:p>
          <a:p>
            <a:pPr indent="-289561" lvl="1" marL="604523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Open Sans"/>
              <a:buAutoNum type="arabicPeriod"/>
            </a:pPr>
            <a:r>
              <a:rPr b="0" i="0" lang="en-US" sz="2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¿Cómo se documentará el desarrollo del modelo?</a:t>
            </a:r>
            <a:endParaRPr sz="2600"/>
          </a:p>
        </p:txBody>
      </p:sp>
      <p:sp>
        <p:nvSpPr>
          <p:cNvPr id="268" name="Google Shape;268;p11"/>
          <p:cNvSpPr txBox="1"/>
          <p:nvPr/>
        </p:nvSpPr>
        <p:spPr>
          <a:xfrm>
            <a:off x="10296267" y="1955828"/>
            <a:ext cx="7222500" cy="82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7176" lvl="1" marL="539754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Open Sans"/>
              <a:buAutoNum type="arabicPeriod"/>
            </a:pPr>
            <a:r>
              <a:rPr b="0" i="0" lang="en-US" sz="2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Edad,  estado civil, duración de la llamada, cantidad de contactos previos.</a:t>
            </a:r>
            <a:endParaRPr sz="2300"/>
          </a:p>
          <a:p>
            <a:pPr indent="-257176" lvl="1" marL="539754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Open Sans"/>
              <a:buAutoNum type="arabicPeriod"/>
            </a:pPr>
            <a:r>
              <a:rPr b="0" i="0" lang="en-US" sz="2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Validación cruzada y análisis de métricas como F1-score, AUC-ROC y Accuracy.</a:t>
            </a:r>
            <a:endParaRPr sz="2300"/>
          </a:p>
          <a:p>
            <a:pPr indent="-257176" lvl="1" marL="539754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Open Sans"/>
              <a:buAutoNum type="arabicPeriod"/>
            </a:pPr>
            <a:r>
              <a:rPr b="0" i="0" lang="en-US" sz="2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Python, Scikit-learn, Pandas, NumPy, Matplotlib</a:t>
            </a:r>
            <a:endParaRPr sz="2300"/>
          </a:p>
          <a:p>
            <a:pPr indent="-257176" lvl="1" marL="539754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Open Sans"/>
              <a:buAutoNum type="arabicPeriod"/>
            </a:pPr>
            <a:r>
              <a:rPr b="0" i="0" lang="en-US" sz="2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Eliminando valores nulos, normalizando variables y detectando outliers.</a:t>
            </a:r>
            <a:endParaRPr sz="2300"/>
          </a:p>
          <a:p>
            <a:pPr indent="-257176" lvl="1" marL="539754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Open Sans"/>
              <a:buAutoNum type="arabicPeriod"/>
            </a:pPr>
            <a:r>
              <a:rPr b="0" i="0" lang="en-US" sz="2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Probando con conjuntos de datos desbalanceados y simulando cambios en la distribución de datos.</a:t>
            </a:r>
            <a:endParaRPr sz="2300"/>
          </a:p>
          <a:p>
            <a:pPr indent="-257176" lvl="1" marL="539754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Open Sans"/>
              <a:buAutoNum type="arabicPeriod"/>
            </a:pPr>
            <a:r>
              <a:rPr b="0" i="0" lang="en-US" sz="2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Realizando un análisis donde buscarán encontrar una reducción de llamadas innecesarias y a su vez observar una tasa de conversión superior</a:t>
            </a:r>
            <a:endParaRPr sz="2300"/>
          </a:p>
          <a:p>
            <a:pPr indent="-257176" lvl="1" marL="539754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Open Sans"/>
              <a:buAutoNum type="arabicPeriod"/>
            </a:pPr>
            <a:r>
              <a:rPr b="0" i="0" lang="en-US" sz="2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Usando documentación incremental en cada sprint, reportes iterativos y tableros Kanban para registrar avances y mejoras.</a:t>
            </a:r>
            <a:endParaRPr sz="2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874B0"/>
            </a:gs>
            <a:gs pos="100000">
              <a:srgbClr val="053371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9227" y="2744442"/>
            <a:ext cx="6128597" cy="6128597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2"/>
          <p:cNvSpPr/>
          <p:nvPr/>
        </p:nvSpPr>
        <p:spPr>
          <a:xfrm rot="-853466">
            <a:off x="10585234" y="3586054"/>
            <a:ext cx="2095134" cy="591875"/>
          </a:xfrm>
          <a:custGeom>
            <a:rect b="b" l="l" r="r" t="t"/>
            <a:pathLst>
              <a:path extrusionOk="0" h="591875" w="2095134">
                <a:moveTo>
                  <a:pt x="0" y="0"/>
                </a:moveTo>
                <a:lnTo>
                  <a:pt x="2095134" y="0"/>
                </a:lnTo>
                <a:lnTo>
                  <a:pt x="2095134" y="591876"/>
                </a:lnTo>
                <a:lnTo>
                  <a:pt x="0" y="59187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5" name="Google Shape;275;p12"/>
          <p:cNvSpPr/>
          <p:nvPr/>
        </p:nvSpPr>
        <p:spPr>
          <a:xfrm rot="531806">
            <a:off x="11080195" y="6944509"/>
            <a:ext cx="2095134" cy="591875"/>
          </a:xfrm>
          <a:custGeom>
            <a:rect b="b" l="l" r="r" t="t"/>
            <a:pathLst>
              <a:path extrusionOk="0" h="591875" w="2095134">
                <a:moveTo>
                  <a:pt x="0" y="0"/>
                </a:moveTo>
                <a:lnTo>
                  <a:pt x="2095135" y="0"/>
                </a:lnTo>
                <a:lnTo>
                  <a:pt x="2095135" y="591875"/>
                </a:lnTo>
                <a:lnTo>
                  <a:pt x="0" y="5918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6" name="Google Shape;276;p12"/>
          <p:cNvSpPr/>
          <p:nvPr/>
        </p:nvSpPr>
        <p:spPr>
          <a:xfrm flipH="1" rot="-379750">
            <a:off x="5754898" y="8714128"/>
            <a:ext cx="2095134" cy="591875"/>
          </a:xfrm>
          <a:custGeom>
            <a:rect b="b" l="l" r="r" t="t"/>
            <a:pathLst>
              <a:path extrusionOk="0" h="591875" w="2095134">
                <a:moveTo>
                  <a:pt x="2095135" y="0"/>
                </a:moveTo>
                <a:lnTo>
                  <a:pt x="0" y="0"/>
                </a:lnTo>
                <a:lnTo>
                  <a:pt x="0" y="591875"/>
                </a:lnTo>
                <a:lnTo>
                  <a:pt x="2095135" y="591875"/>
                </a:lnTo>
                <a:lnTo>
                  <a:pt x="2095135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7" name="Google Shape;277;p12"/>
          <p:cNvSpPr/>
          <p:nvPr/>
        </p:nvSpPr>
        <p:spPr>
          <a:xfrm flipH="1" rot="736668">
            <a:off x="3790136" y="6194758"/>
            <a:ext cx="2095134" cy="591875"/>
          </a:xfrm>
          <a:custGeom>
            <a:rect b="b" l="l" r="r" t="t"/>
            <a:pathLst>
              <a:path extrusionOk="0" h="591875" w="2095134">
                <a:moveTo>
                  <a:pt x="2095134" y="0"/>
                </a:moveTo>
                <a:lnTo>
                  <a:pt x="0" y="0"/>
                </a:lnTo>
                <a:lnTo>
                  <a:pt x="0" y="591876"/>
                </a:lnTo>
                <a:lnTo>
                  <a:pt x="2095134" y="591876"/>
                </a:lnTo>
                <a:lnTo>
                  <a:pt x="2095134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8" name="Google Shape;278;p12"/>
          <p:cNvSpPr/>
          <p:nvPr/>
        </p:nvSpPr>
        <p:spPr>
          <a:xfrm flipH="1" rot="846232">
            <a:off x="4411886" y="3410337"/>
            <a:ext cx="2095134" cy="591875"/>
          </a:xfrm>
          <a:custGeom>
            <a:rect b="b" l="l" r="r" t="t"/>
            <a:pathLst>
              <a:path extrusionOk="0" h="591875" w="2095134">
                <a:moveTo>
                  <a:pt x="2095134" y="0"/>
                </a:moveTo>
                <a:lnTo>
                  <a:pt x="0" y="0"/>
                </a:lnTo>
                <a:lnTo>
                  <a:pt x="0" y="591876"/>
                </a:lnTo>
                <a:lnTo>
                  <a:pt x="2095134" y="591876"/>
                </a:lnTo>
                <a:lnTo>
                  <a:pt x="2095134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9" name="Google Shape;279;p12"/>
          <p:cNvSpPr/>
          <p:nvPr/>
        </p:nvSpPr>
        <p:spPr>
          <a:xfrm>
            <a:off x="16537459" y="-1299795"/>
            <a:ext cx="2891099" cy="5555874"/>
          </a:xfrm>
          <a:custGeom>
            <a:rect b="b" l="l" r="r" t="t"/>
            <a:pathLst>
              <a:path extrusionOk="0" h="5555874" w="2891099">
                <a:moveTo>
                  <a:pt x="0" y="0"/>
                </a:moveTo>
                <a:lnTo>
                  <a:pt x="2891098" y="0"/>
                </a:lnTo>
                <a:lnTo>
                  <a:pt x="2891098" y="5555873"/>
                </a:lnTo>
                <a:lnTo>
                  <a:pt x="0" y="55558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0" name="Google Shape;280;p12"/>
          <p:cNvSpPr txBox="1"/>
          <p:nvPr/>
        </p:nvSpPr>
        <p:spPr>
          <a:xfrm>
            <a:off x="1750541" y="962637"/>
            <a:ext cx="14786917" cy="11357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6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165" u="none" cap="none" strike="noStrike">
                <a:solidFill>
                  <a:srgbClr val="BFCCE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EQUIPO PROPUESTO</a:t>
            </a:r>
            <a:endParaRPr/>
          </a:p>
        </p:txBody>
      </p:sp>
      <p:sp>
        <p:nvSpPr>
          <p:cNvPr id="281" name="Google Shape;281;p12"/>
          <p:cNvSpPr/>
          <p:nvPr/>
        </p:nvSpPr>
        <p:spPr>
          <a:xfrm flipH="1">
            <a:off x="-1140557" y="-819359"/>
            <a:ext cx="2891099" cy="5555874"/>
          </a:xfrm>
          <a:custGeom>
            <a:rect b="b" l="l" r="r" t="t"/>
            <a:pathLst>
              <a:path extrusionOk="0" h="5555874" w="2891099">
                <a:moveTo>
                  <a:pt x="2891098" y="0"/>
                </a:moveTo>
                <a:lnTo>
                  <a:pt x="0" y="0"/>
                </a:lnTo>
                <a:lnTo>
                  <a:pt x="0" y="5555874"/>
                </a:lnTo>
                <a:lnTo>
                  <a:pt x="2891098" y="5555874"/>
                </a:lnTo>
                <a:lnTo>
                  <a:pt x="2891098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2" name="Google Shape;282;p12"/>
          <p:cNvSpPr txBox="1"/>
          <p:nvPr/>
        </p:nvSpPr>
        <p:spPr>
          <a:xfrm>
            <a:off x="12816218" y="2796857"/>
            <a:ext cx="4079189" cy="1085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70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Ingesta de datos, limpieza, el entender el feature engineer que ya está hecho</a:t>
            </a:r>
            <a:endParaRPr/>
          </a:p>
        </p:txBody>
      </p:sp>
      <p:sp>
        <p:nvSpPr>
          <p:cNvPr id="283" name="Google Shape;283;p12"/>
          <p:cNvSpPr txBox="1"/>
          <p:nvPr/>
        </p:nvSpPr>
        <p:spPr>
          <a:xfrm>
            <a:off x="13638111" y="7034947"/>
            <a:ext cx="4079189" cy="1085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70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Exploración de datos, gráficos de distribución de las variables, correlación con variable objetivo.</a:t>
            </a:r>
            <a:endParaRPr/>
          </a:p>
        </p:txBody>
      </p:sp>
      <p:sp>
        <p:nvSpPr>
          <p:cNvPr id="284" name="Google Shape;284;p12"/>
          <p:cNvSpPr txBox="1"/>
          <p:nvPr/>
        </p:nvSpPr>
        <p:spPr>
          <a:xfrm>
            <a:off x="1649471" y="8314697"/>
            <a:ext cx="4079189" cy="7217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70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Modelos RF, SVM y RL, hiperparametros y evaluaciones.</a:t>
            </a:r>
            <a:endParaRPr/>
          </a:p>
        </p:txBody>
      </p:sp>
      <p:sp>
        <p:nvSpPr>
          <p:cNvPr id="285" name="Google Shape;285;p12"/>
          <p:cNvSpPr txBox="1"/>
          <p:nvPr/>
        </p:nvSpPr>
        <p:spPr>
          <a:xfrm>
            <a:off x="488751" y="2625426"/>
            <a:ext cx="4142486" cy="1039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1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96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Transmitir propuestas de valor, propinar información, feedback y cambios ante la necesidad. </a:t>
            </a:r>
            <a:endParaRPr/>
          </a:p>
        </p:txBody>
      </p:sp>
      <p:sp>
        <p:nvSpPr>
          <p:cNvPr id="286" name="Google Shape;286;p12"/>
          <p:cNvSpPr txBox="1"/>
          <p:nvPr/>
        </p:nvSpPr>
        <p:spPr>
          <a:xfrm>
            <a:off x="488751" y="5346115"/>
            <a:ext cx="4079189" cy="7217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70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Pipeline para disponer el mejor modelo en producción.</a:t>
            </a:r>
            <a:endParaRPr/>
          </a:p>
        </p:txBody>
      </p:sp>
      <p:sp>
        <p:nvSpPr>
          <p:cNvPr id="287" name="Google Shape;287;p12"/>
          <p:cNvSpPr txBox="1"/>
          <p:nvPr/>
        </p:nvSpPr>
        <p:spPr>
          <a:xfrm rot="2505507">
            <a:off x="8442016" y="4055434"/>
            <a:ext cx="2479761" cy="8511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4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Ingeniero de </a:t>
            </a:r>
            <a:endParaRPr b="0" i="0" sz="2304" u="none" cap="none" strike="noStrike">
              <a:solidFill>
                <a:srgbClr val="FFFFFF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ctr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4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datos</a:t>
            </a:r>
            <a:endParaRPr/>
          </a:p>
        </p:txBody>
      </p:sp>
      <p:sp>
        <p:nvSpPr>
          <p:cNvPr id="288" name="Google Shape;288;p12"/>
          <p:cNvSpPr txBox="1"/>
          <p:nvPr/>
        </p:nvSpPr>
        <p:spPr>
          <a:xfrm rot="-4386319">
            <a:off x="9167082" y="5983484"/>
            <a:ext cx="2308222" cy="8493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99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Analista de </a:t>
            </a:r>
            <a:endParaRPr b="0" i="0" sz="2299" u="none" cap="none" strike="noStrike">
              <a:solidFill>
                <a:srgbClr val="FFFFFF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ctr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99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datos</a:t>
            </a:r>
            <a:endParaRPr/>
          </a:p>
        </p:txBody>
      </p:sp>
      <p:sp>
        <p:nvSpPr>
          <p:cNvPr id="289" name="Google Shape;289;p12"/>
          <p:cNvSpPr txBox="1"/>
          <p:nvPr/>
        </p:nvSpPr>
        <p:spPr>
          <a:xfrm rot="4066158">
            <a:off x="5579345" y="5918230"/>
            <a:ext cx="2446233" cy="8496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Ingeniero en </a:t>
            </a:r>
            <a:endParaRPr b="0" i="0" sz="2300" u="none" cap="none" strike="noStrike">
              <a:solidFill>
                <a:srgbClr val="FFFFFF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Machine Learning</a:t>
            </a:r>
            <a:endParaRPr/>
          </a:p>
        </p:txBody>
      </p:sp>
      <p:sp>
        <p:nvSpPr>
          <p:cNvPr id="290" name="Google Shape;290;p12"/>
          <p:cNvSpPr txBox="1"/>
          <p:nvPr/>
        </p:nvSpPr>
        <p:spPr>
          <a:xfrm>
            <a:off x="7220465" y="7255247"/>
            <a:ext cx="2546100" cy="13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Científico de </a:t>
            </a:r>
            <a:endParaRPr b="0" i="0" sz="2300" u="none" cap="none" strike="noStrike">
              <a:solidFill>
                <a:srgbClr val="FFFFFF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datos</a:t>
            </a:r>
            <a:endParaRPr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91" name="Google Shape;291;p12"/>
          <p:cNvSpPr txBox="1"/>
          <p:nvPr/>
        </p:nvSpPr>
        <p:spPr>
          <a:xfrm rot="-2307628">
            <a:off x="6790704" y="4153560"/>
            <a:ext cx="996504" cy="354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4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Cliente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874B0"/>
            </a:gs>
            <a:gs pos="100000">
              <a:srgbClr val="053371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c57a44083_0_6"/>
          <p:cNvSpPr/>
          <p:nvPr/>
        </p:nvSpPr>
        <p:spPr>
          <a:xfrm>
            <a:off x="9525" y="-1899189"/>
            <a:ext cx="19484227" cy="12835235"/>
          </a:xfrm>
          <a:custGeom>
            <a:rect b="b" l="l" r="r" t="t"/>
            <a:pathLst>
              <a:path extrusionOk="0" h="12835235" w="19484227">
                <a:moveTo>
                  <a:pt x="0" y="0"/>
                </a:moveTo>
                <a:lnTo>
                  <a:pt x="19484227" y="0"/>
                </a:lnTo>
                <a:lnTo>
                  <a:pt x="19484227" y="12835235"/>
                </a:lnTo>
                <a:lnTo>
                  <a:pt x="0" y="128352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7" name="Google Shape;297;g35c57a44083_0_6"/>
          <p:cNvSpPr/>
          <p:nvPr/>
        </p:nvSpPr>
        <p:spPr>
          <a:xfrm flipH="1">
            <a:off x="8788436" y="-316726"/>
            <a:ext cx="7886994" cy="10920453"/>
          </a:xfrm>
          <a:custGeom>
            <a:rect b="b" l="l" r="r" t="t"/>
            <a:pathLst>
              <a:path extrusionOk="0" h="10920453" w="7886994">
                <a:moveTo>
                  <a:pt x="7886994" y="0"/>
                </a:moveTo>
                <a:lnTo>
                  <a:pt x="0" y="0"/>
                </a:lnTo>
                <a:lnTo>
                  <a:pt x="0" y="10920452"/>
                </a:lnTo>
                <a:lnTo>
                  <a:pt x="7886994" y="10920452"/>
                </a:lnTo>
                <a:lnTo>
                  <a:pt x="7886994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98" name="Google Shape;298;g35c57a44083_0_6"/>
          <p:cNvGrpSpPr/>
          <p:nvPr/>
        </p:nvGrpSpPr>
        <p:grpSpPr>
          <a:xfrm>
            <a:off x="9144000" y="-180827"/>
            <a:ext cx="9144454" cy="10468053"/>
            <a:chOff x="0" y="-47625"/>
            <a:chExt cx="2408400" cy="2757000"/>
          </a:xfrm>
        </p:grpSpPr>
        <p:sp>
          <p:nvSpPr>
            <p:cNvPr id="299" name="Google Shape;299;g35c57a44083_0_6"/>
            <p:cNvSpPr/>
            <p:nvPr/>
          </p:nvSpPr>
          <p:spPr>
            <a:xfrm>
              <a:off x="0" y="0"/>
              <a:ext cx="2408296" cy="2709333"/>
            </a:xfrm>
            <a:custGeom>
              <a:rect b="b" l="l" r="r" t="t"/>
              <a:pathLst>
                <a:path extrusionOk="0" h="2709333" w="2408296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300" name="Google Shape;300;g35c57a44083_0_6"/>
            <p:cNvSpPr txBox="1"/>
            <p:nvPr/>
          </p:nvSpPr>
          <p:spPr>
            <a:xfrm>
              <a:off x="0" y="-47625"/>
              <a:ext cx="2408400" cy="27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1" name="Google Shape;301;g35c57a44083_0_6"/>
          <p:cNvSpPr txBox="1"/>
          <p:nvPr/>
        </p:nvSpPr>
        <p:spPr>
          <a:xfrm>
            <a:off x="1519049" y="3813600"/>
            <a:ext cx="6105900" cy="26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Cambios </a:t>
            </a:r>
            <a:r>
              <a:rPr b="1" lang="en-US" sz="7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realizados</a:t>
            </a:r>
            <a:endParaRPr sz="7200"/>
          </a:p>
        </p:txBody>
      </p:sp>
      <p:sp>
        <p:nvSpPr>
          <p:cNvPr id="302" name="Google Shape;302;g35c57a44083_0_6"/>
          <p:cNvSpPr txBox="1"/>
          <p:nvPr/>
        </p:nvSpPr>
        <p:spPr>
          <a:xfrm>
            <a:off x="9336054" y="-51900"/>
            <a:ext cx="9039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35c57a44083_0_6"/>
          <p:cNvSpPr txBox="1"/>
          <p:nvPr/>
        </p:nvSpPr>
        <p:spPr>
          <a:xfrm>
            <a:off x="9240225" y="414900"/>
            <a:ext cx="8952000" cy="9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31800" lvl="0" marL="45720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94A8D"/>
              </a:buClr>
              <a:buSzPts val="3200"/>
              <a:buFont typeface="Open Sans"/>
              <a:buChar char="●"/>
            </a:pPr>
            <a:r>
              <a:rPr lang="en-US" sz="3200">
                <a:solidFill>
                  <a:srgbClr val="194A8D"/>
                </a:solidFill>
                <a:latin typeface="Open Sans"/>
                <a:ea typeface="Open Sans"/>
                <a:cs typeface="Open Sans"/>
                <a:sym typeface="Open Sans"/>
              </a:rPr>
              <a:t>Se simplificó el texto del contexto, para enfocar el problema a </a:t>
            </a:r>
            <a:r>
              <a:rPr lang="en-US" sz="3200">
                <a:solidFill>
                  <a:srgbClr val="194A8D"/>
                </a:solidFill>
                <a:latin typeface="Open Sans"/>
                <a:ea typeface="Open Sans"/>
                <a:cs typeface="Open Sans"/>
                <a:sym typeface="Open Sans"/>
              </a:rPr>
              <a:t>resolver</a:t>
            </a:r>
            <a:r>
              <a:rPr lang="en-US" sz="3200">
                <a:solidFill>
                  <a:srgbClr val="194A8D"/>
                </a:solidFill>
                <a:latin typeface="Open Sans"/>
                <a:ea typeface="Open Sans"/>
                <a:cs typeface="Open Sans"/>
                <a:sym typeface="Open Sans"/>
              </a:rPr>
              <a:t> y las decisiones a tomar con los resultados conseguidos en el proyecto.</a:t>
            </a:r>
            <a:endParaRPr sz="3200">
              <a:solidFill>
                <a:srgbClr val="194A8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194A8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31800" lvl="0" marL="45720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94A8D"/>
              </a:buClr>
              <a:buSzPts val="3200"/>
              <a:buFont typeface="Open Sans"/>
              <a:buChar char="●"/>
            </a:pPr>
            <a:r>
              <a:rPr lang="en-US" sz="3200">
                <a:solidFill>
                  <a:srgbClr val="194A8D"/>
                </a:solidFill>
                <a:latin typeface="Open Sans"/>
                <a:ea typeface="Open Sans"/>
                <a:cs typeface="Open Sans"/>
                <a:sym typeface="Open Sans"/>
              </a:rPr>
              <a:t>Se cambió la diapositiva de premisas para definir objetivos claros con los cuales mediremos el resultado del proyecto. Algunos objetivos se </a:t>
            </a:r>
            <a:r>
              <a:rPr lang="en-US" sz="3200">
                <a:solidFill>
                  <a:srgbClr val="194A8D"/>
                </a:solidFill>
                <a:latin typeface="Open Sans"/>
                <a:ea typeface="Open Sans"/>
                <a:cs typeface="Open Sans"/>
                <a:sym typeface="Open Sans"/>
              </a:rPr>
              <a:t>definirán</a:t>
            </a:r>
            <a:r>
              <a:rPr lang="en-US" sz="3200">
                <a:solidFill>
                  <a:srgbClr val="194A8D"/>
                </a:solidFill>
                <a:latin typeface="Open Sans"/>
                <a:ea typeface="Open Sans"/>
                <a:cs typeface="Open Sans"/>
                <a:sym typeface="Open Sans"/>
              </a:rPr>
              <a:t> en conjunto con la sección de marketing de la empresa.</a:t>
            </a:r>
            <a:endParaRPr sz="3200">
              <a:solidFill>
                <a:srgbClr val="194A8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194A8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31800" lvl="0" marL="45720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94A8D"/>
              </a:buClr>
              <a:buSzPts val="3200"/>
              <a:buFont typeface="Open Sans"/>
              <a:buChar char="●"/>
            </a:pPr>
            <a:r>
              <a:rPr lang="en-US" sz="3200">
                <a:solidFill>
                  <a:srgbClr val="194A8D"/>
                </a:solidFill>
                <a:latin typeface="Open Sans"/>
                <a:ea typeface="Open Sans"/>
                <a:cs typeface="Open Sans"/>
                <a:sym typeface="Open Sans"/>
              </a:rPr>
              <a:t>Se definieron los entregables del proyecto, aclarando las </a:t>
            </a:r>
            <a:r>
              <a:rPr lang="en-US" sz="3200">
                <a:solidFill>
                  <a:srgbClr val="194A8D"/>
                </a:solidFill>
                <a:latin typeface="Open Sans"/>
                <a:ea typeface="Open Sans"/>
                <a:cs typeface="Open Sans"/>
                <a:sym typeface="Open Sans"/>
              </a:rPr>
              <a:t>posibles</a:t>
            </a:r>
            <a:r>
              <a:rPr lang="en-US" sz="3200">
                <a:solidFill>
                  <a:srgbClr val="194A8D"/>
                </a:solidFill>
                <a:latin typeface="Open Sans"/>
                <a:ea typeface="Open Sans"/>
                <a:cs typeface="Open Sans"/>
                <a:sym typeface="Open Sans"/>
              </a:rPr>
              <a:t> opciones en que se presentarán la solución.</a:t>
            </a:r>
            <a:endParaRPr sz="3200">
              <a:solidFill>
                <a:srgbClr val="194A8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874B0"/>
            </a:gs>
            <a:gs pos="100000">
              <a:srgbClr val="053371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621c6afc90_2_137"/>
          <p:cNvSpPr/>
          <p:nvPr/>
        </p:nvSpPr>
        <p:spPr>
          <a:xfrm flipH="1" rot="5400000">
            <a:off x="15177010" y="-1253949"/>
            <a:ext cx="2720897" cy="5228794"/>
          </a:xfrm>
          <a:custGeom>
            <a:rect b="b" l="l" r="r" t="t"/>
            <a:pathLst>
              <a:path extrusionOk="0" h="5228794" w="2720897">
                <a:moveTo>
                  <a:pt x="0" y="5228795"/>
                </a:moveTo>
                <a:lnTo>
                  <a:pt x="2720897" y="5228795"/>
                </a:lnTo>
                <a:lnTo>
                  <a:pt x="2720897" y="0"/>
                </a:lnTo>
                <a:lnTo>
                  <a:pt x="0" y="0"/>
                </a:lnTo>
                <a:lnTo>
                  <a:pt x="0" y="5228795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9" name="Google Shape;309;g3621c6afc90_2_137"/>
          <p:cNvSpPr txBox="1"/>
          <p:nvPr/>
        </p:nvSpPr>
        <p:spPr>
          <a:xfrm>
            <a:off x="1750491" y="3706347"/>
            <a:ext cx="14787000" cy="28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6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65">
                <a:solidFill>
                  <a:srgbClr val="BFCCE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PoC</a:t>
            </a:r>
            <a:endParaRPr sz="9065">
              <a:solidFill>
                <a:srgbClr val="BFCCE9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marR="0" rtl="0" algn="ctr">
              <a:lnSpc>
                <a:spcPct val="106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65">
                <a:solidFill>
                  <a:srgbClr val="BFCCE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(Prueba de concepto)</a:t>
            </a:r>
            <a:endParaRPr sz="9065">
              <a:solidFill>
                <a:srgbClr val="BFCCE9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310" name="Google Shape;310;g3621c6afc90_2_137"/>
          <p:cNvSpPr/>
          <p:nvPr/>
        </p:nvSpPr>
        <p:spPr>
          <a:xfrm rot="-5400000">
            <a:off x="390093" y="-1471468"/>
            <a:ext cx="2720897" cy="5228794"/>
          </a:xfrm>
          <a:custGeom>
            <a:rect b="b" l="l" r="r" t="t"/>
            <a:pathLst>
              <a:path extrusionOk="0" h="5228794" w="2720897">
                <a:moveTo>
                  <a:pt x="0" y="0"/>
                </a:moveTo>
                <a:lnTo>
                  <a:pt x="2720897" y="0"/>
                </a:lnTo>
                <a:lnTo>
                  <a:pt x="2720897" y="5228794"/>
                </a:lnTo>
                <a:lnTo>
                  <a:pt x="0" y="52287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874B0"/>
            </a:gs>
            <a:gs pos="100000">
              <a:srgbClr val="053371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621c6afc90_2_105"/>
          <p:cNvSpPr/>
          <p:nvPr/>
        </p:nvSpPr>
        <p:spPr>
          <a:xfrm flipH="1" rot="5400000">
            <a:off x="15177010" y="-1253949"/>
            <a:ext cx="2720897" cy="5228794"/>
          </a:xfrm>
          <a:custGeom>
            <a:rect b="b" l="l" r="r" t="t"/>
            <a:pathLst>
              <a:path extrusionOk="0" h="5228794" w="2720897">
                <a:moveTo>
                  <a:pt x="0" y="5228795"/>
                </a:moveTo>
                <a:lnTo>
                  <a:pt x="2720897" y="5228795"/>
                </a:lnTo>
                <a:lnTo>
                  <a:pt x="2720897" y="0"/>
                </a:lnTo>
                <a:lnTo>
                  <a:pt x="0" y="0"/>
                </a:lnTo>
                <a:lnTo>
                  <a:pt x="0" y="5228795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6" name="Google Shape;316;g3621c6afc90_2_105"/>
          <p:cNvSpPr txBox="1"/>
          <p:nvPr/>
        </p:nvSpPr>
        <p:spPr>
          <a:xfrm>
            <a:off x="1750491" y="514572"/>
            <a:ext cx="14787000" cy="12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6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165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Objetivo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7" name="Google Shape;317;g3621c6afc90_2_105"/>
          <p:cNvSpPr/>
          <p:nvPr/>
        </p:nvSpPr>
        <p:spPr>
          <a:xfrm rot="-5400000">
            <a:off x="390093" y="-1471468"/>
            <a:ext cx="2720897" cy="5228794"/>
          </a:xfrm>
          <a:custGeom>
            <a:rect b="b" l="l" r="r" t="t"/>
            <a:pathLst>
              <a:path extrusionOk="0" h="5228794" w="2720897">
                <a:moveTo>
                  <a:pt x="0" y="0"/>
                </a:moveTo>
                <a:lnTo>
                  <a:pt x="2720897" y="0"/>
                </a:lnTo>
                <a:lnTo>
                  <a:pt x="2720897" y="5228794"/>
                </a:lnTo>
                <a:lnTo>
                  <a:pt x="0" y="52287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8" name="Google Shape;318;g3621c6afc90_2_105"/>
          <p:cNvSpPr txBox="1"/>
          <p:nvPr/>
        </p:nvSpPr>
        <p:spPr>
          <a:xfrm>
            <a:off x="1282525" y="2170500"/>
            <a:ext cx="15762300" cy="72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699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League Spartan"/>
              <a:buAutoNum type="arabicPeriod"/>
            </a:pPr>
            <a:r>
              <a:rPr lang="en-US" sz="38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Entender el perfil de los clientes que aceptan la suscripción mediante análisis exploratorio.</a:t>
            </a:r>
            <a:br>
              <a:rPr lang="en-US" sz="38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</a:br>
            <a:endParaRPr sz="3800">
              <a:solidFill>
                <a:schemeClr val="lt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-469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AutoNum type="arabicPeriod"/>
            </a:pPr>
            <a:r>
              <a:rPr lang="en-US" sz="38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Identificar patrones predictivos en los datos que permitan anticipar la aceptación o rechazo de una oferta.</a:t>
            </a:r>
            <a:br>
              <a:rPr lang="en-US" sz="38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</a:br>
            <a:endParaRPr sz="3800">
              <a:solidFill>
                <a:schemeClr val="lt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-469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AutoNum type="arabicPeriod"/>
            </a:pPr>
            <a:r>
              <a:rPr lang="en-US" sz="38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Evaluar la precisión de modelos de clasificación, mejorando especialmente la capacidad de identificar correctamente a los clientes que sí aceptan (y = yes).</a:t>
            </a:r>
            <a:br>
              <a:rPr lang="en-US" sz="38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</a:br>
            <a:endParaRPr sz="3800">
              <a:solidFill>
                <a:schemeClr val="lt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-469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AutoNum type="arabicPeriod"/>
            </a:pPr>
            <a:r>
              <a:rPr lang="en-US" sz="38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Desarrollar una base robusta de procesamiento y modelado, que pueda ser extendida a producción o escalada en proyectos reales.</a:t>
            </a:r>
            <a:endParaRPr sz="3800">
              <a:solidFill>
                <a:schemeClr val="lt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chemeClr val="lt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874B0"/>
            </a:gs>
            <a:gs pos="100000">
              <a:srgbClr val="053371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621c6afc90_2_99"/>
          <p:cNvSpPr/>
          <p:nvPr/>
        </p:nvSpPr>
        <p:spPr>
          <a:xfrm flipH="1" rot="5400000">
            <a:off x="15177010" y="-1253949"/>
            <a:ext cx="2720897" cy="5228794"/>
          </a:xfrm>
          <a:custGeom>
            <a:rect b="b" l="l" r="r" t="t"/>
            <a:pathLst>
              <a:path extrusionOk="0" h="5228794" w="2720897">
                <a:moveTo>
                  <a:pt x="0" y="5228795"/>
                </a:moveTo>
                <a:lnTo>
                  <a:pt x="2720897" y="5228795"/>
                </a:lnTo>
                <a:lnTo>
                  <a:pt x="2720897" y="0"/>
                </a:lnTo>
                <a:lnTo>
                  <a:pt x="0" y="0"/>
                </a:lnTo>
                <a:lnTo>
                  <a:pt x="0" y="5228795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4" name="Google Shape;324;g3621c6afc90_2_99"/>
          <p:cNvSpPr txBox="1"/>
          <p:nvPr/>
        </p:nvSpPr>
        <p:spPr>
          <a:xfrm>
            <a:off x="1750491" y="390472"/>
            <a:ext cx="14787000" cy="25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6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165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Metodología</a:t>
            </a:r>
            <a:endParaRPr sz="8165">
              <a:solidFill>
                <a:schemeClr val="lt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marR="0" rtl="0" algn="l">
              <a:lnSpc>
                <a:spcPct val="106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165">
              <a:solidFill>
                <a:schemeClr val="lt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325" name="Google Shape;325;g3621c6afc90_2_99"/>
          <p:cNvSpPr/>
          <p:nvPr/>
        </p:nvSpPr>
        <p:spPr>
          <a:xfrm rot="-5400000">
            <a:off x="390093" y="-1471468"/>
            <a:ext cx="2720897" cy="5228794"/>
          </a:xfrm>
          <a:custGeom>
            <a:rect b="b" l="l" r="r" t="t"/>
            <a:pathLst>
              <a:path extrusionOk="0" h="5228794" w="2720897">
                <a:moveTo>
                  <a:pt x="0" y="0"/>
                </a:moveTo>
                <a:lnTo>
                  <a:pt x="2720897" y="0"/>
                </a:lnTo>
                <a:lnTo>
                  <a:pt x="2720897" y="5228794"/>
                </a:lnTo>
                <a:lnTo>
                  <a:pt x="0" y="52287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6" name="Google Shape;326;g3621c6afc90_2_99"/>
          <p:cNvSpPr txBox="1"/>
          <p:nvPr/>
        </p:nvSpPr>
        <p:spPr>
          <a:xfrm>
            <a:off x="1750500" y="1977250"/>
            <a:ext cx="14787000" cy="81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League Spartan"/>
              <a:buChar char="●"/>
            </a:pPr>
            <a:r>
              <a:rPr lang="en-US" sz="40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Análisis exploratorio: </a:t>
            </a:r>
            <a:r>
              <a:rPr lang="en-US" sz="40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Visualización de la distribución y relación de variables.</a:t>
            </a:r>
            <a:br>
              <a:rPr lang="en-US" sz="40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</a:br>
            <a:endParaRPr sz="4000">
              <a:solidFill>
                <a:schemeClr val="lt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League Spartan"/>
              <a:buChar char="●"/>
            </a:pPr>
            <a:r>
              <a:rPr lang="en-US" sz="40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Modelo base: </a:t>
            </a:r>
            <a:r>
              <a:rPr lang="en-US" sz="40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Regresión logística entrenada con el 20% de los datos, revelando limitaciones por el desbalance de clases.</a:t>
            </a:r>
            <a:endParaRPr sz="4000">
              <a:solidFill>
                <a:schemeClr val="lt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League Spartan"/>
              <a:buChar char="●"/>
            </a:pPr>
            <a:r>
              <a:rPr lang="en-US" sz="40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Procesamiento de datos: detección de outliers y valores faltantes.</a:t>
            </a:r>
            <a:br>
              <a:rPr lang="en-US" sz="40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</a:br>
            <a:endParaRPr sz="4000">
              <a:solidFill>
                <a:schemeClr val="lt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League Spartan"/>
              <a:buChar char="●"/>
            </a:pPr>
            <a:r>
              <a:rPr lang="en-US" sz="40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Ingeniería de características: Codificación, creación de nuevas variables y discretización para enriquecer el dataset.</a:t>
            </a:r>
            <a:br>
              <a:rPr lang="en-US" sz="40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</a:br>
            <a:endParaRPr sz="4000">
              <a:solidFill>
                <a:schemeClr val="lt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League Spartan"/>
              <a:buChar char="●"/>
            </a:pPr>
            <a:r>
              <a:rPr lang="en-US" sz="40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PoC final:</a:t>
            </a:r>
            <a:r>
              <a:rPr lang="en-US" sz="40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Uso de SMOTE para balanceo y entrenamiento de un Random Forest, mejorando sensibilidad y precisión.</a:t>
            </a:r>
            <a:endParaRPr sz="4000">
              <a:solidFill>
                <a:schemeClr val="lt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874B0"/>
            </a:gs>
            <a:gs pos="100000">
              <a:srgbClr val="053371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621c6afc90_5_0"/>
          <p:cNvSpPr/>
          <p:nvPr/>
        </p:nvSpPr>
        <p:spPr>
          <a:xfrm flipH="1" rot="5400000">
            <a:off x="15177010" y="-1253949"/>
            <a:ext cx="2720897" cy="5228794"/>
          </a:xfrm>
          <a:custGeom>
            <a:rect b="b" l="l" r="r" t="t"/>
            <a:pathLst>
              <a:path extrusionOk="0" h="5228794" w="2720897">
                <a:moveTo>
                  <a:pt x="0" y="5228795"/>
                </a:moveTo>
                <a:lnTo>
                  <a:pt x="2720897" y="5228795"/>
                </a:lnTo>
                <a:lnTo>
                  <a:pt x="2720897" y="0"/>
                </a:lnTo>
                <a:lnTo>
                  <a:pt x="0" y="0"/>
                </a:lnTo>
                <a:lnTo>
                  <a:pt x="0" y="5228795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32" name="Google Shape;332;g3621c6afc90_5_0"/>
          <p:cNvSpPr txBox="1"/>
          <p:nvPr/>
        </p:nvSpPr>
        <p:spPr>
          <a:xfrm>
            <a:off x="1750491" y="390472"/>
            <a:ext cx="14787000" cy="25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6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165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Regresión logistica (bassline)</a:t>
            </a:r>
            <a:endParaRPr sz="8165">
              <a:solidFill>
                <a:schemeClr val="lt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marR="0" rtl="0" algn="l">
              <a:lnSpc>
                <a:spcPct val="106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165">
              <a:solidFill>
                <a:schemeClr val="lt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333" name="Google Shape;333;g3621c6afc90_5_0"/>
          <p:cNvSpPr/>
          <p:nvPr/>
        </p:nvSpPr>
        <p:spPr>
          <a:xfrm rot="-5400000">
            <a:off x="390093" y="-1471468"/>
            <a:ext cx="2720897" cy="5228794"/>
          </a:xfrm>
          <a:custGeom>
            <a:rect b="b" l="l" r="r" t="t"/>
            <a:pathLst>
              <a:path extrusionOk="0" h="5228794" w="2720897">
                <a:moveTo>
                  <a:pt x="0" y="0"/>
                </a:moveTo>
                <a:lnTo>
                  <a:pt x="2720897" y="0"/>
                </a:lnTo>
                <a:lnTo>
                  <a:pt x="2720897" y="5228794"/>
                </a:lnTo>
                <a:lnTo>
                  <a:pt x="0" y="52287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34" name="Google Shape;334;g3621c6afc90_5_0"/>
          <p:cNvSpPr txBox="1"/>
          <p:nvPr/>
        </p:nvSpPr>
        <p:spPr>
          <a:xfrm>
            <a:off x="1750500" y="1977250"/>
            <a:ext cx="14787000" cy="76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Ventaja: </a:t>
            </a:r>
            <a:endParaRPr sz="6000">
              <a:solidFill>
                <a:schemeClr val="lt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lt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Acuraccy: 90%</a:t>
            </a:r>
            <a:endParaRPr sz="6000">
              <a:solidFill>
                <a:schemeClr val="lt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lt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Desventaja: </a:t>
            </a:r>
            <a:endParaRPr sz="6000">
              <a:solidFill>
                <a:schemeClr val="lt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Precisión: 64%</a:t>
            </a:r>
            <a:endParaRPr sz="6000">
              <a:solidFill>
                <a:schemeClr val="lt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Sensibilidad: 34%</a:t>
            </a:r>
            <a:endParaRPr sz="6000">
              <a:solidFill>
                <a:schemeClr val="lt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874B0"/>
            </a:gs>
            <a:gs pos="100000">
              <a:srgbClr val="053371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 flipH="1">
            <a:off x="8788436" y="-316726"/>
            <a:ext cx="7886994" cy="10920453"/>
          </a:xfrm>
          <a:custGeom>
            <a:rect b="b" l="l" r="r" t="t"/>
            <a:pathLst>
              <a:path extrusionOk="0" h="10920453" w="7886994">
                <a:moveTo>
                  <a:pt x="7886994" y="0"/>
                </a:moveTo>
                <a:lnTo>
                  <a:pt x="0" y="0"/>
                </a:lnTo>
                <a:lnTo>
                  <a:pt x="0" y="10920452"/>
                </a:lnTo>
                <a:lnTo>
                  <a:pt x="7886994" y="10920452"/>
                </a:lnTo>
                <a:lnTo>
                  <a:pt x="7886994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96" name="Google Shape;96;p2"/>
          <p:cNvGrpSpPr/>
          <p:nvPr/>
        </p:nvGrpSpPr>
        <p:grpSpPr>
          <a:xfrm>
            <a:off x="9144000" y="-180826"/>
            <a:ext cx="9144000" cy="10467826"/>
            <a:chOff x="0" y="-47625"/>
            <a:chExt cx="2408296" cy="2756958"/>
          </a:xfrm>
        </p:grpSpPr>
        <p:sp>
          <p:nvSpPr>
            <p:cNvPr id="97" name="Google Shape;97;p2"/>
            <p:cNvSpPr/>
            <p:nvPr/>
          </p:nvSpPr>
          <p:spPr>
            <a:xfrm>
              <a:off x="0" y="0"/>
              <a:ext cx="2408296" cy="2709333"/>
            </a:xfrm>
            <a:custGeom>
              <a:rect b="b" l="l" r="r" t="t"/>
              <a:pathLst>
                <a:path extrusionOk="0" h="2709333" w="2408296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98" name="Google Shape;98;p2"/>
            <p:cNvSpPr txBox="1"/>
            <p:nvPr/>
          </p:nvSpPr>
          <p:spPr>
            <a:xfrm>
              <a:off x="0" y="-47625"/>
              <a:ext cx="2408296" cy="27569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" name="Google Shape;99;p2"/>
          <p:cNvSpPr txBox="1"/>
          <p:nvPr/>
        </p:nvSpPr>
        <p:spPr>
          <a:xfrm>
            <a:off x="9738525" y="2643897"/>
            <a:ext cx="7601100" cy="41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2539" lvl="1" marL="82507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4A8D"/>
              </a:buClr>
              <a:buSzPts val="3821"/>
              <a:buFont typeface="Arimo"/>
              <a:buAutoNum type="arabicPeriod"/>
            </a:pPr>
            <a:r>
              <a:rPr b="0" i="0" lang="en-US" sz="3821" u="none" cap="none" strike="noStrike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Context</a:t>
            </a:r>
            <a:r>
              <a:rPr lang="en-US" sz="3821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o</a:t>
            </a:r>
            <a:r>
              <a:rPr b="0" i="0" lang="en-US" sz="3821" u="none" cap="none" strike="noStrike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 y Desafíos</a:t>
            </a:r>
            <a:endParaRPr sz="3821">
              <a:solidFill>
                <a:srgbClr val="194A8D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412539" lvl="1" marL="82507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4A8D"/>
              </a:buClr>
              <a:buSzPts val="3821"/>
              <a:buFont typeface="Arimo"/>
              <a:buAutoNum type="arabicPeriod"/>
            </a:pPr>
            <a:r>
              <a:rPr lang="en-US" sz="3821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Premisas y entregables</a:t>
            </a:r>
            <a:endParaRPr sz="3821">
              <a:solidFill>
                <a:srgbClr val="194A8D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412539" lvl="1" marL="82507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4A8D"/>
              </a:buClr>
              <a:buSzPts val="3821"/>
              <a:buFont typeface="Arimo"/>
              <a:buAutoNum type="arabicPeriod"/>
            </a:pPr>
            <a:r>
              <a:rPr lang="en-US" sz="3821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Enfoque y metodología</a:t>
            </a:r>
            <a:endParaRPr sz="3821">
              <a:solidFill>
                <a:srgbClr val="194A8D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412539" lvl="1" marL="82507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4A8D"/>
              </a:buClr>
              <a:buSzPts val="3821"/>
              <a:buFont typeface="Arimo"/>
              <a:buAutoNum type="arabicPeriod"/>
            </a:pPr>
            <a:r>
              <a:rPr b="0" i="0" lang="en-US" sz="3821" u="none" cap="none" strike="noStrike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Plan de trabajo </a:t>
            </a:r>
            <a:r>
              <a:rPr lang="en-US" sz="3821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e</a:t>
            </a:r>
            <a:r>
              <a:rPr b="0" i="0" lang="en-US" sz="3821" u="none" cap="none" strike="noStrike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 integrantes del equipo </a:t>
            </a:r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1482059" y="4627996"/>
            <a:ext cx="7086415" cy="11357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6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165" u="none" cap="none" strike="noStrike">
                <a:solidFill>
                  <a:srgbClr val="BFCCE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ÍNDICE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874B0"/>
            </a:gs>
            <a:gs pos="100000">
              <a:srgbClr val="053371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21c6afc90_4_10"/>
          <p:cNvSpPr/>
          <p:nvPr/>
        </p:nvSpPr>
        <p:spPr>
          <a:xfrm>
            <a:off x="9525" y="-1746789"/>
            <a:ext cx="19484227" cy="12835235"/>
          </a:xfrm>
          <a:custGeom>
            <a:rect b="b" l="l" r="r" t="t"/>
            <a:pathLst>
              <a:path extrusionOk="0" h="12835235" w="19484227">
                <a:moveTo>
                  <a:pt x="0" y="0"/>
                </a:moveTo>
                <a:lnTo>
                  <a:pt x="19484227" y="0"/>
                </a:lnTo>
                <a:lnTo>
                  <a:pt x="19484227" y="12835235"/>
                </a:lnTo>
                <a:lnTo>
                  <a:pt x="0" y="128352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0" name="Google Shape;340;g3621c6afc90_4_10"/>
          <p:cNvSpPr/>
          <p:nvPr/>
        </p:nvSpPr>
        <p:spPr>
          <a:xfrm flipH="1">
            <a:off x="8788436" y="-316726"/>
            <a:ext cx="7886994" cy="10920453"/>
          </a:xfrm>
          <a:custGeom>
            <a:rect b="b" l="l" r="r" t="t"/>
            <a:pathLst>
              <a:path extrusionOk="0" h="10920453" w="7886994">
                <a:moveTo>
                  <a:pt x="7886994" y="0"/>
                </a:moveTo>
                <a:lnTo>
                  <a:pt x="0" y="0"/>
                </a:lnTo>
                <a:lnTo>
                  <a:pt x="0" y="10920452"/>
                </a:lnTo>
                <a:lnTo>
                  <a:pt x="7886994" y="10920452"/>
                </a:lnTo>
                <a:lnTo>
                  <a:pt x="7886994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41" name="Google Shape;341;g3621c6afc90_4_10"/>
          <p:cNvGrpSpPr/>
          <p:nvPr/>
        </p:nvGrpSpPr>
        <p:grpSpPr>
          <a:xfrm>
            <a:off x="9144000" y="-180827"/>
            <a:ext cx="9144454" cy="10468053"/>
            <a:chOff x="0" y="-47625"/>
            <a:chExt cx="2408400" cy="2757000"/>
          </a:xfrm>
        </p:grpSpPr>
        <p:sp>
          <p:nvSpPr>
            <p:cNvPr id="342" name="Google Shape;342;g3621c6afc90_4_10"/>
            <p:cNvSpPr/>
            <p:nvPr/>
          </p:nvSpPr>
          <p:spPr>
            <a:xfrm>
              <a:off x="0" y="0"/>
              <a:ext cx="2408296" cy="2709333"/>
            </a:xfrm>
            <a:custGeom>
              <a:rect b="b" l="l" r="r" t="t"/>
              <a:pathLst>
                <a:path extrusionOk="0" h="2709333" w="2408296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343" name="Google Shape;343;g3621c6afc90_4_10"/>
            <p:cNvSpPr txBox="1"/>
            <p:nvPr/>
          </p:nvSpPr>
          <p:spPr>
            <a:xfrm>
              <a:off x="0" y="-47625"/>
              <a:ext cx="2408400" cy="27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4" name="Google Shape;344;g3621c6afc90_4_10"/>
          <p:cNvSpPr txBox="1"/>
          <p:nvPr/>
        </p:nvSpPr>
        <p:spPr>
          <a:xfrm>
            <a:off x="857997" y="4035150"/>
            <a:ext cx="7428000" cy="22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¿Que problema nos encontramos?</a:t>
            </a:r>
            <a:endParaRPr sz="6000"/>
          </a:p>
        </p:txBody>
      </p:sp>
      <p:sp>
        <p:nvSpPr>
          <p:cNvPr id="345" name="Google Shape;345;g3621c6afc90_4_10"/>
          <p:cNvSpPr txBox="1"/>
          <p:nvPr/>
        </p:nvSpPr>
        <p:spPr>
          <a:xfrm>
            <a:off x="9336054" y="-51900"/>
            <a:ext cx="9039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g3621c6afc90_4_10"/>
          <p:cNvSpPr txBox="1"/>
          <p:nvPr/>
        </p:nvSpPr>
        <p:spPr>
          <a:xfrm>
            <a:off x="9283975" y="800400"/>
            <a:ext cx="83802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3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194A8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47" name="Google Shape;347;g3621c6afc90_4_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44008" y="1611484"/>
            <a:ext cx="9144450" cy="706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874B0"/>
            </a:gs>
            <a:gs pos="100000">
              <a:srgbClr val="053371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621c6afc90_2_111"/>
          <p:cNvSpPr/>
          <p:nvPr/>
        </p:nvSpPr>
        <p:spPr>
          <a:xfrm flipH="1" rot="5400000">
            <a:off x="15177010" y="-1253949"/>
            <a:ext cx="2720897" cy="5228794"/>
          </a:xfrm>
          <a:custGeom>
            <a:rect b="b" l="l" r="r" t="t"/>
            <a:pathLst>
              <a:path extrusionOk="0" h="5228794" w="2720897">
                <a:moveTo>
                  <a:pt x="0" y="5228795"/>
                </a:moveTo>
                <a:lnTo>
                  <a:pt x="2720897" y="5228795"/>
                </a:lnTo>
                <a:lnTo>
                  <a:pt x="2720897" y="0"/>
                </a:lnTo>
                <a:lnTo>
                  <a:pt x="0" y="0"/>
                </a:lnTo>
                <a:lnTo>
                  <a:pt x="0" y="5228795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53" name="Google Shape;353;g3621c6afc90_2_111"/>
          <p:cNvSpPr txBox="1"/>
          <p:nvPr/>
        </p:nvSpPr>
        <p:spPr>
          <a:xfrm>
            <a:off x="820201" y="331325"/>
            <a:ext cx="15717300" cy="12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6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165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Resultados</a:t>
            </a:r>
            <a:endParaRPr i="1">
              <a:solidFill>
                <a:schemeClr val="lt1"/>
              </a:solidFill>
            </a:endParaRPr>
          </a:p>
        </p:txBody>
      </p:sp>
      <p:sp>
        <p:nvSpPr>
          <p:cNvPr id="354" name="Google Shape;354;g3621c6afc90_2_111"/>
          <p:cNvSpPr/>
          <p:nvPr/>
        </p:nvSpPr>
        <p:spPr>
          <a:xfrm rot="-5400000">
            <a:off x="390093" y="-1471468"/>
            <a:ext cx="2720897" cy="5228794"/>
          </a:xfrm>
          <a:custGeom>
            <a:rect b="b" l="l" r="r" t="t"/>
            <a:pathLst>
              <a:path extrusionOk="0" h="5228794" w="2720897">
                <a:moveTo>
                  <a:pt x="0" y="0"/>
                </a:moveTo>
                <a:lnTo>
                  <a:pt x="2720897" y="0"/>
                </a:lnTo>
                <a:lnTo>
                  <a:pt x="2720897" y="5228794"/>
                </a:lnTo>
                <a:lnTo>
                  <a:pt x="0" y="52287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aphicFrame>
        <p:nvGraphicFramePr>
          <p:cNvPr id="355" name="Google Shape;355;g3621c6afc90_2_111"/>
          <p:cNvGraphicFramePr/>
          <p:nvPr/>
        </p:nvGraphicFramePr>
        <p:xfrm>
          <a:off x="1369150" y="434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{3B47E7EC-11A4-42F5-A172-7DABAA44F3A1}</a:tableStyleId>
              </a:tblPr>
              <a:tblGrid>
                <a:gridCol w="11128050"/>
                <a:gridCol w="3709350"/>
              </a:tblGrid>
              <a:tr h="152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500">
                          <a:solidFill>
                            <a:schemeClr val="lt1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Métrica</a:t>
                      </a:r>
                      <a:endParaRPr b="1" sz="3500">
                        <a:solidFill>
                          <a:schemeClr val="lt1"/>
                        </a:solidFill>
                        <a:latin typeface="League Spartan"/>
                        <a:ea typeface="League Spartan"/>
                        <a:cs typeface="League Spartan"/>
                        <a:sym typeface="League Spart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500">
                          <a:solidFill>
                            <a:schemeClr val="lt1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Valor aproximado</a:t>
                      </a:r>
                      <a:endParaRPr b="1" sz="3500">
                        <a:solidFill>
                          <a:schemeClr val="lt1"/>
                        </a:solidFill>
                        <a:latin typeface="League Spartan"/>
                        <a:ea typeface="League Spartan"/>
                        <a:cs typeface="League Spartan"/>
                        <a:sym typeface="League Spartan"/>
                      </a:endParaRPr>
                    </a:p>
                  </a:txBody>
                  <a:tcPr marT="91425" marB="91425" marR="91425" marL="91425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solidFill>
                            <a:schemeClr val="lt1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Accuracy</a:t>
                      </a:r>
                      <a:endParaRPr sz="3500">
                        <a:solidFill>
                          <a:schemeClr val="lt1"/>
                        </a:solidFill>
                        <a:latin typeface="League Spartan"/>
                        <a:ea typeface="League Spartan"/>
                        <a:cs typeface="League Spartan"/>
                        <a:sym typeface="League Spart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500">
                          <a:solidFill>
                            <a:schemeClr val="lt1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92.70</a:t>
                      </a:r>
                      <a:r>
                        <a:rPr b="1" lang="en-US" sz="3500">
                          <a:solidFill>
                            <a:schemeClr val="lt1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%</a:t>
                      </a:r>
                      <a:endParaRPr b="1" sz="3500">
                        <a:solidFill>
                          <a:schemeClr val="lt1"/>
                        </a:solidFill>
                        <a:latin typeface="League Spartan"/>
                        <a:ea typeface="League Spartan"/>
                        <a:cs typeface="League Spartan"/>
                        <a:sym typeface="League Spartan"/>
                      </a:endParaRPr>
                    </a:p>
                  </a:txBody>
                  <a:tcPr marT="91425" marB="91425" marR="91425" marL="91425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solidFill>
                            <a:schemeClr val="lt1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Precision (positiva)</a:t>
                      </a:r>
                      <a:endParaRPr sz="3500">
                        <a:solidFill>
                          <a:schemeClr val="lt1"/>
                        </a:solidFill>
                        <a:latin typeface="League Spartan"/>
                        <a:ea typeface="League Spartan"/>
                        <a:cs typeface="League Spartan"/>
                        <a:sym typeface="League Spart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500">
                          <a:solidFill>
                            <a:schemeClr val="lt1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85.17</a:t>
                      </a:r>
                      <a:r>
                        <a:rPr b="1" lang="en-US" sz="3500">
                          <a:solidFill>
                            <a:schemeClr val="lt1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%</a:t>
                      </a:r>
                      <a:endParaRPr b="1" sz="3500">
                        <a:solidFill>
                          <a:schemeClr val="lt1"/>
                        </a:solidFill>
                        <a:latin typeface="League Spartan"/>
                        <a:ea typeface="League Spartan"/>
                        <a:cs typeface="League Spartan"/>
                        <a:sym typeface="League Spartan"/>
                      </a:endParaRPr>
                    </a:p>
                  </a:txBody>
                  <a:tcPr marT="91425" marB="91425" marR="91425" marL="91425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solidFill>
                            <a:schemeClr val="lt1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Recall (positiva)</a:t>
                      </a:r>
                      <a:endParaRPr sz="3500">
                        <a:solidFill>
                          <a:schemeClr val="lt1"/>
                        </a:solidFill>
                        <a:latin typeface="League Spartan"/>
                        <a:ea typeface="League Spartan"/>
                        <a:cs typeface="League Spartan"/>
                        <a:sym typeface="League Spart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500">
                          <a:solidFill>
                            <a:schemeClr val="lt1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82</a:t>
                      </a:r>
                      <a:r>
                        <a:rPr b="1" lang="en-US" sz="3500">
                          <a:solidFill>
                            <a:schemeClr val="lt1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%</a:t>
                      </a:r>
                      <a:endParaRPr b="1" sz="3500">
                        <a:solidFill>
                          <a:schemeClr val="lt1"/>
                        </a:solidFill>
                        <a:latin typeface="League Spartan"/>
                        <a:ea typeface="League Spartan"/>
                        <a:cs typeface="League Spartan"/>
                        <a:sym typeface="League Spartan"/>
                      </a:endParaRPr>
                    </a:p>
                  </a:txBody>
                  <a:tcPr marT="91425" marB="91425" marR="91425" marL="91425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solidFill>
                            <a:schemeClr val="lt1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F1 Macro</a:t>
                      </a:r>
                      <a:endParaRPr sz="3500">
                        <a:solidFill>
                          <a:schemeClr val="lt1"/>
                        </a:solidFill>
                        <a:latin typeface="League Spartan"/>
                        <a:ea typeface="League Spartan"/>
                        <a:cs typeface="League Spartan"/>
                        <a:sym typeface="League Spart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500">
                          <a:solidFill>
                            <a:schemeClr val="lt1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89.55%</a:t>
                      </a:r>
                      <a:endParaRPr b="1" sz="3500">
                        <a:solidFill>
                          <a:schemeClr val="lt1"/>
                        </a:solidFill>
                        <a:latin typeface="League Spartan"/>
                        <a:ea typeface="League Spartan"/>
                        <a:cs typeface="League Spartan"/>
                        <a:sym typeface="League Spartan"/>
                      </a:endParaRPr>
                    </a:p>
                  </a:txBody>
                  <a:tcPr marT="91425" marB="91425" marR="91425" marL="91425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solidFill>
                            <a:schemeClr val="lt1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Sensitivity (yes)</a:t>
                      </a:r>
                      <a:endParaRPr sz="3500">
                        <a:solidFill>
                          <a:schemeClr val="lt1"/>
                        </a:solidFill>
                        <a:latin typeface="League Spartan"/>
                        <a:ea typeface="League Spartan"/>
                        <a:cs typeface="League Spartan"/>
                        <a:sym typeface="League Spart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500">
                          <a:solidFill>
                            <a:schemeClr val="lt1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82.48</a:t>
                      </a:r>
                      <a:r>
                        <a:rPr b="1" lang="en-US" sz="3500">
                          <a:solidFill>
                            <a:schemeClr val="lt1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%</a:t>
                      </a:r>
                      <a:endParaRPr b="1" sz="3500">
                        <a:solidFill>
                          <a:schemeClr val="lt1"/>
                        </a:solidFill>
                        <a:latin typeface="League Spartan"/>
                        <a:ea typeface="League Spartan"/>
                        <a:cs typeface="League Spartan"/>
                        <a:sym typeface="League Spartan"/>
                      </a:endParaRPr>
                    </a:p>
                  </a:txBody>
                  <a:tcPr marT="91425" marB="91425" marR="91425" marL="91425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solidFill>
                            <a:schemeClr val="lt1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Specificity (no)</a:t>
                      </a:r>
                      <a:endParaRPr sz="3500">
                        <a:solidFill>
                          <a:schemeClr val="lt1"/>
                        </a:solidFill>
                        <a:latin typeface="League Spartan"/>
                        <a:ea typeface="League Spartan"/>
                        <a:cs typeface="League Spartan"/>
                        <a:sym typeface="League Spart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500">
                          <a:solidFill>
                            <a:schemeClr val="lt1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95.73%</a:t>
                      </a:r>
                      <a:endParaRPr b="1" sz="3500">
                        <a:solidFill>
                          <a:schemeClr val="lt1"/>
                        </a:solidFill>
                        <a:latin typeface="League Spartan"/>
                        <a:ea typeface="League Spartan"/>
                        <a:cs typeface="League Spartan"/>
                        <a:sym typeface="League Spart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6" name="Google Shape;356;g3621c6afc90_2_111"/>
          <p:cNvSpPr txBox="1"/>
          <p:nvPr/>
        </p:nvSpPr>
        <p:spPr>
          <a:xfrm>
            <a:off x="1369150" y="1588025"/>
            <a:ext cx="14397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6355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League Spartan"/>
              <a:buChar char="●"/>
            </a:pPr>
            <a:r>
              <a:rPr lang="en-US" sz="37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Se logró </a:t>
            </a:r>
            <a:r>
              <a:rPr b="1" lang="en-US" sz="37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balancear el modelo</a:t>
            </a:r>
            <a:r>
              <a:rPr lang="en-US" sz="37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, manteniendo buena precisión y recuperando clientes relevantes (recall alto).</a:t>
            </a:r>
            <a:endParaRPr sz="3700">
              <a:solidFill>
                <a:schemeClr val="lt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-463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Char char="●"/>
            </a:pPr>
            <a:r>
              <a:rPr lang="en-US" sz="37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El modelo es </a:t>
            </a:r>
            <a:r>
              <a:rPr b="1" lang="en-US" sz="37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robusto</a:t>
            </a:r>
            <a:r>
              <a:rPr lang="en-US" sz="37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, generaliza bien y está listo para ser escalado o refinado.</a:t>
            </a:r>
            <a:endParaRPr sz="3700">
              <a:solidFill>
                <a:schemeClr val="lt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874B0"/>
            </a:gs>
            <a:gs pos="100000">
              <a:srgbClr val="053371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628f2329f4_0_26"/>
          <p:cNvSpPr/>
          <p:nvPr/>
        </p:nvSpPr>
        <p:spPr>
          <a:xfrm flipH="1" rot="5400000">
            <a:off x="15177010" y="-1253949"/>
            <a:ext cx="2720897" cy="5228794"/>
          </a:xfrm>
          <a:custGeom>
            <a:rect b="b" l="l" r="r" t="t"/>
            <a:pathLst>
              <a:path extrusionOk="0" h="5228794" w="2720897">
                <a:moveTo>
                  <a:pt x="0" y="5228795"/>
                </a:moveTo>
                <a:lnTo>
                  <a:pt x="2720897" y="5228795"/>
                </a:lnTo>
                <a:lnTo>
                  <a:pt x="2720897" y="0"/>
                </a:lnTo>
                <a:lnTo>
                  <a:pt x="0" y="0"/>
                </a:lnTo>
                <a:lnTo>
                  <a:pt x="0" y="5228795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62" name="Google Shape;362;g3628f2329f4_0_26"/>
          <p:cNvSpPr txBox="1"/>
          <p:nvPr/>
        </p:nvSpPr>
        <p:spPr>
          <a:xfrm>
            <a:off x="1750491" y="3497047"/>
            <a:ext cx="14787000" cy="28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6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65">
                <a:solidFill>
                  <a:srgbClr val="BFCCE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MVP </a:t>
            </a:r>
            <a:endParaRPr sz="9065">
              <a:solidFill>
                <a:srgbClr val="BFCCE9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marR="0" rtl="0" algn="ctr">
              <a:lnSpc>
                <a:spcPct val="106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65">
                <a:solidFill>
                  <a:srgbClr val="BFCCE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(</a:t>
            </a:r>
            <a:r>
              <a:rPr lang="en-US" sz="9065">
                <a:solidFill>
                  <a:srgbClr val="BFCCE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Mínimo</a:t>
            </a:r>
            <a:r>
              <a:rPr lang="en-US" sz="9065">
                <a:solidFill>
                  <a:srgbClr val="BFCCE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Producto Viable)</a:t>
            </a:r>
            <a:endParaRPr sz="9065">
              <a:solidFill>
                <a:srgbClr val="BFCCE9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363" name="Google Shape;363;g3628f2329f4_0_26"/>
          <p:cNvSpPr/>
          <p:nvPr/>
        </p:nvSpPr>
        <p:spPr>
          <a:xfrm rot="-5400000">
            <a:off x="390093" y="-1471468"/>
            <a:ext cx="2720897" cy="5228794"/>
          </a:xfrm>
          <a:custGeom>
            <a:rect b="b" l="l" r="r" t="t"/>
            <a:pathLst>
              <a:path extrusionOk="0" h="5228794" w="2720897">
                <a:moveTo>
                  <a:pt x="0" y="0"/>
                </a:moveTo>
                <a:lnTo>
                  <a:pt x="2720897" y="0"/>
                </a:lnTo>
                <a:lnTo>
                  <a:pt x="2720897" y="5228794"/>
                </a:lnTo>
                <a:lnTo>
                  <a:pt x="0" y="52287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874B0"/>
            </a:gs>
            <a:gs pos="100000">
              <a:srgbClr val="053371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628f2329f4_0_32"/>
          <p:cNvSpPr/>
          <p:nvPr/>
        </p:nvSpPr>
        <p:spPr>
          <a:xfrm flipH="1" rot="5400000">
            <a:off x="15177010" y="-1253949"/>
            <a:ext cx="2720897" cy="5228794"/>
          </a:xfrm>
          <a:custGeom>
            <a:rect b="b" l="l" r="r" t="t"/>
            <a:pathLst>
              <a:path extrusionOk="0" h="5228794" w="2720897">
                <a:moveTo>
                  <a:pt x="0" y="5228795"/>
                </a:moveTo>
                <a:lnTo>
                  <a:pt x="2720897" y="5228795"/>
                </a:lnTo>
                <a:lnTo>
                  <a:pt x="2720897" y="0"/>
                </a:lnTo>
                <a:lnTo>
                  <a:pt x="0" y="0"/>
                </a:lnTo>
                <a:lnTo>
                  <a:pt x="0" y="5228795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69" name="Google Shape;369;g3628f2329f4_0_32"/>
          <p:cNvSpPr/>
          <p:nvPr/>
        </p:nvSpPr>
        <p:spPr>
          <a:xfrm rot="-5400000">
            <a:off x="390093" y="-1471468"/>
            <a:ext cx="2720897" cy="5228794"/>
          </a:xfrm>
          <a:custGeom>
            <a:rect b="b" l="l" r="r" t="t"/>
            <a:pathLst>
              <a:path extrusionOk="0" h="5228794" w="2720897">
                <a:moveTo>
                  <a:pt x="0" y="0"/>
                </a:moveTo>
                <a:lnTo>
                  <a:pt x="2720897" y="0"/>
                </a:lnTo>
                <a:lnTo>
                  <a:pt x="2720897" y="5228794"/>
                </a:lnTo>
                <a:lnTo>
                  <a:pt x="0" y="52287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370" name="Google Shape;370;g3628f2329f4_0_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7775" y="2503375"/>
            <a:ext cx="15792450" cy="709105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g3628f2329f4_0_32"/>
          <p:cNvSpPr txBox="1"/>
          <p:nvPr/>
        </p:nvSpPr>
        <p:spPr>
          <a:xfrm>
            <a:off x="3065250" y="427500"/>
            <a:ext cx="12157500" cy="15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600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9600">
                <a:solidFill>
                  <a:srgbClr val="96B2E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</a:t>
            </a:r>
            <a:r>
              <a:rPr lang="en-US" sz="9600">
                <a:solidFill>
                  <a:srgbClr val="96B2E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roceso de producción</a:t>
            </a:r>
            <a:endParaRPr sz="9600">
              <a:solidFill>
                <a:srgbClr val="96B2ED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>
              <a:solidFill>
                <a:schemeClr val="lt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874B0"/>
            </a:gs>
            <a:gs pos="100000">
              <a:srgbClr val="053371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628fc4ab49_0_16"/>
          <p:cNvSpPr/>
          <p:nvPr/>
        </p:nvSpPr>
        <p:spPr>
          <a:xfrm flipH="1" rot="5400000">
            <a:off x="15177010" y="-1253949"/>
            <a:ext cx="2720897" cy="5228794"/>
          </a:xfrm>
          <a:custGeom>
            <a:rect b="b" l="l" r="r" t="t"/>
            <a:pathLst>
              <a:path extrusionOk="0" h="5228794" w="2720897">
                <a:moveTo>
                  <a:pt x="0" y="5228795"/>
                </a:moveTo>
                <a:lnTo>
                  <a:pt x="2720897" y="5228795"/>
                </a:lnTo>
                <a:lnTo>
                  <a:pt x="2720897" y="0"/>
                </a:lnTo>
                <a:lnTo>
                  <a:pt x="0" y="0"/>
                </a:lnTo>
                <a:lnTo>
                  <a:pt x="0" y="5228795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77" name="Google Shape;377;g3628fc4ab49_0_16"/>
          <p:cNvSpPr/>
          <p:nvPr/>
        </p:nvSpPr>
        <p:spPr>
          <a:xfrm rot="-5400000">
            <a:off x="390093" y="-1471468"/>
            <a:ext cx="2720897" cy="5228794"/>
          </a:xfrm>
          <a:custGeom>
            <a:rect b="b" l="l" r="r" t="t"/>
            <a:pathLst>
              <a:path extrusionOk="0" h="5228794" w="2720897">
                <a:moveTo>
                  <a:pt x="0" y="0"/>
                </a:moveTo>
                <a:lnTo>
                  <a:pt x="2720897" y="0"/>
                </a:lnTo>
                <a:lnTo>
                  <a:pt x="2720897" y="5228794"/>
                </a:lnTo>
                <a:lnTo>
                  <a:pt x="0" y="52287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78" name="Google Shape;378;g3628fc4ab49_0_16"/>
          <p:cNvSpPr txBox="1"/>
          <p:nvPr/>
        </p:nvSpPr>
        <p:spPr>
          <a:xfrm>
            <a:off x="3065250" y="427500"/>
            <a:ext cx="12157500" cy="15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rgbClr val="96B2E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Interfaz</a:t>
            </a:r>
            <a:endParaRPr sz="9600">
              <a:solidFill>
                <a:srgbClr val="96B2ED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>
              <a:solidFill>
                <a:srgbClr val="96B2ED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rgbClr val="96B2E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Poner imagen del front end</a:t>
            </a:r>
            <a:endParaRPr sz="9600">
              <a:solidFill>
                <a:srgbClr val="96B2ED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874B0"/>
            </a:gs>
            <a:gs pos="100000">
              <a:srgbClr val="053371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628fc4ab49_0_8"/>
          <p:cNvSpPr/>
          <p:nvPr/>
        </p:nvSpPr>
        <p:spPr>
          <a:xfrm flipH="1" rot="5400000">
            <a:off x="15177010" y="-1253949"/>
            <a:ext cx="2720897" cy="5228794"/>
          </a:xfrm>
          <a:custGeom>
            <a:rect b="b" l="l" r="r" t="t"/>
            <a:pathLst>
              <a:path extrusionOk="0" h="5228794" w="2720897">
                <a:moveTo>
                  <a:pt x="0" y="5228795"/>
                </a:moveTo>
                <a:lnTo>
                  <a:pt x="2720897" y="5228795"/>
                </a:lnTo>
                <a:lnTo>
                  <a:pt x="2720897" y="0"/>
                </a:lnTo>
                <a:lnTo>
                  <a:pt x="0" y="0"/>
                </a:lnTo>
                <a:lnTo>
                  <a:pt x="0" y="5228795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84" name="Google Shape;384;g3628fc4ab49_0_8"/>
          <p:cNvSpPr txBox="1"/>
          <p:nvPr/>
        </p:nvSpPr>
        <p:spPr>
          <a:xfrm>
            <a:off x="2572700" y="662800"/>
            <a:ext cx="13533600" cy="13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6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65">
                <a:solidFill>
                  <a:srgbClr val="BFCCE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Impacto potencial de MVP</a:t>
            </a:r>
            <a:endParaRPr sz="9065">
              <a:solidFill>
                <a:srgbClr val="BFCCE9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385" name="Google Shape;385;g3628fc4ab49_0_8"/>
          <p:cNvSpPr/>
          <p:nvPr/>
        </p:nvSpPr>
        <p:spPr>
          <a:xfrm rot="-5400000">
            <a:off x="390093" y="-1471468"/>
            <a:ext cx="2720897" cy="5228794"/>
          </a:xfrm>
          <a:custGeom>
            <a:rect b="b" l="l" r="r" t="t"/>
            <a:pathLst>
              <a:path extrusionOk="0" h="5228794" w="2720897">
                <a:moveTo>
                  <a:pt x="0" y="0"/>
                </a:moveTo>
                <a:lnTo>
                  <a:pt x="2720897" y="0"/>
                </a:lnTo>
                <a:lnTo>
                  <a:pt x="2720897" y="5228794"/>
                </a:lnTo>
                <a:lnTo>
                  <a:pt x="0" y="52287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86" name="Google Shape;386;g3628fc4ab49_0_8"/>
          <p:cNvSpPr txBox="1"/>
          <p:nvPr/>
        </p:nvSpPr>
        <p:spPr>
          <a:xfrm>
            <a:off x="1708550" y="3266475"/>
            <a:ext cx="15261900" cy="6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●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Reducción de llamadas innecesarias y tiempo desperdiciado.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●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Lograr que el banco logre enfocarse plenamente en clientes con alta propensión a aceptar.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●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Mejorar la rentabilidad de la inversión del banco en la campaña.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874B0"/>
            </a:gs>
            <a:gs pos="100000">
              <a:srgbClr val="053371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628fc4ab49_0_0"/>
          <p:cNvSpPr/>
          <p:nvPr/>
        </p:nvSpPr>
        <p:spPr>
          <a:xfrm flipH="1" rot="5400000">
            <a:off x="15177010" y="-1253949"/>
            <a:ext cx="2720897" cy="5228794"/>
          </a:xfrm>
          <a:custGeom>
            <a:rect b="b" l="l" r="r" t="t"/>
            <a:pathLst>
              <a:path extrusionOk="0" h="5228794" w="2720897">
                <a:moveTo>
                  <a:pt x="0" y="5228795"/>
                </a:moveTo>
                <a:lnTo>
                  <a:pt x="2720897" y="5228795"/>
                </a:lnTo>
                <a:lnTo>
                  <a:pt x="2720897" y="0"/>
                </a:lnTo>
                <a:lnTo>
                  <a:pt x="0" y="0"/>
                </a:lnTo>
                <a:lnTo>
                  <a:pt x="0" y="5228795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92" name="Google Shape;392;g3628fc4ab49_0_0"/>
          <p:cNvSpPr txBox="1"/>
          <p:nvPr/>
        </p:nvSpPr>
        <p:spPr>
          <a:xfrm>
            <a:off x="3436798" y="662798"/>
            <a:ext cx="11414400" cy="13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6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65">
                <a:solidFill>
                  <a:srgbClr val="BFCCE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Próximos pasos</a:t>
            </a:r>
            <a:endParaRPr sz="9065">
              <a:solidFill>
                <a:srgbClr val="BFCCE9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393" name="Google Shape;393;g3628fc4ab49_0_0"/>
          <p:cNvSpPr/>
          <p:nvPr/>
        </p:nvSpPr>
        <p:spPr>
          <a:xfrm rot="-5400000">
            <a:off x="390093" y="-1471468"/>
            <a:ext cx="2720897" cy="5228794"/>
          </a:xfrm>
          <a:custGeom>
            <a:rect b="b" l="l" r="r" t="t"/>
            <a:pathLst>
              <a:path extrusionOk="0" h="5228794" w="2720897">
                <a:moveTo>
                  <a:pt x="0" y="0"/>
                </a:moveTo>
                <a:lnTo>
                  <a:pt x="2720897" y="0"/>
                </a:lnTo>
                <a:lnTo>
                  <a:pt x="2720897" y="5228794"/>
                </a:lnTo>
                <a:lnTo>
                  <a:pt x="0" y="52287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94" name="Google Shape;394;g3628fc4ab49_0_0"/>
          <p:cNvSpPr txBox="1"/>
          <p:nvPr/>
        </p:nvSpPr>
        <p:spPr>
          <a:xfrm>
            <a:off x="1708550" y="3107900"/>
            <a:ext cx="15261900" cy="6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●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Monitoreo en producción.</a:t>
            </a:r>
            <a:b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●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Reentrenamiento continuo con datos nuevos.</a:t>
            </a:r>
            <a:b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●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Feedback de los operadores del banco para refinar reglas y umbrales.</a:t>
            </a:r>
            <a:b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●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Integración con CRM o canales de contacto automatizados.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874B0"/>
            </a:gs>
            <a:gs pos="100000">
              <a:srgbClr val="053371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628f2329f4_0_3"/>
          <p:cNvSpPr/>
          <p:nvPr/>
        </p:nvSpPr>
        <p:spPr>
          <a:xfrm>
            <a:off x="6635353" y="6637609"/>
            <a:ext cx="8572348" cy="4043501"/>
          </a:xfrm>
          <a:custGeom>
            <a:rect b="b" l="l" r="r" t="t"/>
            <a:pathLst>
              <a:path extrusionOk="0" h="4043501" w="8572348">
                <a:moveTo>
                  <a:pt x="0" y="0"/>
                </a:moveTo>
                <a:lnTo>
                  <a:pt x="8572348" y="0"/>
                </a:lnTo>
                <a:lnTo>
                  <a:pt x="8572348" y="4043501"/>
                </a:lnTo>
                <a:lnTo>
                  <a:pt x="0" y="40435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00" name="Google Shape;400;g3628f2329f4_0_3"/>
          <p:cNvSpPr/>
          <p:nvPr/>
        </p:nvSpPr>
        <p:spPr>
          <a:xfrm>
            <a:off x="14081354" y="1028700"/>
            <a:ext cx="4282420" cy="8229600"/>
          </a:xfrm>
          <a:custGeom>
            <a:rect b="b" l="l" r="r" t="t"/>
            <a:pathLst>
              <a:path extrusionOk="0" h="8229600" w="4282420">
                <a:moveTo>
                  <a:pt x="0" y="0"/>
                </a:moveTo>
                <a:lnTo>
                  <a:pt x="4282420" y="0"/>
                </a:lnTo>
                <a:lnTo>
                  <a:pt x="42824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01" name="Google Shape;401;g3628f2329f4_0_3"/>
          <p:cNvSpPr/>
          <p:nvPr/>
        </p:nvSpPr>
        <p:spPr>
          <a:xfrm flipH="1">
            <a:off x="0" y="1028700"/>
            <a:ext cx="4282420" cy="8229600"/>
          </a:xfrm>
          <a:custGeom>
            <a:rect b="b" l="l" r="r" t="t"/>
            <a:pathLst>
              <a:path extrusionOk="0" h="8229600" w="4282420">
                <a:moveTo>
                  <a:pt x="4282420" y="0"/>
                </a:moveTo>
                <a:lnTo>
                  <a:pt x="0" y="0"/>
                </a:lnTo>
                <a:lnTo>
                  <a:pt x="0" y="8229600"/>
                </a:lnTo>
                <a:lnTo>
                  <a:pt x="4282420" y="8229600"/>
                </a:lnTo>
                <a:lnTo>
                  <a:pt x="428242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02" name="Google Shape;402;g3628f2329f4_0_3"/>
          <p:cNvSpPr txBox="1"/>
          <p:nvPr/>
        </p:nvSpPr>
        <p:spPr>
          <a:xfrm>
            <a:off x="4628749" y="3858064"/>
            <a:ext cx="8844900" cy="39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5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438" u="none" cap="none" strike="noStrike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MUCHAS</a:t>
            </a:r>
            <a:endParaRPr/>
          </a:p>
          <a:p>
            <a:pPr indent="0" lvl="0" marL="0" marR="0" rtl="0" algn="ctr">
              <a:lnSpc>
                <a:spcPct val="105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438" u="none" cap="none" strike="noStrike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GRACIAS</a:t>
            </a:r>
            <a:endParaRPr/>
          </a:p>
        </p:txBody>
      </p:sp>
      <p:sp>
        <p:nvSpPr>
          <p:cNvPr id="403" name="Google Shape;403;g3628f2329f4_0_3"/>
          <p:cNvSpPr/>
          <p:nvPr/>
        </p:nvSpPr>
        <p:spPr>
          <a:xfrm>
            <a:off x="0" y="6637609"/>
            <a:ext cx="8572348" cy="4043501"/>
          </a:xfrm>
          <a:custGeom>
            <a:rect b="b" l="l" r="r" t="t"/>
            <a:pathLst>
              <a:path extrusionOk="0" h="4043501" w="8572348">
                <a:moveTo>
                  <a:pt x="0" y="0"/>
                </a:moveTo>
                <a:lnTo>
                  <a:pt x="8572348" y="0"/>
                </a:lnTo>
                <a:lnTo>
                  <a:pt x="8572348" y="4043501"/>
                </a:lnTo>
                <a:lnTo>
                  <a:pt x="0" y="40435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04" name="Google Shape;404;g3628f2329f4_0_3"/>
          <p:cNvSpPr/>
          <p:nvPr/>
        </p:nvSpPr>
        <p:spPr>
          <a:xfrm>
            <a:off x="13270706" y="6637609"/>
            <a:ext cx="8572348" cy="4043501"/>
          </a:xfrm>
          <a:custGeom>
            <a:rect b="b" l="l" r="r" t="t"/>
            <a:pathLst>
              <a:path extrusionOk="0" h="4043501" w="8572348">
                <a:moveTo>
                  <a:pt x="0" y="0"/>
                </a:moveTo>
                <a:lnTo>
                  <a:pt x="8572348" y="0"/>
                </a:lnTo>
                <a:lnTo>
                  <a:pt x="8572348" y="4043501"/>
                </a:lnTo>
                <a:lnTo>
                  <a:pt x="0" y="40435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05" name="Google Shape;405;g3628f2329f4_0_3"/>
          <p:cNvSpPr txBox="1"/>
          <p:nvPr/>
        </p:nvSpPr>
        <p:spPr>
          <a:xfrm>
            <a:off x="5435911" y="7683887"/>
            <a:ext cx="35556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71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juancaracoix@uca.edu.ar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g3628f2329f4_0_3"/>
          <p:cNvSpPr/>
          <p:nvPr/>
        </p:nvSpPr>
        <p:spPr>
          <a:xfrm>
            <a:off x="8987468" y="7664836"/>
            <a:ext cx="313064" cy="313064"/>
          </a:xfrm>
          <a:custGeom>
            <a:rect b="b" l="l" r="r" t="t"/>
            <a:pathLst>
              <a:path extrusionOk="0" h="313064" w="313064">
                <a:moveTo>
                  <a:pt x="0" y="0"/>
                </a:moveTo>
                <a:lnTo>
                  <a:pt x="313064" y="0"/>
                </a:lnTo>
                <a:lnTo>
                  <a:pt x="313064" y="313064"/>
                </a:lnTo>
                <a:lnTo>
                  <a:pt x="0" y="3130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07" name="Google Shape;407;g3628f2329f4_0_3"/>
          <p:cNvSpPr/>
          <p:nvPr/>
        </p:nvSpPr>
        <p:spPr>
          <a:xfrm>
            <a:off x="7774930" y="250881"/>
            <a:ext cx="2738141" cy="2638572"/>
          </a:xfrm>
          <a:custGeom>
            <a:rect b="b" l="l" r="r" t="t"/>
            <a:pathLst>
              <a:path extrusionOk="0" h="2638572" w="2738141">
                <a:moveTo>
                  <a:pt x="0" y="0"/>
                </a:moveTo>
                <a:lnTo>
                  <a:pt x="2738140" y="0"/>
                </a:lnTo>
                <a:lnTo>
                  <a:pt x="2738140" y="2638572"/>
                </a:lnTo>
                <a:lnTo>
                  <a:pt x="0" y="26385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08" name="Google Shape;408;g3628f2329f4_0_3"/>
          <p:cNvSpPr txBox="1"/>
          <p:nvPr/>
        </p:nvSpPr>
        <p:spPr>
          <a:xfrm>
            <a:off x="9415726" y="7683886"/>
            <a:ext cx="41943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71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50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facundocasas@uca.edu.ar</a:t>
            </a:r>
            <a:endParaRPr/>
          </a:p>
        </p:txBody>
      </p:sp>
      <p:sp>
        <p:nvSpPr>
          <p:cNvPr id="409" name="Google Shape;409;g3628f2329f4_0_3"/>
          <p:cNvSpPr/>
          <p:nvPr/>
        </p:nvSpPr>
        <p:spPr>
          <a:xfrm>
            <a:off x="8987467" y="8342169"/>
            <a:ext cx="313064" cy="313064"/>
          </a:xfrm>
          <a:custGeom>
            <a:rect b="b" l="l" r="r" t="t"/>
            <a:pathLst>
              <a:path extrusionOk="0" h="313064" w="313064">
                <a:moveTo>
                  <a:pt x="0" y="0"/>
                </a:moveTo>
                <a:lnTo>
                  <a:pt x="313064" y="0"/>
                </a:lnTo>
                <a:lnTo>
                  <a:pt x="313064" y="313064"/>
                </a:lnTo>
                <a:lnTo>
                  <a:pt x="0" y="3130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10" name="Google Shape;410;g3628f2329f4_0_3"/>
          <p:cNvSpPr/>
          <p:nvPr/>
        </p:nvSpPr>
        <p:spPr>
          <a:xfrm>
            <a:off x="4986968" y="7664836"/>
            <a:ext cx="313064" cy="313064"/>
          </a:xfrm>
          <a:custGeom>
            <a:rect b="b" l="l" r="r" t="t"/>
            <a:pathLst>
              <a:path extrusionOk="0" h="313064" w="313064">
                <a:moveTo>
                  <a:pt x="0" y="0"/>
                </a:moveTo>
                <a:lnTo>
                  <a:pt x="313064" y="0"/>
                </a:lnTo>
                <a:lnTo>
                  <a:pt x="313064" y="313064"/>
                </a:lnTo>
                <a:lnTo>
                  <a:pt x="0" y="3130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11" name="Google Shape;411;g3628f2329f4_0_3"/>
          <p:cNvSpPr/>
          <p:nvPr/>
        </p:nvSpPr>
        <p:spPr>
          <a:xfrm>
            <a:off x="4986968" y="8342169"/>
            <a:ext cx="313064" cy="313064"/>
          </a:xfrm>
          <a:custGeom>
            <a:rect b="b" l="l" r="r" t="t"/>
            <a:pathLst>
              <a:path extrusionOk="0" h="313064" w="313064">
                <a:moveTo>
                  <a:pt x="0" y="0"/>
                </a:moveTo>
                <a:lnTo>
                  <a:pt x="313064" y="0"/>
                </a:lnTo>
                <a:lnTo>
                  <a:pt x="313064" y="313064"/>
                </a:lnTo>
                <a:lnTo>
                  <a:pt x="0" y="3130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12" name="Google Shape;412;g3628f2329f4_0_3"/>
          <p:cNvSpPr/>
          <p:nvPr/>
        </p:nvSpPr>
        <p:spPr>
          <a:xfrm>
            <a:off x="6997801" y="8892502"/>
            <a:ext cx="313064" cy="313064"/>
          </a:xfrm>
          <a:custGeom>
            <a:rect b="b" l="l" r="r" t="t"/>
            <a:pathLst>
              <a:path extrusionOk="0" h="313064" w="313064">
                <a:moveTo>
                  <a:pt x="0" y="0"/>
                </a:moveTo>
                <a:lnTo>
                  <a:pt x="313064" y="0"/>
                </a:lnTo>
                <a:lnTo>
                  <a:pt x="313064" y="313064"/>
                </a:lnTo>
                <a:lnTo>
                  <a:pt x="0" y="3130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13" name="Google Shape;413;g3628f2329f4_0_3"/>
          <p:cNvSpPr txBox="1"/>
          <p:nvPr/>
        </p:nvSpPr>
        <p:spPr>
          <a:xfrm>
            <a:off x="7425577" y="8932720"/>
            <a:ext cx="372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agustingiannice@uca.edu.ar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g3628f2329f4_0_3"/>
          <p:cNvSpPr txBox="1"/>
          <p:nvPr/>
        </p:nvSpPr>
        <p:spPr>
          <a:xfrm>
            <a:off x="9415725" y="8340052"/>
            <a:ext cx="41943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71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javierbalda@uca.edu.ar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g3628f2329f4_0_3"/>
          <p:cNvSpPr txBox="1"/>
          <p:nvPr/>
        </p:nvSpPr>
        <p:spPr>
          <a:xfrm>
            <a:off x="5436391" y="8382385"/>
            <a:ext cx="41943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71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juanacciardi@uca.edu.ar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874B0"/>
            </a:gs>
            <a:gs pos="100000">
              <a:srgbClr val="053371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1774650" y="2907675"/>
            <a:ext cx="14107200" cy="53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200" u="none" cap="none" strike="noStrike">
                <a:solidFill>
                  <a:srgbClr val="BFCCE9"/>
                </a:solidFill>
                <a:latin typeface="Open Sans"/>
                <a:ea typeface="Open Sans"/>
                <a:cs typeface="Open Sans"/>
                <a:sym typeface="Open Sans"/>
              </a:rPr>
              <a:t>Context</a:t>
            </a:r>
            <a:r>
              <a:rPr b="1" lang="en-US" sz="9200">
                <a:solidFill>
                  <a:srgbClr val="BFCCE9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endParaRPr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200" u="none" cap="none" strike="noStrike">
                <a:solidFill>
                  <a:srgbClr val="BFCCE9"/>
                </a:solidFill>
                <a:latin typeface="Open Sans"/>
                <a:ea typeface="Open Sans"/>
                <a:cs typeface="Open Sans"/>
                <a:sym typeface="Open Sans"/>
              </a:rPr>
              <a:t> y </a:t>
            </a:r>
            <a:endParaRPr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200" u="none" cap="none" strike="noStrike">
                <a:solidFill>
                  <a:srgbClr val="BFCCE9"/>
                </a:solidFill>
                <a:latin typeface="Open Sans"/>
                <a:ea typeface="Open Sans"/>
                <a:cs typeface="Open Sans"/>
                <a:sym typeface="Open Sans"/>
              </a:rPr>
              <a:t>Desafios</a:t>
            </a:r>
            <a:endParaRPr/>
          </a:p>
        </p:txBody>
      </p:sp>
      <p:sp>
        <p:nvSpPr>
          <p:cNvPr id="106" name="Google Shape;106;p3"/>
          <p:cNvSpPr/>
          <p:nvPr/>
        </p:nvSpPr>
        <p:spPr>
          <a:xfrm flipH="1" rot="5400000">
            <a:off x="15177010" y="-1253949"/>
            <a:ext cx="2720897" cy="5228794"/>
          </a:xfrm>
          <a:custGeom>
            <a:rect b="b" l="l" r="r" t="t"/>
            <a:pathLst>
              <a:path extrusionOk="0" h="5228794" w="2720897">
                <a:moveTo>
                  <a:pt x="0" y="5228795"/>
                </a:moveTo>
                <a:lnTo>
                  <a:pt x="2720897" y="5228795"/>
                </a:lnTo>
                <a:lnTo>
                  <a:pt x="2720897" y="0"/>
                </a:lnTo>
                <a:lnTo>
                  <a:pt x="0" y="0"/>
                </a:lnTo>
                <a:lnTo>
                  <a:pt x="0" y="5228795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7" name="Google Shape;107;p3"/>
          <p:cNvSpPr/>
          <p:nvPr/>
        </p:nvSpPr>
        <p:spPr>
          <a:xfrm rot="-5400000">
            <a:off x="390093" y="-1471468"/>
            <a:ext cx="2720897" cy="5228794"/>
          </a:xfrm>
          <a:custGeom>
            <a:rect b="b" l="l" r="r" t="t"/>
            <a:pathLst>
              <a:path extrusionOk="0" h="5228794" w="2720897">
                <a:moveTo>
                  <a:pt x="0" y="0"/>
                </a:moveTo>
                <a:lnTo>
                  <a:pt x="2720897" y="0"/>
                </a:lnTo>
                <a:lnTo>
                  <a:pt x="2720897" y="5228794"/>
                </a:lnTo>
                <a:lnTo>
                  <a:pt x="0" y="52287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874B0"/>
            </a:gs>
            <a:gs pos="100000">
              <a:srgbClr val="053371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/>
          <p:nvPr/>
        </p:nvSpPr>
        <p:spPr>
          <a:xfrm>
            <a:off x="9525" y="-1746789"/>
            <a:ext cx="19484227" cy="12835235"/>
          </a:xfrm>
          <a:custGeom>
            <a:rect b="b" l="l" r="r" t="t"/>
            <a:pathLst>
              <a:path extrusionOk="0" h="12835235" w="19484227">
                <a:moveTo>
                  <a:pt x="0" y="0"/>
                </a:moveTo>
                <a:lnTo>
                  <a:pt x="19484227" y="0"/>
                </a:lnTo>
                <a:lnTo>
                  <a:pt x="19484227" y="12835235"/>
                </a:lnTo>
                <a:lnTo>
                  <a:pt x="0" y="128352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20999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3" name="Google Shape;113;p5"/>
          <p:cNvSpPr/>
          <p:nvPr/>
        </p:nvSpPr>
        <p:spPr>
          <a:xfrm flipH="1">
            <a:off x="8788436" y="-316726"/>
            <a:ext cx="7886994" cy="10920453"/>
          </a:xfrm>
          <a:custGeom>
            <a:rect b="b" l="l" r="r" t="t"/>
            <a:pathLst>
              <a:path extrusionOk="0" h="10920453" w="7886994">
                <a:moveTo>
                  <a:pt x="7886994" y="0"/>
                </a:moveTo>
                <a:lnTo>
                  <a:pt x="0" y="0"/>
                </a:lnTo>
                <a:lnTo>
                  <a:pt x="0" y="10920452"/>
                </a:lnTo>
                <a:lnTo>
                  <a:pt x="7886994" y="10920452"/>
                </a:lnTo>
                <a:lnTo>
                  <a:pt x="7886994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14" name="Google Shape;114;p5"/>
          <p:cNvGrpSpPr/>
          <p:nvPr/>
        </p:nvGrpSpPr>
        <p:grpSpPr>
          <a:xfrm>
            <a:off x="9144000" y="-180827"/>
            <a:ext cx="9144059" cy="10467894"/>
            <a:chOff x="0" y="-47625"/>
            <a:chExt cx="2408296" cy="2756958"/>
          </a:xfrm>
        </p:grpSpPr>
        <p:sp>
          <p:nvSpPr>
            <p:cNvPr id="115" name="Google Shape;115;p5"/>
            <p:cNvSpPr/>
            <p:nvPr/>
          </p:nvSpPr>
          <p:spPr>
            <a:xfrm>
              <a:off x="0" y="0"/>
              <a:ext cx="2408296" cy="2709333"/>
            </a:xfrm>
            <a:custGeom>
              <a:rect b="b" l="l" r="r" t="t"/>
              <a:pathLst>
                <a:path extrusionOk="0" h="2709333" w="2408296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16" name="Google Shape;116;p5"/>
            <p:cNvSpPr txBox="1"/>
            <p:nvPr/>
          </p:nvSpPr>
          <p:spPr>
            <a:xfrm>
              <a:off x="0" y="-47625"/>
              <a:ext cx="2408296" cy="27569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7" name="Google Shape;117;p5"/>
          <p:cNvSpPr txBox="1"/>
          <p:nvPr/>
        </p:nvSpPr>
        <p:spPr>
          <a:xfrm>
            <a:off x="3063114" y="0"/>
            <a:ext cx="3017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199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Contexto</a:t>
            </a:r>
            <a:endParaRPr/>
          </a:p>
        </p:txBody>
      </p:sp>
      <p:sp>
        <p:nvSpPr>
          <p:cNvPr id="118" name="Google Shape;118;p5"/>
          <p:cNvSpPr txBox="1"/>
          <p:nvPr/>
        </p:nvSpPr>
        <p:spPr>
          <a:xfrm>
            <a:off x="607500" y="971551"/>
            <a:ext cx="7929000" cy="102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i="0" lang="en-US" sz="3600" u="none" cap="none" strike="noStrike">
                <a:solidFill>
                  <a:srgbClr val="FF3131"/>
                </a:solidFill>
                <a:latin typeface="Open Sans"/>
                <a:ea typeface="Open Sans"/>
                <a:cs typeface="Open Sans"/>
                <a:sym typeface="Open Sans"/>
              </a:rPr>
              <a:t>Definición de problemas:</a:t>
            </a:r>
            <a:endParaRPr sz="3600"/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Banco X</a:t>
            </a:r>
            <a:r>
              <a:rPr b="0" i="0" lang="en-US" sz="3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tiene complicaciones a la hora de direccionar sus recursos (personal, tiempo y económicos) en las campañas telefónicas de marketing para la suscripción a depósitos de sus clientes. Concluyendo que estos son puntos de mejora para la empresa que busca la sostenibilidad y crecimiento.</a:t>
            </a:r>
            <a:endParaRPr sz="3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3600"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" name="Google Shape;119;p5"/>
          <p:cNvSpPr txBox="1"/>
          <p:nvPr/>
        </p:nvSpPr>
        <p:spPr>
          <a:xfrm>
            <a:off x="9336054" y="-51900"/>
            <a:ext cx="90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199">
                <a:solidFill>
                  <a:srgbClr val="194A8D"/>
                </a:solidFill>
                <a:latin typeface="Open Sans"/>
                <a:ea typeface="Open Sans"/>
                <a:cs typeface="Open Sans"/>
                <a:sym typeface="Open Sans"/>
              </a:rPr>
              <a:t>Decisiones a tomar</a:t>
            </a:r>
            <a:endParaRPr/>
          </a:p>
        </p:txBody>
      </p:sp>
      <p:sp>
        <p:nvSpPr>
          <p:cNvPr id="120" name="Google Shape;120;p5"/>
          <p:cNvSpPr txBox="1"/>
          <p:nvPr/>
        </p:nvSpPr>
        <p:spPr>
          <a:xfrm>
            <a:off x="9283975" y="800400"/>
            <a:ext cx="8380200" cy="9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200">
                <a:solidFill>
                  <a:srgbClr val="FF3131"/>
                </a:solidFill>
                <a:latin typeface="Open Sans"/>
                <a:ea typeface="Open Sans"/>
                <a:cs typeface="Open Sans"/>
                <a:sym typeface="Open Sans"/>
              </a:rPr>
              <a:t>Acciones derivadas de resultados: 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200">
                <a:solidFill>
                  <a:srgbClr val="FF3131"/>
                </a:solidFill>
                <a:latin typeface="Open Sans"/>
                <a:ea typeface="Open Sans"/>
                <a:cs typeface="Open Sans"/>
                <a:sym typeface="Open Sans"/>
              </a:rPr>
              <a:t>Creemos que un modelo de ML de clasificación servirá para anticiparnos a la decisión de un cliente, identificando quienes devolverán una respuesta afirmativa y quienes no.</a:t>
            </a:r>
            <a:r>
              <a:rPr b="1" lang="en-US" sz="3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Clientes con ciertas características tendrían una mayor probabilidad de aceptar depósitos a término. La insistencia en llamar a estos podría hacer que cedan ante la suscripción. En última instancia creemos que puede haber una oportunidad de mejora en los métodos de comunicación utilizados.</a:t>
            </a:r>
            <a:endParaRPr sz="3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194A8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874B0"/>
            </a:gs>
            <a:gs pos="100000">
              <a:srgbClr val="053371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/>
          <p:nvPr/>
        </p:nvSpPr>
        <p:spPr>
          <a:xfrm flipH="1" rot="5400000">
            <a:off x="15177010" y="-1253949"/>
            <a:ext cx="2720897" cy="5228794"/>
          </a:xfrm>
          <a:custGeom>
            <a:rect b="b" l="l" r="r" t="t"/>
            <a:pathLst>
              <a:path extrusionOk="0" h="5228794" w="2720897">
                <a:moveTo>
                  <a:pt x="0" y="5228795"/>
                </a:moveTo>
                <a:lnTo>
                  <a:pt x="2720897" y="5228795"/>
                </a:lnTo>
                <a:lnTo>
                  <a:pt x="2720897" y="0"/>
                </a:lnTo>
                <a:lnTo>
                  <a:pt x="0" y="0"/>
                </a:lnTo>
                <a:lnTo>
                  <a:pt x="0" y="5228795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6" name="Google Shape;126;p14"/>
          <p:cNvSpPr txBox="1"/>
          <p:nvPr/>
        </p:nvSpPr>
        <p:spPr>
          <a:xfrm>
            <a:off x="1750541" y="4627996"/>
            <a:ext cx="14786917" cy="11357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6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165" u="none" cap="none" strike="noStrike">
                <a:solidFill>
                  <a:srgbClr val="BFCCE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PREMISAS</a:t>
            </a:r>
            <a:endParaRPr/>
          </a:p>
        </p:txBody>
      </p:sp>
      <p:sp>
        <p:nvSpPr>
          <p:cNvPr id="127" name="Google Shape;127;p14"/>
          <p:cNvSpPr/>
          <p:nvPr/>
        </p:nvSpPr>
        <p:spPr>
          <a:xfrm rot="-5400000">
            <a:off x="390093" y="-1471468"/>
            <a:ext cx="2720897" cy="5228794"/>
          </a:xfrm>
          <a:custGeom>
            <a:rect b="b" l="l" r="r" t="t"/>
            <a:pathLst>
              <a:path extrusionOk="0" h="5228794" w="2720897">
                <a:moveTo>
                  <a:pt x="0" y="0"/>
                </a:moveTo>
                <a:lnTo>
                  <a:pt x="2720897" y="0"/>
                </a:lnTo>
                <a:lnTo>
                  <a:pt x="2720897" y="5228794"/>
                </a:lnTo>
                <a:lnTo>
                  <a:pt x="0" y="52287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874B0"/>
            </a:gs>
            <a:gs pos="100000">
              <a:srgbClr val="053371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"/>
          <p:cNvSpPr/>
          <p:nvPr/>
        </p:nvSpPr>
        <p:spPr>
          <a:xfrm flipH="1" rot="5400000">
            <a:off x="15177010" y="-1253949"/>
            <a:ext cx="2720897" cy="5228794"/>
          </a:xfrm>
          <a:custGeom>
            <a:rect b="b" l="l" r="r" t="t"/>
            <a:pathLst>
              <a:path extrusionOk="0" h="5228794" w="2720897">
                <a:moveTo>
                  <a:pt x="0" y="5228795"/>
                </a:moveTo>
                <a:lnTo>
                  <a:pt x="2720897" y="5228795"/>
                </a:lnTo>
                <a:lnTo>
                  <a:pt x="2720897" y="0"/>
                </a:lnTo>
                <a:lnTo>
                  <a:pt x="0" y="0"/>
                </a:lnTo>
                <a:lnTo>
                  <a:pt x="0" y="5228795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3" name="Google Shape;133;p15"/>
          <p:cNvSpPr/>
          <p:nvPr/>
        </p:nvSpPr>
        <p:spPr>
          <a:xfrm rot="-5400000">
            <a:off x="390093" y="-1471468"/>
            <a:ext cx="2720897" cy="5228794"/>
          </a:xfrm>
          <a:custGeom>
            <a:rect b="b" l="l" r="r" t="t"/>
            <a:pathLst>
              <a:path extrusionOk="0" h="5228794" w="2720897">
                <a:moveTo>
                  <a:pt x="0" y="0"/>
                </a:moveTo>
                <a:lnTo>
                  <a:pt x="2720897" y="0"/>
                </a:lnTo>
                <a:lnTo>
                  <a:pt x="2720897" y="5228794"/>
                </a:lnTo>
                <a:lnTo>
                  <a:pt x="0" y="52287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34" name="Google Shape;134;p15"/>
          <p:cNvGrpSpPr/>
          <p:nvPr/>
        </p:nvGrpSpPr>
        <p:grpSpPr>
          <a:xfrm>
            <a:off x="5267358" y="331013"/>
            <a:ext cx="7753268" cy="2092966"/>
            <a:chOff x="0" y="-47625"/>
            <a:chExt cx="3259593" cy="879915"/>
          </a:xfrm>
        </p:grpSpPr>
        <p:sp>
          <p:nvSpPr>
            <p:cNvPr id="135" name="Google Shape;135;p15"/>
            <p:cNvSpPr/>
            <p:nvPr/>
          </p:nvSpPr>
          <p:spPr>
            <a:xfrm>
              <a:off x="0" y="0"/>
              <a:ext cx="3259593" cy="832290"/>
            </a:xfrm>
            <a:custGeom>
              <a:rect b="b" l="l" r="r" t="t"/>
              <a:pathLst>
                <a:path extrusionOk="0" h="832290" w="3259593">
                  <a:moveTo>
                    <a:pt x="50925" y="0"/>
                  </a:moveTo>
                  <a:lnTo>
                    <a:pt x="3208668" y="0"/>
                  </a:lnTo>
                  <a:cubicBezTo>
                    <a:pt x="3236794" y="0"/>
                    <a:pt x="3259593" y="22800"/>
                    <a:pt x="3259593" y="50925"/>
                  </a:cubicBezTo>
                  <a:lnTo>
                    <a:pt x="3259593" y="781365"/>
                  </a:lnTo>
                  <a:cubicBezTo>
                    <a:pt x="3259593" y="794871"/>
                    <a:pt x="3254228" y="807824"/>
                    <a:pt x="3244678" y="817374"/>
                  </a:cubicBezTo>
                  <a:cubicBezTo>
                    <a:pt x="3235128" y="826925"/>
                    <a:pt x="3222175" y="832290"/>
                    <a:pt x="3208668" y="832290"/>
                  </a:cubicBezTo>
                  <a:lnTo>
                    <a:pt x="50925" y="832290"/>
                  </a:lnTo>
                  <a:cubicBezTo>
                    <a:pt x="37419" y="832290"/>
                    <a:pt x="24466" y="826925"/>
                    <a:pt x="14916" y="817374"/>
                  </a:cubicBezTo>
                  <a:cubicBezTo>
                    <a:pt x="5365" y="807824"/>
                    <a:pt x="0" y="794871"/>
                    <a:pt x="0" y="781365"/>
                  </a:cubicBezTo>
                  <a:lnTo>
                    <a:pt x="0" y="50925"/>
                  </a:lnTo>
                  <a:cubicBezTo>
                    <a:pt x="0" y="37419"/>
                    <a:pt x="5365" y="24466"/>
                    <a:pt x="14916" y="14916"/>
                  </a:cubicBezTo>
                  <a:cubicBezTo>
                    <a:pt x="24466" y="5365"/>
                    <a:pt x="37419" y="0"/>
                    <a:pt x="50925" y="0"/>
                  </a:cubicBezTo>
                  <a:close/>
                </a:path>
              </a:pathLst>
            </a:custGeom>
            <a:solidFill>
              <a:srgbClr val="F3F3F3"/>
            </a:solidFill>
            <a:ln cap="rnd" cmpd="sng" w="38100">
              <a:solidFill>
                <a:srgbClr val="6299E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8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6" name="Google Shape;136;p15"/>
            <p:cNvSpPr txBox="1"/>
            <p:nvPr/>
          </p:nvSpPr>
          <p:spPr>
            <a:xfrm>
              <a:off x="0" y="-47625"/>
              <a:ext cx="3259593" cy="879915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FF3131"/>
                  </a:solidFill>
                  <a:latin typeface="Open Sans"/>
                  <a:ea typeface="Open Sans"/>
                  <a:cs typeface="Open Sans"/>
                  <a:sym typeface="Open Sans"/>
                </a:rPr>
                <a:t>Conseguir un modelo que alcance una sensibilidad mayor al 80%, para maximizar la captación de clientes aceptantes</a:t>
              </a:r>
              <a:r>
                <a:rPr b="1" i="0" lang="en-US" sz="2800" u="none" cap="none" strike="noStrike">
                  <a:solidFill>
                    <a:srgbClr val="FF3131"/>
                  </a:solidFill>
                  <a:latin typeface="Open Sans"/>
                  <a:ea typeface="Open Sans"/>
                  <a:cs typeface="Open Sans"/>
                  <a:sym typeface="Open Sans"/>
                </a:rPr>
                <a:t> .</a:t>
              </a:r>
              <a:endParaRPr b="1" sz="2800">
                <a:solidFill>
                  <a:srgbClr val="FF313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7" name="Google Shape;137;p15"/>
          <p:cNvGrpSpPr/>
          <p:nvPr/>
        </p:nvGrpSpPr>
        <p:grpSpPr>
          <a:xfrm>
            <a:off x="488259" y="5376312"/>
            <a:ext cx="7753268" cy="2169141"/>
            <a:chOff x="0" y="-79650"/>
            <a:chExt cx="3259593" cy="911940"/>
          </a:xfrm>
        </p:grpSpPr>
        <p:sp>
          <p:nvSpPr>
            <p:cNvPr id="138" name="Google Shape;138;p15"/>
            <p:cNvSpPr/>
            <p:nvPr/>
          </p:nvSpPr>
          <p:spPr>
            <a:xfrm>
              <a:off x="0" y="0"/>
              <a:ext cx="3259593" cy="832290"/>
            </a:xfrm>
            <a:custGeom>
              <a:rect b="b" l="l" r="r" t="t"/>
              <a:pathLst>
                <a:path extrusionOk="0" h="832290" w="3259593">
                  <a:moveTo>
                    <a:pt x="50925" y="0"/>
                  </a:moveTo>
                  <a:lnTo>
                    <a:pt x="3208668" y="0"/>
                  </a:lnTo>
                  <a:cubicBezTo>
                    <a:pt x="3236794" y="0"/>
                    <a:pt x="3259593" y="22800"/>
                    <a:pt x="3259593" y="50925"/>
                  </a:cubicBezTo>
                  <a:lnTo>
                    <a:pt x="3259593" y="781365"/>
                  </a:lnTo>
                  <a:cubicBezTo>
                    <a:pt x="3259593" y="794871"/>
                    <a:pt x="3254228" y="807824"/>
                    <a:pt x="3244678" y="817374"/>
                  </a:cubicBezTo>
                  <a:cubicBezTo>
                    <a:pt x="3235128" y="826925"/>
                    <a:pt x="3222175" y="832290"/>
                    <a:pt x="3208668" y="832290"/>
                  </a:cubicBezTo>
                  <a:lnTo>
                    <a:pt x="50925" y="832290"/>
                  </a:lnTo>
                  <a:cubicBezTo>
                    <a:pt x="37419" y="832290"/>
                    <a:pt x="24466" y="826925"/>
                    <a:pt x="14916" y="817374"/>
                  </a:cubicBezTo>
                  <a:cubicBezTo>
                    <a:pt x="5365" y="807824"/>
                    <a:pt x="0" y="794871"/>
                    <a:pt x="0" y="781365"/>
                  </a:cubicBezTo>
                  <a:lnTo>
                    <a:pt x="0" y="50925"/>
                  </a:lnTo>
                  <a:cubicBezTo>
                    <a:pt x="0" y="37419"/>
                    <a:pt x="5365" y="24466"/>
                    <a:pt x="14916" y="14916"/>
                  </a:cubicBezTo>
                  <a:cubicBezTo>
                    <a:pt x="24466" y="5365"/>
                    <a:pt x="37419" y="0"/>
                    <a:pt x="5092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rnd" cmpd="sng" w="38100">
              <a:solidFill>
                <a:srgbClr val="6299E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5"/>
            <p:cNvSpPr txBox="1"/>
            <p:nvPr/>
          </p:nvSpPr>
          <p:spPr>
            <a:xfrm>
              <a:off x="47" y="-79650"/>
              <a:ext cx="3259500" cy="8799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FF3131"/>
                  </a:solidFill>
                  <a:latin typeface="Open Sans"/>
                  <a:ea typeface="Open Sans"/>
                  <a:cs typeface="Open Sans"/>
                  <a:sym typeface="Open Sans"/>
                </a:rPr>
                <a:t>Obtener una métrica AUC-ROC del modelo de un 0.90 o mayor, para reflejar una buena capacidad de discriminación.</a:t>
              </a:r>
              <a:endParaRPr b="1" sz="2800">
                <a:solidFill>
                  <a:srgbClr val="FF313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0" name="Google Shape;140;p15"/>
          <p:cNvGrpSpPr/>
          <p:nvPr/>
        </p:nvGrpSpPr>
        <p:grpSpPr>
          <a:xfrm>
            <a:off x="9818331" y="2853653"/>
            <a:ext cx="7753358" cy="2092990"/>
            <a:chOff x="0" y="-47625"/>
            <a:chExt cx="3259593" cy="879915"/>
          </a:xfrm>
        </p:grpSpPr>
        <p:sp>
          <p:nvSpPr>
            <p:cNvPr id="141" name="Google Shape;141;p15"/>
            <p:cNvSpPr/>
            <p:nvPr/>
          </p:nvSpPr>
          <p:spPr>
            <a:xfrm>
              <a:off x="0" y="0"/>
              <a:ext cx="3259593" cy="832290"/>
            </a:xfrm>
            <a:custGeom>
              <a:rect b="b" l="l" r="r" t="t"/>
              <a:pathLst>
                <a:path extrusionOk="0" h="832290" w="3259593">
                  <a:moveTo>
                    <a:pt x="50925" y="0"/>
                  </a:moveTo>
                  <a:lnTo>
                    <a:pt x="3208668" y="0"/>
                  </a:lnTo>
                  <a:cubicBezTo>
                    <a:pt x="3236794" y="0"/>
                    <a:pt x="3259593" y="22800"/>
                    <a:pt x="3259593" y="50925"/>
                  </a:cubicBezTo>
                  <a:lnTo>
                    <a:pt x="3259593" y="781365"/>
                  </a:lnTo>
                  <a:cubicBezTo>
                    <a:pt x="3259593" y="794871"/>
                    <a:pt x="3254228" y="807824"/>
                    <a:pt x="3244678" y="817374"/>
                  </a:cubicBezTo>
                  <a:cubicBezTo>
                    <a:pt x="3235128" y="826925"/>
                    <a:pt x="3222175" y="832290"/>
                    <a:pt x="3208668" y="832290"/>
                  </a:cubicBezTo>
                  <a:lnTo>
                    <a:pt x="50925" y="832290"/>
                  </a:lnTo>
                  <a:cubicBezTo>
                    <a:pt x="37419" y="832290"/>
                    <a:pt x="24466" y="826925"/>
                    <a:pt x="14916" y="817374"/>
                  </a:cubicBezTo>
                  <a:cubicBezTo>
                    <a:pt x="5365" y="807824"/>
                    <a:pt x="0" y="794871"/>
                    <a:pt x="0" y="781365"/>
                  </a:cubicBezTo>
                  <a:lnTo>
                    <a:pt x="0" y="50925"/>
                  </a:lnTo>
                  <a:cubicBezTo>
                    <a:pt x="0" y="37419"/>
                    <a:pt x="5365" y="24466"/>
                    <a:pt x="14916" y="14916"/>
                  </a:cubicBezTo>
                  <a:cubicBezTo>
                    <a:pt x="24466" y="5365"/>
                    <a:pt x="37419" y="0"/>
                    <a:pt x="5092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rnd" cmpd="sng" w="38100">
              <a:solidFill>
                <a:srgbClr val="6299E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5"/>
            <p:cNvSpPr txBox="1"/>
            <p:nvPr/>
          </p:nvSpPr>
          <p:spPr>
            <a:xfrm>
              <a:off x="0" y="-47625"/>
              <a:ext cx="3259593" cy="879915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900">
                  <a:solidFill>
                    <a:srgbClr val="FF3131"/>
                  </a:solidFill>
                  <a:latin typeface="Open Sans"/>
                  <a:ea typeface="Open Sans"/>
                  <a:cs typeface="Open Sans"/>
                  <a:sym typeface="Open Sans"/>
                </a:rPr>
                <a:t>Lograr un modelo con una </a:t>
              </a:r>
              <a:r>
                <a:rPr b="1" lang="en-US" sz="2900">
                  <a:solidFill>
                    <a:srgbClr val="FF3131"/>
                  </a:solidFill>
                  <a:latin typeface="Open Sans"/>
                  <a:ea typeface="Open Sans"/>
                  <a:cs typeface="Open Sans"/>
                  <a:sym typeface="Open Sans"/>
                </a:rPr>
                <a:t>métrica</a:t>
              </a:r>
              <a:r>
                <a:rPr b="1" lang="en-US" sz="2900">
                  <a:solidFill>
                    <a:srgbClr val="FF3131"/>
                  </a:solidFill>
                  <a:latin typeface="Open Sans"/>
                  <a:ea typeface="Open Sans"/>
                  <a:cs typeface="Open Sans"/>
                  <a:sym typeface="Open Sans"/>
                </a:rPr>
                <a:t> de F1 Score superior a 0.75 para indicar un equilibrio entre aciertos y errores.</a:t>
              </a:r>
              <a:endParaRPr b="1" sz="2900">
                <a:solidFill>
                  <a:srgbClr val="FF313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3" name="Google Shape;143;p15"/>
          <p:cNvGrpSpPr/>
          <p:nvPr/>
        </p:nvGrpSpPr>
        <p:grpSpPr>
          <a:xfrm>
            <a:off x="9818331" y="5376310"/>
            <a:ext cx="7753358" cy="2169166"/>
            <a:chOff x="0" y="-79650"/>
            <a:chExt cx="3259593" cy="911940"/>
          </a:xfrm>
        </p:grpSpPr>
        <p:sp>
          <p:nvSpPr>
            <p:cNvPr id="144" name="Google Shape;144;p15"/>
            <p:cNvSpPr/>
            <p:nvPr/>
          </p:nvSpPr>
          <p:spPr>
            <a:xfrm>
              <a:off x="0" y="0"/>
              <a:ext cx="3259593" cy="832290"/>
            </a:xfrm>
            <a:custGeom>
              <a:rect b="b" l="l" r="r" t="t"/>
              <a:pathLst>
                <a:path extrusionOk="0" h="832290" w="3259593">
                  <a:moveTo>
                    <a:pt x="50925" y="0"/>
                  </a:moveTo>
                  <a:lnTo>
                    <a:pt x="3208668" y="0"/>
                  </a:lnTo>
                  <a:cubicBezTo>
                    <a:pt x="3236794" y="0"/>
                    <a:pt x="3259593" y="22800"/>
                    <a:pt x="3259593" y="50925"/>
                  </a:cubicBezTo>
                  <a:lnTo>
                    <a:pt x="3259593" y="781365"/>
                  </a:lnTo>
                  <a:cubicBezTo>
                    <a:pt x="3259593" y="794871"/>
                    <a:pt x="3254228" y="807824"/>
                    <a:pt x="3244678" y="817374"/>
                  </a:cubicBezTo>
                  <a:cubicBezTo>
                    <a:pt x="3235128" y="826925"/>
                    <a:pt x="3222175" y="832290"/>
                    <a:pt x="3208668" y="832290"/>
                  </a:cubicBezTo>
                  <a:lnTo>
                    <a:pt x="50925" y="832290"/>
                  </a:lnTo>
                  <a:cubicBezTo>
                    <a:pt x="37419" y="832290"/>
                    <a:pt x="24466" y="826925"/>
                    <a:pt x="14916" y="817374"/>
                  </a:cubicBezTo>
                  <a:cubicBezTo>
                    <a:pt x="5365" y="807824"/>
                    <a:pt x="0" y="794871"/>
                    <a:pt x="0" y="781365"/>
                  </a:cubicBezTo>
                  <a:lnTo>
                    <a:pt x="0" y="50925"/>
                  </a:lnTo>
                  <a:cubicBezTo>
                    <a:pt x="0" y="37419"/>
                    <a:pt x="5365" y="24466"/>
                    <a:pt x="14916" y="14916"/>
                  </a:cubicBezTo>
                  <a:cubicBezTo>
                    <a:pt x="24466" y="5365"/>
                    <a:pt x="37419" y="0"/>
                    <a:pt x="5092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rnd" cmpd="sng" w="38100">
              <a:solidFill>
                <a:srgbClr val="6299E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5"/>
            <p:cNvSpPr txBox="1"/>
            <p:nvPr/>
          </p:nvSpPr>
          <p:spPr>
            <a:xfrm>
              <a:off x="47" y="-79650"/>
              <a:ext cx="3259500" cy="8799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FF3131"/>
                  </a:solidFill>
                  <a:latin typeface="Open Sans"/>
                  <a:ea typeface="Open Sans"/>
                  <a:cs typeface="Open Sans"/>
                  <a:sym typeface="Open Sans"/>
                </a:rPr>
                <a:t>Disponer</a:t>
              </a:r>
              <a:r>
                <a:rPr b="1" lang="en-US" sz="2800">
                  <a:solidFill>
                    <a:srgbClr val="FF3131"/>
                  </a:solidFill>
                  <a:latin typeface="Open Sans"/>
                  <a:ea typeface="Open Sans"/>
                  <a:cs typeface="Open Sans"/>
                  <a:sym typeface="Open Sans"/>
                </a:rPr>
                <a:t> de un modelo que sea capaz de acertar el mayor </a:t>
              </a:r>
              <a:r>
                <a:rPr b="1" lang="en-US" sz="2800">
                  <a:solidFill>
                    <a:srgbClr val="FF3131"/>
                  </a:solidFill>
                  <a:latin typeface="Open Sans"/>
                  <a:ea typeface="Open Sans"/>
                  <a:cs typeface="Open Sans"/>
                  <a:sym typeface="Open Sans"/>
                </a:rPr>
                <a:t>número</a:t>
              </a:r>
              <a:r>
                <a:rPr b="1" lang="en-US" sz="2800">
                  <a:solidFill>
                    <a:srgbClr val="FF3131"/>
                  </a:solidFill>
                  <a:latin typeface="Open Sans"/>
                  <a:ea typeface="Open Sans"/>
                  <a:cs typeface="Open Sans"/>
                  <a:sym typeface="Open Sans"/>
                </a:rPr>
                <a:t> de casos positivos posibles (el cliente se </a:t>
              </a:r>
              <a:r>
                <a:rPr b="1" lang="en-US" sz="2800">
                  <a:solidFill>
                    <a:srgbClr val="FF3131"/>
                  </a:solidFill>
                  <a:latin typeface="Open Sans"/>
                  <a:ea typeface="Open Sans"/>
                  <a:cs typeface="Open Sans"/>
                  <a:sym typeface="Open Sans"/>
                </a:rPr>
                <a:t>suscribe</a:t>
              </a:r>
              <a:r>
                <a:rPr b="1" lang="en-US" sz="2800">
                  <a:solidFill>
                    <a:srgbClr val="FF3131"/>
                  </a:solidFill>
                  <a:latin typeface="Open Sans"/>
                  <a:ea typeface="Open Sans"/>
                  <a:cs typeface="Open Sans"/>
                  <a:sym typeface="Open Sans"/>
                </a:rPr>
                <a:t> al </a:t>
              </a:r>
              <a:r>
                <a:rPr b="1" lang="en-US" sz="2800">
                  <a:solidFill>
                    <a:srgbClr val="FF3131"/>
                  </a:solidFill>
                  <a:latin typeface="Open Sans"/>
                  <a:ea typeface="Open Sans"/>
                  <a:cs typeface="Open Sans"/>
                  <a:sym typeface="Open Sans"/>
                </a:rPr>
                <a:t>depósito</a:t>
              </a:r>
              <a:r>
                <a:rPr b="1" lang="en-US" sz="2800">
                  <a:solidFill>
                    <a:srgbClr val="FF3131"/>
                  </a:solidFill>
                  <a:latin typeface="Open Sans"/>
                  <a:ea typeface="Open Sans"/>
                  <a:cs typeface="Open Sans"/>
                  <a:sym typeface="Open Sans"/>
                </a:rPr>
                <a:t>).</a:t>
              </a:r>
              <a:endParaRPr b="1" sz="2800">
                <a:solidFill>
                  <a:srgbClr val="FF313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6" name="Google Shape;146;p15"/>
          <p:cNvGrpSpPr/>
          <p:nvPr/>
        </p:nvGrpSpPr>
        <p:grpSpPr>
          <a:xfrm>
            <a:off x="9818331" y="7898912"/>
            <a:ext cx="7753358" cy="2175554"/>
            <a:chOff x="0" y="-82336"/>
            <a:chExt cx="3259593" cy="914626"/>
          </a:xfrm>
        </p:grpSpPr>
        <p:sp>
          <p:nvSpPr>
            <p:cNvPr id="147" name="Google Shape;147;p15"/>
            <p:cNvSpPr/>
            <p:nvPr/>
          </p:nvSpPr>
          <p:spPr>
            <a:xfrm>
              <a:off x="0" y="0"/>
              <a:ext cx="3259593" cy="832290"/>
            </a:xfrm>
            <a:custGeom>
              <a:rect b="b" l="l" r="r" t="t"/>
              <a:pathLst>
                <a:path extrusionOk="0" h="832290" w="3259593">
                  <a:moveTo>
                    <a:pt x="50925" y="0"/>
                  </a:moveTo>
                  <a:lnTo>
                    <a:pt x="3208668" y="0"/>
                  </a:lnTo>
                  <a:cubicBezTo>
                    <a:pt x="3236794" y="0"/>
                    <a:pt x="3259593" y="22800"/>
                    <a:pt x="3259593" y="50925"/>
                  </a:cubicBezTo>
                  <a:lnTo>
                    <a:pt x="3259593" y="781365"/>
                  </a:lnTo>
                  <a:cubicBezTo>
                    <a:pt x="3259593" y="794871"/>
                    <a:pt x="3254228" y="807824"/>
                    <a:pt x="3244678" y="817374"/>
                  </a:cubicBezTo>
                  <a:cubicBezTo>
                    <a:pt x="3235128" y="826925"/>
                    <a:pt x="3222175" y="832290"/>
                    <a:pt x="3208668" y="832290"/>
                  </a:cubicBezTo>
                  <a:lnTo>
                    <a:pt x="50925" y="832290"/>
                  </a:lnTo>
                  <a:cubicBezTo>
                    <a:pt x="37419" y="832290"/>
                    <a:pt x="24466" y="826925"/>
                    <a:pt x="14916" y="817374"/>
                  </a:cubicBezTo>
                  <a:cubicBezTo>
                    <a:pt x="5365" y="807824"/>
                    <a:pt x="0" y="794871"/>
                    <a:pt x="0" y="781365"/>
                  </a:cubicBezTo>
                  <a:lnTo>
                    <a:pt x="0" y="50925"/>
                  </a:lnTo>
                  <a:cubicBezTo>
                    <a:pt x="0" y="37419"/>
                    <a:pt x="5365" y="24466"/>
                    <a:pt x="14916" y="14916"/>
                  </a:cubicBezTo>
                  <a:cubicBezTo>
                    <a:pt x="24466" y="5365"/>
                    <a:pt x="37419" y="0"/>
                    <a:pt x="5092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rnd" cmpd="sng" w="38100">
              <a:solidFill>
                <a:srgbClr val="6299E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5"/>
            <p:cNvSpPr txBox="1"/>
            <p:nvPr/>
          </p:nvSpPr>
          <p:spPr>
            <a:xfrm>
              <a:off x="0" y="-82336"/>
              <a:ext cx="3259500" cy="8799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FF3131"/>
                  </a:solidFill>
                  <a:latin typeface="Open Sans"/>
                  <a:ea typeface="Open Sans"/>
                  <a:cs typeface="Open Sans"/>
                  <a:sym typeface="Open Sans"/>
                </a:rPr>
                <a:t>Reducir el costo en campañas y a</a:t>
              </a:r>
              <a:r>
                <a:rPr b="1" lang="en-US" sz="2800">
                  <a:solidFill>
                    <a:srgbClr val="FF3131"/>
                  </a:solidFill>
                  <a:latin typeface="Open Sans"/>
                  <a:ea typeface="Open Sans"/>
                  <a:cs typeface="Open Sans"/>
                  <a:sym typeface="Open Sans"/>
                </a:rPr>
                <a:t>umentar el retorno de la inversión (ROI). Se busca mayor beneficio con menos llamadas.</a:t>
              </a:r>
              <a:endParaRPr b="1" sz="2800">
                <a:solidFill>
                  <a:srgbClr val="FF313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9" name="Google Shape;149;p15"/>
          <p:cNvGrpSpPr/>
          <p:nvPr/>
        </p:nvGrpSpPr>
        <p:grpSpPr>
          <a:xfrm>
            <a:off x="488259" y="7898919"/>
            <a:ext cx="7753358" cy="2092990"/>
            <a:chOff x="0" y="-47625"/>
            <a:chExt cx="3259593" cy="879915"/>
          </a:xfrm>
        </p:grpSpPr>
        <p:sp>
          <p:nvSpPr>
            <p:cNvPr id="150" name="Google Shape;150;p15"/>
            <p:cNvSpPr/>
            <p:nvPr/>
          </p:nvSpPr>
          <p:spPr>
            <a:xfrm>
              <a:off x="0" y="0"/>
              <a:ext cx="3259593" cy="832290"/>
            </a:xfrm>
            <a:custGeom>
              <a:rect b="b" l="l" r="r" t="t"/>
              <a:pathLst>
                <a:path extrusionOk="0" h="832290" w="3259593">
                  <a:moveTo>
                    <a:pt x="50925" y="0"/>
                  </a:moveTo>
                  <a:lnTo>
                    <a:pt x="3208668" y="0"/>
                  </a:lnTo>
                  <a:cubicBezTo>
                    <a:pt x="3236794" y="0"/>
                    <a:pt x="3259593" y="22800"/>
                    <a:pt x="3259593" y="50925"/>
                  </a:cubicBezTo>
                  <a:lnTo>
                    <a:pt x="3259593" y="781365"/>
                  </a:lnTo>
                  <a:cubicBezTo>
                    <a:pt x="3259593" y="794871"/>
                    <a:pt x="3254228" y="807824"/>
                    <a:pt x="3244678" y="817374"/>
                  </a:cubicBezTo>
                  <a:cubicBezTo>
                    <a:pt x="3235128" y="826925"/>
                    <a:pt x="3222175" y="832290"/>
                    <a:pt x="3208668" y="832290"/>
                  </a:cubicBezTo>
                  <a:lnTo>
                    <a:pt x="50925" y="832290"/>
                  </a:lnTo>
                  <a:cubicBezTo>
                    <a:pt x="37419" y="832290"/>
                    <a:pt x="24466" y="826925"/>
                    <a:pt x="14916" y="817374"/>
                  </a:cubicBezTo>
                  <a:cubicBezTo>
                    <a:pt x="5365" y="807824"/>
                    <a:pt x="0" y="794871"/>
                    <a:pt x="0" y="781365"/>
                  </a:cubicBezTo>
                  <a:lnTo>
                    <a:pt x="0" y="50925"/>
                  </a:lnTo>
                  <a:cubicBezTo>
                    <a:pt x="0" y="37419"/>
                    <a:pt x="5365" y="24466"/>
                    <a:pt x="14916" y="14916"/>
                  </a:cubicBezTo>
                  <a:cubicBezTo>
                    <a:pt x="24466" y="5365"/>
                    <a:pt x="37419" y="0"/>
                    <a:pt x="5092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rnd" cmpd="sng" w="38100">
              <a:solidFill>
                <a:srgbClr val="6299E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5"/>
            <p:cNvSpPr txBox="1"/>
            <p:nvPr/>
          </p:nvSpPr>
          <p:spPr>
            <a:xfrm>
              <a:off x="0" y="-47625"/>
              <a:ext cx="3259593" cy="879915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FF3131"/>
                  </a:solidFill>
                  <a:latin typeface="Open Sans"/>
                  <a:ea typeface="Open Sans"/>
                  <a:cs typeface="Open Sans"/>
                  <a:sym typeface="Open Sans"/>
                </a:rPr>
                <a:t>Aumentar la tasa de </a:t>
              </a:r>
              <a:r>
                <a:rPr b="1" lang="en-US" sz="2800">
                  <a:solidFill>
                    <a:srgbClr val="FF3131"/>
                  </a:solidFill>
                  <a:latin typeface="Open Sans"/>
                  <a:ea typeface="Open Sans"/>
                  <a:cs typeface="Open Sans"/>
                  <a:sym typeface="Open Sans"/>
                </a:rPr>
                <a:t>éxito</a:t>
              </a:r>
              <a:r>
                <a:rPr b="1" lang="en-US" sz="2800">
                  <a:solidFill>
                    <a:srgbClr val="FF3131"/>
                  </a:solidFill>
                  <a:latin typeface="Open Sans"/>
                  <a:ea typeface="Open Sans"/>
                  <a:cs typeface="Open Sans"/>
                  <a:sym typeface="Open Sans"/>
                </a:rPr>
                <a:t> de llamadas. </a:t>
              </a:r>
              <a:endParaRPr b="1" sz="2800">
                <a:solidFill>
                  <a:srgbClr val="FF313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ctr">
                <a:lnSpc>
                  <a:spcPct val="14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FF3131"/>
                  </a:solidFill>
                  <a:latin typeface="Open Sans"/>
                  <a:ea typeface="Open Sans"/>
                  <a:cs typeface="Open Sans"/>
                  <a:sym typeface="Open Sans"/>
                </a:rPr>
                <a:t>Elevar el porcentaje de </a:t>
              </a:r>
              <a:r>
                <a:rPr b="1" lang="en-US" sz="2800">
                  <a:solidFill>
                    <a:srgbClr val="FF3131"/>
                  </a:solidFill>
                  <a:latin typeface="Open Sans"/>
                  <a:ea typeface="Open Sans"/>
                  <a:cs typeface="Open Sans"/>
                  <a:sym typeface="Open Sans"/>
                </a:rPr>
                <a:t>éxito</a:t>
              </a:r>
              <a:r>
                <a:rPr b="1" lang="en-US" sz="2800">
                  <a:solidFill>
                    <a:srgbClr val="FF3131"/>
                  </a:solidFill>
                  <a:latin typeface="Open Sans"/>
                  <a:ea typeface="Open Sans"/>
                  <a:cs typeface="Open Sans"/>
                  <a:sym typeface="Open Sans"/>
                </a:rPr>
                <a:t> de cada llamada al conocer mejor el objetivo.</a:t>
              </a:r>
              <a:endParaRPr b="1" sz="2800">
                <a:solidFill>
                  <a:srgbClr val="FF313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52" name="Google Shape;152;p15"/>
          <p:cNvGrpSpPr/>
          <p:nvPr/>
        </p:nvGrpSpPr>
        <p:grpSpPr>
          <a:xfrm>
            <a:off x="488259" y="2853653"/>
            <a:ext cx="7753358" cy="2092990"/>
            <a:chOff x="0" y="-47625"/>
            <a:chExt cx="3259593" cy="879915"/>
          </a:xfrm>
        </p:grpSpPr>
        <p:sp>
          <p:nvSpPr>
            <p:cNvPr id="153" name="Google Shape;153;p15"/>
            <p:cNvSpPr/>
            <p:nvPr/>
          </p:nvSpPr>
          <p:spPr>
            <a:xfrm>
              <a:off x="0" y="0"/>
              <a:ext cx="3259593" cy="832290"/>
            </a:xfrm>
            <a:custGeom>
              <a:rect b="b" l="l" r="r" t="t"/>
              <a:pathLst>
                <a:path extrusionOk="0" h="832290" w="3259593">
                  <a:moveTo>
                    <a:pt x="50925" y="0"/>
                  </a:moveTo>
                  <a:lnTo>
                    <a:pt x="3208668" y="0"/>
                  </a:lnTo>
                  <a:cubicBezTo>
                    <a:pt x="3236794" y="0"/>
                    <a:pt x="3259593" y="22800"/>
                    <a:pt x="3259593" y="50925"/>
                  </a:cubicBezTo>
                  <a:lnTo>
                    <a:pt x="3259593" y="781365"/>
                  </a:lnTo>
                  <a:cubicBezTo>
                    <a:pt x="3259593" y="794871"/>
                    <a:pt x="3254228" y="807824"/>
                    <a:pt x="3244678" y="817374"/>
                  </a:cubicBezTo>
                  <a:cubicBezTo>
                    <a:pt x="3235128" y="826925"/>
                    <a:pt x="3222175" y="832290"/>
                    <a:pt x="3208668" y="832290"/>
                  </a:cubicBezTo>
                  <a:lnTo>
                    <a:pt x="50925" y="832290"/>
                  </a:lnTo>
                  <a:cubicBezTo>
                    <a:pt x="37419" y="832290"/>
                    <a:pt x="24466" y="826925"/>
                    <a:pt x="14916" y="817374"/>
                  </a:cubicBezTo>
                  <a:cubicBezTo>
                    <a:pt x="5365" y="807824"/>
                    <a:pt x="0" y="794871"/>
                    <a:pt x="0" y="781365"/>
                  </a:cubicBezTo>
                  <a:lnTo>
                    <a:pt x="0" y="50925"/>
                  </a:lnTo>
                  <a:cubicBezTo>
                    <a:pt x="0" y="37419"/>
                    <a:pt x="5365" y="24466"/>
                    <a:pt x="14916" y="14916"/>
                  </a:cubicBezTo>
                  <a:cubicBezTo>
                    <a:pt x="24466" y="5365"/>
                    <a:pt x="37419" y="0"/>
                    <a:pt x="5092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rnd" cmpd="sng" w="38100">
              <a:solidFill>
                <a:srgbClr val="6299E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5"/>
            <p:cNvSpPr txBox="1"/>
            <p:nvPr/>
          </p:nvSpPr>
          <p:spPr>
            <a:xfrm>
              <a:off x="0" y="-47625"/>
              <a:ext cx="3259593" cy="879915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 sz="2800">
                  <a:solidFill>
                    <a:srgbClr val="FF3131"/>
                  </a:solidFill>
                  <a:latin typeface="Open Sans"/>
                  <a:ea typeface="Open Sans"/>
                  <a:cs typeface="Open Sans"/>
                  <a:sym typeface="Open Sans"/>
                </a:rPr>
                <a:t>Establecer un modelo de clasificación funcional, con una precisión mayor al 80% para priorizar clientes potenciales. </a:t>
              </a:r>
              <a:endParaRPr b="1" sz="28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874B0"/>
            </a:gs>
            <a:gs pos="100000">
              <a:srgbClr val="053371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"/>
          <p:cNvSpPr/>
          <p:nvPr/>
        </p:nvSpPr>
        <p:spPr>
          <a:xfrm>
            <a:off x="-261658" y="-1359176"/>
            <a:ext cx="9754014" cy="13005352"/>
          </a:xfrm>
          <a:custGeom>
            <a:rect b="b" l="l" r="r" t="t"/>
            <a:pathLst>
              <a:path extrusionOk="0" h="13005352" w="9754014">
                <a:moveTo>
                  <a:pt x="0" y="0"/>
                </a:moveTo>
                <a:lnTo>
                  <a:pt x="9754015" y="0"/>
                </a:lnTo>
                <a:lnTo>
                  <a:pt x="9754015" y="13005352"/>
                </a:lnTo>
                <a:lnTo>
                  <a:pt x="0" y="130053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9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0" name="Google Shape;160;p13"/>
          <p:cNvSpPr txBox="1"/>
          <p:nvPr/>
        </p:nvSpPr>
        <p:spPr>
          <a:xfrm>
            <a:off x="0" y="2718247"/>
            <a:ext cx="8549700" cy="35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5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423" u="none" cap="none" strike="noStrike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ENTREGABLES DEL PROYECTO</a:t>
            </a:r>
            <a:endParaRPr/>
          </a:p>
        </p:txBody>
      </p:sp>
      <p:grpSp>
        <p:nvGrpSpPr>
          <p:cNvPr id="161" name="Google Shape;161;p13"/>
          <p:cNvGrpSpPr/>
          <p:nvPr/>
        </p:nvGrpSpPr>
        <p:grpSpPr>
          <a:xfrm>
            <a:off x="9172315" y="300594"/>
            <a:ext cx="8709656" cy="3167240"/>
            <a:chOff x="0" y="-47625"/>
            <a:chExt cx="2644579" cy="961693"/>
          </a:xfrm>
        </p:grpSpPr>
        <p:sp>
          <p:nvSpPr>
            <p:cNvPr id="162" name="Google Shape;162;p13"/>
            <p:cNvSpPr/>
            <p:nvPr/>
          </p:nvSpPr>
          <p:spPr>
            <a:xfrm>
              <a:off x="0" y="0"/>
              <a:ext cx="2644579" cy="914068"/>
            </a:xfrm>
            <a:custGeom>
              <a:rect b="b" l="l" r="r" t="t"/>
              <a:pathLst>
                <a:path extrusionOk="0" h="914068" w="2644579">
                  <a:moveTo>
                    <a:pt x="0" y="0"/>
                  </a:moveTo>
                  <a:lnTo>
                    <a:pt x="2644579" y="0"/>
                  </a:lnTo>
                  <a:lnTo>
                    <a:pt x="2644579" y="914068"/>
                  </a:lnTo>
                  <a:lnTo>
                    <a:pt x="0" y="914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63" name="Google Shape;163;p13"/>
            <p:cNvSpPr txBox="1"/>
            <p:nvPr/>
          </p:nvSpPr>
          <p:spPr>
            <a:xfrm>
              <a:off x="0" y="-47625"/>
              <a:ext cx="2644579" cy="9616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13"/>
          <p:cNvGrpSpPr/>
          <p:nvPr/>
        </p:nvGrpSpPr>
        <p:grpSpPr>
          <a:xfrm>
            <a:off x="8549770" y="1147312"/>
            <a:ext cx="1731950" cy="1731950"/>
            <a:chOff x="0" y="0"/>
            <a:chExt cx="812800" cy="812800"/>
          </a:xfrm>
        </p:grpSpPr>
        <p:sp>
          <p:nvSpPr>
            <p:cNvPr id="165" name="Google Shape;165;p1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94A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3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0">
                  <a:solidFill>
                    <a:srgbClr val="FFFFFF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1.</a:t>
              </a:r>
              <a:endParaRPr sz="5000"/>
            </a:p>
          </p:txBody>
        </p:sp>
      </p:grpSp>
      <p:sp>
        <p:nvSpPr>
          <p:cNvPr id="167" name="Google Shape;167;p13"/>
          <p:cNvSpPr txBox="1"/>
          <p:nvPr/>
        </p:nvSpPr>
        <p:spPr>
          <a:xfrm>
            <a:off x="10479900" y="870425"/>
            <a:ext cx="73635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FF3131"/>
                </a:solidFill>
                <a:latin typeface="Open Sans"/>
                <a:ea typeface="Open Sans"/>
                <a:cs typeface="Open Sans"/>
                <a:sym typeface="Open Sans"/>
              </a:rPr>
              <a:t>Modelo entrenado y validado con data limpia y preparada. Se buscará una escalabilidad para poder expandir el modelo a toda la </a:t>
            </a:r>
            <a:r>
              <a:rPr b="1" lang="en-US" sz="2700">
                <a:solidFill>
                  <a:srgbClr val="FF3131"/>
                </a:solidFill>
                <a:latin typeface="Open Sans"/>
                <a:ea typeface="Open Sans"/>
                <a:cs typeface="Open Sans"/>
                <a:sym typeface="Open Sans"/>
              </a:rPr>
              <a:t>base de datos.</a:t>
            </a:r>
            <a:endParaRPr sz="2700">
              <a:solidFill>
                <a:srgbClr val="194A8D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grpSp>
        <p:nvGrpSpPr>
          <p:cNvPr id="168" name="Google Shape;168;p13"/>
          <p:cNvGrpSpPr/>
          <p:nvPr/>
        </p:nvGrpSpPr>
        <p:grpSpPr>
          <a:xfrm>
            <a:off x="9172315" y="3805707"/>
            <a:ext cx="8709656" cy="2978110"/>
            <a:chOff x="0" y="-47625"/>
            <a:chExt cx="2644579" cy="904266"/>
          </a:xfrm>
        </p:grpSpPr>
        <p:sp>
          <p:nvSpPr>
            <p:cNvPr id="169" name="Google Shape;169;p13"/>
            <p:cNvSpPr/>
            <p:nvPr/>
          </p:nvSpPr>
          <p:spPr>
            <a:xfrm>
              <a:off x="0" y="0"/>
              <a:ext cx="2644579" cy="856641"/>
            </a:xfrm>
            <a:custGeom>
              <a:rect b="b" l="l" r="r" t="t"/>
              <a:pathLst>
                <a:path extrusionOk="0" h="856641" w="2644579">
                  <a:moveTo>
                    <a:pt x="0" y="0"/>
                  </a:moveTo>
                  <a:lnTo>
                    <a:pt x="2644579" y="0"/>
                  </a:lnTo>
                  <a:lnTo>
                    <a:pt x="2644579" y="856641"/>
                  </a:lnTo>
                  <a:lnTo>
                    <a:pt x="0" y="8566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70" name="Google Shape;170;p13"/>
            <p:cNvSpPr txBox="1"/>
            <p:nvPr/>
          </p:nvSpPr>
          <p:spPr>
            <a:xfrm>
              <a:off x="0" y="-47625"/>
              <a:ext cx="2644579" cy="9042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" name="Google Shape;171;p13"/>
          <p:cNvGrpSpPr/>
          <p:nvPr/>
        </p:nvGrpSpPr>
        <p:grpSpPr>
          <a:xfrm>
            <a:off x="8549770" y="4472363"/>
            <a:ext cx="1731914" cy="1731914"/>
            <a:chOff x="0" y="0"/>
            <a:chExt cx="812800" cy="812800"/>
          </a:xfrm>
        </p:grpSpPr>
        <p:sp>
          <p:nvSpPr>
            <p:cNvPr id="172" name="Google Shape;172;p1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94A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4" name="Google Shape;174;p13"/>
          <p:cNvSpPr txBox="1"/>
          <p:nvPr/>
        </p:nvSpPr>
        <p:spPr>
          <a:xfrm>
            <a:off x="10479896" y="6828307"/>
            <a:ext cx="6094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05829" lvl="1" marL="411660" marR="0" rtl="0" algn="l">
              <a:lnSpc>
                <a:spcPct val="170041"/>
              </a:lnSpc>
              <a:spcBef>
                <a:spcPts val="0"/>
              </a:spcBef>
              <a:spcAft>
                <a:spcPts val="0"/>
              </a:spcAft>
              <a:buClr>
                <a:srgbClr val="194A8D"/>
              </a:buClr>
              <a:buSzPts val="1906"/>
              <a:buFont typeface="Arial"/>
              <a:buChar char="•"/>
            </a:pPr>
            <a:r>
              <a:t/>
            </a:r>
            <a:endParaRPr/>
          </a:p>
        </p:txBody>
      </p:sp>
      <p:sp>
        <p:nvSpPr>
          <p:cNvPr id="175" name="Google Shape;175;p13"/>
          <p:cNvSpPr txBox="1"/>
          <p:nvPr/>
        </p:nvSpPr>
        <p:spPr>
          <a:xfrm>
            <a:off x="8648925" y="4910000"/>
            <a:ext cx="1533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2.</a:t>
            </a:r>
            <a:endParaRPr sz="50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6" name="Google Shape;176;p13"/>
          <p:cNvSpPr txBox="1"/>
          <p:nvPr/>
        </p:nvSpPr>
        <p:spPr>
          <a:xfrm>
            <a:off x="10441125" y="4059525"/>
            <a:ext cx="7363500" cy="24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FF3131"/>
                </a:solidFill>
                <a:latin typeface="Open Sans"/>
                <a:ea typeface="Open Sans"/>
                <a:cs typeface="Open Sans"/>
                <a:sym typeface="Open Sans"/>
              </a:rPr>
              <a:t>Software que muestre los candidatos probables para una posible </a:t>
            </a:r>
            <a:r>
              <a:rPr b="1" lang="en-US" sz="2700">
                <a:solidFill>
                  <a:srgbClr val="FF3131"/>
                </a:solidFill>
                <a:latin typeface="Open Sans"/>
                <a:ea typeface="Open Sans"/>
                <a:cs typeface="Open Sans"/>
                <a:sym typeface="Open Sans"/>
              </a:rPr>
              <a:t>suscripción</a:t>
            </a:r>
            <a:r>
              <a:rPr b="1" lang="en-US" sz="2700">
                <a:solidFill>
                  <a:srgbClr val="FF3131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b="1" lang="en-US" sz="2700">
                <a:solidFill>
                  <a:srgbClr val="FF3131"/>
                </a:solidFill>
                <a:latin typeface="Open Sans"/>
                <a:ea typeface="Open Sans"/>
                <a:cs typeface="Open Sans"/>
                <a:sym typeface="Open Sans"/>
              </a:rPr>
              <a:t>depósito</a:t>
            </a:r>
            <a:r>
              <a:rPr b="1" lang="en-US" sz="2700">
                <a:solidFill>
                  <a:srgbClr val="FF3131"/>
                </a:solidFill>
                <a:latin typeface="Open Sans"/>
                <a:ea typeface="Open Sans"/>
                <a:cs typeface="Open Sans"/>
                <a:sym typeface="Open Sans"/>
              </a:rPr>
              <a:t>, con la probabilidad de que acepte inscribirse.</a:t>
            </a:r>
            <a:endParaRPr b="1" sz="2700">
              <a:solidFill>
                <a:srgbClr val="FF313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77" name="Google Shape;177;p13"/>
          <p:cNvGrpSpPr/>
          <p:nvPr/>
        </p:nvGrpSpPr>
        <p:grpSpPr>
          <a:xfrm>
            <a:off x="9172315" y="7121707"/>
            <a:ext cx="8709656" cy="2978110"/>
            <a:chOff x="0" y="-47625"/>
            <a:chExt cx="2644579" cy="904266"/>
          </a:xfrm>
        </p:grpSpPr>
        <p:sp>
          <p:nvSpPr>
            <p:cNvPr id="178" name="Google Shape;178;p13"/>
            <p:cNvSpPr/>
            <p:nvPr/>
          </p:nvSpPr>
          <p:spPr>
            <a:xfrm>
              <a:off x="0" y="0"/>
              <a:ext cx="2644579" cy="856641"/>
            </a:xfrm>
            <a:custGeom>
              <a:rect b="b" l="l" r="r" t="t"/>
              <a:pathLst>
                <a:path extrusionOk="0" h="856641" w="2644579">
                  <a:moveTo>
                    <a:pt x="0" y="0"/>
                  </a:moveTo>
                  <a:lnTo>
                    <a:pt x="2644579" y="0"/>
                  </a:lnTo>
                  <a:lnTo>
                    <a:pt x="2644579" y="856641"/>
                  </a:lnTo>
                  <a:lnTo>
                    <a:pt x="0" y="8566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79" name="Google Shape;179;p13"/>
            <p:cNvSpPr txBox="1"/>
            <p:nvPr/>
          </p:nvSpPr>
          <p:spPr>
            <a:xfrm>
              <a:off x="0" y="-47625"/>
              <a:ext cx="2644500" cy="90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0" name="Google Shape;180;p13"/>
          <p:cNvGrpSpPr/>
          <p:nvPr/>
        </p:nvGrpSpPr>
        <p:grpSpPr>
          <a:xfrm>
            <a:off x="8747995" y="7797425"/>
            <a:ext cx="1731914" cy="1731914"/>
            <a:chOff x="0" y="0"/>
            <a:chExt cx="812800" cy="812800"/>
          </a:xfrm>
        </p:grpSpPr>
        <p:sp>
          <p:nvSpPr>
            <p:cNvPr id="181" name="Google Shape;181;p1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94A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3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3" name="Google Shape;183;p13"/>
          <p:cNvSpPr txBox="1"/>
          <p:nvPr/>
        </p:nvSpPr>
        <p:spPr>
          <a:xfrm>
            <a:off x="9195450" y="8186238"/>
            <a:ext cx="837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3.</a:t>
            </a:r>
            <a:endParaRPr sz="5000">
              <a:solidFill>
                <a:schemeClr val="lt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84" name="Google Shape;184;p13"/>
          <p:cNvSpPr txBox="1"/>
          <p:nvPr/>
        </p:nvSpPr>
        <p:spPr>
          <a:xfrm>
            <a:off x="10479900" y="7419975"/>
            <a:ext cx="7324500" cy="24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FF3131"/>
                </a:solidFill>
                <a:latin typeface="Open Sans"/>
                <a:ea typeface="Open Sans"/>
                <a:cs typeface="Open Sans"/>
                <a:sym typeface="Open Sans"/>
              </a:rPr>
              <a:t>Dashboard del modelo: presentando desempeño del modelo, impacto de la cmapaña, </a:t>
            </a:r>
            <a:r>
              <a:rPr b="1" lang="en-US" sz="2700">
                <a:solidFill>
                  <a:srgbClr val="FF3131"/>
                </a:solidFill>
                <a:latin typeface="Open Sans"/>
                <a:ea typeface="Open Sans"/>
                <a:cs typeface="Open Sans"/>
                <a:sym typeface="Open Sans"/>
              </a:rPr>
              <a:t>análisis</a:t>
            </a:r>
            <a:r>
              <a:rPr b="1" lang="en-US" sz="2700">
                <a:solidFill>
                  <a:srgbClr val="FF3131"/>
                </a:solidFill>
                <a:latin typeface="Open Sans"/>
                <a:ea typeface="Open Sans"/>
                <a:cs typeface="Open Sans"/>
                <a:sym typeface="Open Sans"/>
              </a:rPr>
              <a:t> de clientes y actualización del modelo.</a:t>
            </a:r>
            <a:endParaRPr b="1" sz="2700">
              <a:solidFill>
                <a:srgbClr val="FF313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874B0"/>
            </a:gs>
            <a:gs pos="100000">
              <a:srgbClr val="053371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"/>
          <p:cNvSpPr/>
          <p:nvPr/>
        </p:nvSpPr>
        <p:spPr>
          <a:xfrm flipH="1" rot="5400000">
            <a:off x="15177010" y="-1253949"/>
            <a:ext cx="2720897" cy="5228794"/>
          </a:xfrm>
          <a:custGeom>
            <a:rect b="b" l="l" r="r" t="t"/>
            <a:pathLst>
              <a:path extrusionOk="0" h="5228794" w="2720897">
                <a:moveTo>
                  <a:pt x="0" y="5228795"/>
                </a:moveTo>
                <a:lnTo>
                  <a:pt x="2720897" y="5228795"/>
                </a:lnTo>
                <a:lnTo>
                  <a:pt x="2720897" y="0"/>
                </a:lnTo>
                <a:lnTo>
                  <a:pt x="0" y="0"/>
                </a:lnTo>
                <a:lnTo>
                  <a:pt x="0" y="5228795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0" name="Google Shape;190;p6"/>
          <p:cNvSpPr/>
          <p:nvPr/>
        </p:nvSpPr>
        <p:spPr>
          <a:xfrm rot="-5400000">
            <a:off x="390093" y="-1471468"/>
            <a:ext cx="2720897" cy="5228794"/>
          </a:xfrm>
          <a:custGeom>
            <a:rect b="b" l="l" r="r" t="t"/>
            <a:pathLst>
              <a:path extrusionOk="0" h="5228794" w="2720897">
                <a:moveTo>
                  <a:pt x="0" y="0"/>
                </a:moveTo>
                <a:lnTo>
                  <a:pt x="2720897" y="0"/>
                </a:lnTo>
                <a:lnTo>
                  <a:pt x="2720897" y="5228794"/>
                </a:lnTo>
                <a:lnTo>
                  <a:pt x="0" y="52287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1" name="Google Shape;191;p6"/>
          <p:cNvSpPr txBox="1"/>
          <p:nvPr/>
        </p:nvSpPr>
        <p:spPr>
          <a:xfrm>
            <a:off x="2198074" y="2331925"/>
            <a:ext cx="13701300" cy="53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200" u="none" cap="none" strike="noStrike">
                <a:solidFill>
                  <a:srgbClr val="BFCCE9"/>
                </a:solidFill>
                <a:latin typeface="Open Sans"/>
                <a:ea typeface="Open Sans"/>
                <a:cs typeface="Open Sans"/>
                <a:sym typeface="Open Sans"/>
              </a:rPr>
              <a:t>Enfoque </a:t>
            </a:r>
            <a:endParaRPr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200" u="none" cap="none" strike="noStrike">
                <a:solidFill>
                  <a:srgbClr val="BFCCE9"/>
                </a:solidFill>
                <a:latin typeface="Open Sans"/>
                <a:ea typeface="Open Sans"/>
                <a:cs typeface="Open Sans"/>
                <a:sym typeface="Open Sans"/>
              </a:rPr>
              <a:t>y </a:t>
            </a:r>
            <a:endParaRPr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200" u="none" cap="none" strike="noStrike">
                <a:solidFill>
                  <a:srgbClr val="BFCCE9"/>
                </a:solidFill>
                <a:latin typeface="Open Sans"/>
                <a:ea typeface="Open Sans"/>
                <a:cs typeface="Open Sans"/>
                <a:sym typeface="Open Sans"/>
              </a:rPr>
              <a:t>Metodología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874B0"/>
            </a:gs>
            <a:gs pos="100000">
              <a:srgbClr val="053371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"/>
          <p:cNvSpPr/>
          <p:nvPr/>
        </p:nvSpPr>
        <p:spPr>
          <a:xfrm flipH="1" rot="5400000">
            <a:off x="15177010" y="-1253949"/>
            <a:ext cx="2720897" cy="5228794"/>
          </a:xfrm>
          <a:custGeom>
            <a:rect b="b" l="l" r="r" t="t"/>
            <a:pathLst>
              <a:path extrusionOk="0" h="5228794" w="2720897">
                <a:moveTo>
                  <a:pt x="0" y="5228795"/>
                </a:moveTo>
                <a:lnTo>
                  <a:pt x="2720897" y="5228795"/>
                </a:lnTo>
                <a:lnTo>
                  <a:pt x="2720897" y="0"/>
                </a:lnTo>
                <a:lnTo>
                  <a:pt x="0" y="0"/>
                </a:lnTo>
                <a:lnTo>
                  <a:pt x="0" y="5228795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7" name="Google Shape;197;p7"/>
          <p:cNvSpPr/>
          <p:nvPr/>
        </p:nvSpPr>
        <p:spPr>
          <a:xfrm rot="-5400000">
            <a:off x="390093" y="-1471468"/>
            <a:ext cx="2720897" cy="5228794"/>
          </a:xfrm>
          <a:custGeom>
            <a:rect b="b" l="l" r="r" t="t"/>
            <a:pathLst>
              <a:path extrusionOk="0" h="5228794" w="2720897">
                <a:moveTo>
                  <a:pt x="0" y="0"/>
                </a:moveTo>
                <a:lnTo>
                  <a:pt x="2720897" y="0"/>
                </a:lnTo>
                <a:lnTo>
                  <a:pt x="2720897" y="5228794"/>
                </a:lnTo>
                <a:lnTo>
                  <a:pt x="0" y="52287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98" name="Google Shape;198;p7"/>
          <p:cNvGrpSpPr/>
          <p:nvPr/>
        </p:nvGrpSpPr>
        <p:grpSpPr>
          <a:xfrm>
            <a:off x="1208318" y="2576236"/>
            <a:ext cx="5537181" cy="7616913"/>
            <a:chOff x="0" y="-38100"/>
            <a:chExt cx="1458352" cy="2006100"/>
          </a:xfrm>
        </p:grpSpPr>
        <p:sp>
          <p:nvSpPr>
            <p:cNvPr id="199" name="Google Shape;199;p7"/>
            <p:cNvSpPr/>
            <p:nvPr/>
          </p:nvSpPr>
          <p:spPr>
            <a:xfrm>
              <a:off x="0" y="0"/>
              <a:ext cx="1458352" cy="1967866"/>
            </a:xfrm>
            <a:custGeom>
              <a:rect b="b" l="l" r="r" t="t"/>
              <a:pathLst>
                <a:path extrusionOk="0" h="1967866" w="1458352">
                  <a:moveTo>
                    <a:pt x="0" y="0"/>
                  </a:moveTo>
                  <a:lnTo>
                    <a:pt x="1458352" y="0"/>
                  </a:lnTo>
                  <a:lnTo>
                    <a:pt x="1458352" y="1967866"/>
                  </a:lnTo>
                  <a:lnTo>
                    <a:pt x="0" y="19678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00" name="Google Shape;200;p7"/>
            <p:cNvSpPr txBox="1"/>
            <p:nvPr/>
          </p:nvSpPr>
          <p:spPr>
            <a:xfrm>
              <a:off x="0" y="-38100"/>
              <a:ext cx="1458300" cy="200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just">
                <a:lnSpc>
                  <a:spcPct val="14002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96B2ED"/>
                  </a:solidFill>
                  <a:latin typeface="Arimo"/>
                  <a:ea typeface="Arimo"/>
                  <a:cs typeface="Arimo"/>
                  <a:sym typeface="Arimo"/>
                </a:rPr>
                <a:t>El proyecto busca desarrollar un modelo de clasificación para predecir la probabilidad de que un cliente se suscriba a un depósito a plazo, optimizando los recursos del banco. Se enriquecerán los datos con nuevas variables, se </a:t>
              </a:r>
              <a:r>
                <a:rPr b="1" lang="en-US" sz="2400">
                  <a:solidFill>
                    <a:srgbClr val="96B2ED"/>
                  </a:solidFill>
                  <a:latin typeface="Arimo"/>
                  <a:ea typeface="Arimo"/>
                  <a:cs typeface="Arimo"/>
                  <a:sym typeface="Arimo"/>
                </a:rPr>
                <a:t>segmentan</a:t>
              </a:r>
              <a:r>
                <a:rPr b="1" lang="en-US" sz="2400">
                  <a:solidFill>
                    <a:srgbClr val="96B2ED"/>
                  </a:solidFill>
                  <a:latin typeface="Arimo"/>
                  <a:ea typeface="Arimo"/>
                  <a:cs typeface="Arimo"/>
                  <a:sym typeface="Arimo"/>
                </a:rPr>
                <a:t> los clientes mediante clustering (como K-Means) y se evaluarán distintos algoritmos (LightGBM, Random Forest, etc.). Finalmente, se construirá un pipeline para facilitar la implementación y evaluación continua del modelo.</a:t>
              </a:r>
              <a:endParaRPr b="1" sz="2400"/>
            </a:p>
          </p:txBody>
        </p:sp>
      </p:grpSp>
      <p:grpSp>
        <p:nvGrpSpPr>
          <p:cNvPr id="201" name="Google Shape;201;p7"/>
          <p:cNvGrpSpPr/>
          <p:nvPr/>
        </p:nvGrpSpPr>
        <p:grpSpPr>
          <a:xfrm>
            <a:off x="7265914" y="2576236"/>
            <a:ext cx="5202285" cy="7624804"/>
            <a:chOff x="0" y="-38100"/>
            <a:chExt cx="1370149" cy="2008179"/>
          </a:xfrm>
        </p:grpSpPr>
        <p:sp>
          <p:nvSpPr>
            <p:cNvPr id="202" name="Google Shape;202;p7"/>
            <p:cNvSpPr/>
            <p:nvPr/>
          </p:nvSpPr>
          <p:spPr>
            <a:xfrm>
              <a:off x="0" y="0"/>
              <a:ext cx="1370149" cy="1970079"/>
            </a:xfrm>
            <a:custGeom>
              <a:rect b="b" l="l" r="r" t="t"/>
              <a:pathLst>
                <a:path extrusionOk="0" h="1970079" w="1370149">
                  <a:moveTo>
                    <a:pt x="0" y="0"/>
                  </a:moveTo>
                  <a:lnTo>
                    <a:pt x="1370149" y="0"/>
                  </a:lnTo>
                  <a:lnTo>
                    <a:pt x="1370149" y="1970079"/>
                  </a:lnTo>
                  <a:lnTo>
                    <a:pt x="0" y="19700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03" name="Google Shape;203;p7"/>
            <p:cNvSpPr txBox="1"/>
            <p:nvPr/>
          </p:nvSpPr>
          <p:spPr>
            <a:xfrm>
              <a:off x="0" y="-38100"/>
              <a:ext cx="1370149" cy="20081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just">
                <a:lnSpc>
                  <a:spcPct val="14002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96B2ED"/>
                  </a:solidFill>
                  <a:latin typeface="Arimo"/>
                  <a:ea typeface="Arimo"/>
                  <a:cs typeface="Arimo"/>
                  <a:sym typeface="Arimo"/>
                </a:rPr>
                <a:t>Se planea enriquecer el dataset original con información financiera (como tasas de interés, inflación, PIB o confianza del consumidor) proveniente de fuentes oficiales. Si no hay variables comunes para unir ambos datasets, se aplicarán agregaciones temporales o espaciales para integrarlos como nuevas variables en el modelo.</a:t>
              </a:r>
              <a:endParaRPr b="1" sz="2400"/>
            </a:p>
          </p:txBody>
        </p:sp>
      </p:grpSp>
      <p:grpSp>
        <p:nvGrpSpPr>
          <p:cNvPr id="204" name="Google Shape;204;p7"/>
          <p:cNvGrpSpPr/>
          <p:nvPr/>
        </p:nvGrpSpPr>
        <p:grpSpPr>
          <a:xfrm>
            <a:off x="12988625" y="2713395"/>
            <a:ext cx="5015199" cy="7573676"/>
            <a:chOff x="-909" y="0"/>
            <a:chExt cx="1320867" cy="2081023"/>
          </a:xfrm>
        </p:grpSpPr>
        <p:sp>
          <p:nvSpPr>
            <p:cNvPr id="205" name="Google Shape;205;p7"/>
            <p:cNvSpPr/>
            <p:nvPr/>
          </p:nvSpPr>
          <p:spPr>
            <a:xfrm>
              <a:off x="0" y="0"/>
              <a:ext cx="1319958" cy="2047483"/>
            </a:xfrm>
            <a:custGeom>
              <a:rect b="b" l="l" r="r" t="t"/>
              <a:pathLst>
                <a:path extrusionOk="0" h="2047483" w="1319958">
                  <a:moveTo>
                    <a:pt x="0" y="0"/>
                  </a:moveTo>
                  <a:lnTo>
                    <a:pt x="1319958" y="0"/>
                  </a:lnTo>
                  <a:lnTo>
                    <a:pt x="1319958" y="2047483"/>
                  </a:lnTo>
                  <a:lnTo>
                    <a:pt x="0" y="20474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06" name="Google Shape;206;p7"/>
            <p:cNvSpPr txBox="1"/>
            <p:nvPr/>
          </p:nvSpPr>
          <p:spPr>
            <a:xfrm>
              <a:off x="-909" y="33523"/>
              <a:ext cx="1320000" cy="204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just">
                <a:lnSpc>
                  <a:spcPct val="14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96B2ED"/>
                  </a:solidFill>
                  <a:latin typeface="Arimo"/>
                  <a:ea typeface="Arimo"/>
                  <a:cs typeface="Arimo"/>
                  <a:sym typeface="Arimo"/>
                </a:rPr>
                <a:t>Usaremos la metodología Agile con sprints de 15 días para desarrollar y evaluar avances del modelo de forma iterativa. Utilizaremos Jira para gestionar y hacer seguimiento de tareas. Las ceremonias clave incluirán Daily Scrum para coordinar el trabajo diario, Sprint Review para presentar resultados al final de cada sprint, y Sprint Retrospective para reflexionar y mejorar continuamente el proceso.</a:t>
              </a:r>
              <a:endParaRPr b="1" sz="2400"/>
            </a:p>
            <a:p>
              <a:pPr indent="0" lvl="0" marL="0" marR="0" rtl="0" algn="just">
                <a:lnSpc>
                  <a:spcPct val="13270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500" u="none" cap="none" strike="noStrike">
                <a:solidFill>
                  <a:srgbClr val="96B2ED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207" name="Google Shape;207;p7"/>
          <p:cNvSpPr txBox="1"/>
          <p:nvPr/>
        </p:nvSpPr>
        <p:spPr>
          <a:xfrm>
            <a:off x="705621" y="933450"/>
            <a:ext cx="6542574" cy="887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199" u="none" cap="none" strike="noStrike">
                <a:solidFill>
                  <a:srgbClr val="96B2ED"/>
                </a:solidFill>
                <a:latin typeface="Open Sans"/>
                <a:ea typeface="Open Sans"/>
                <a:cs typeface="Open Sans"/>
                <a:sym typeface="Open Sans"/>
              </a:rPr>
              <a:t>Enfoque </a:t>
            </a:r>
            <a:endParaRPr/>
          </a:p>
        </p:txBody>
      </p:sp>
      <p:sp>
        <p:nvSpPr>
          <p:cNvPr id="208" name="Google Shape;208;p7"/>
          <p:cNvSpPr txBox="1"/>
          <p:nvPr/>
        </p:nvSpPr>
        <p:spPr>
          <a:xfrm>
            <a:off x="8116064" y="933450"/>
            <a:ext cx="3501985" cy="887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199" u="none" cap="none" strike="noStrike">
                <a:solidFill>
                  <a:srgbClr val="96B2ED"/>
                </a:solidFill>
                <a:latin typeface="Open Sans"/>
                <a:ea typeface="Open Sans"/>
                <a:cs typeface="Open Sans"/>
                <a:sym typeface="Open Sans"/>
              </a:rPr>
              <a:t>Data extra</a:t>
            </a:r>
            <a:endParaRPr/>
          </a:p>
        </p:txBody>
      </p:sp>
      <p:sp>
        <p:nvSpPr>
          <p:cNvPr id="209" name="Google Shape;209;p7"/>
          <p:cNvSpPr txBox="1"/>
          <p:nvPr/>
        </p:nvSpPr>
        <p:spPr>
          <a:xfrm>
            <a:off x="13297894" y="471487"/>
            <a:ext cx="4400100" cy="1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199" u="none" cap="none" strike="noStrike">
                <a:solidFill>
                  <a:srgbClr val="96B2ED"/>
                </a:solidFill>
                <a:latin typeface="Open Sans"/>
                <a:ea typeface="Open Sans"/>
                <a:cs typeface="Open Sans"/>
                <a:sym typeface="Open Sans"/>
              </a:rPr>
              <a:t>Metodología de trabajo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